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01"/>
    <p:restoredTop sz="94695"/>
  </p:normalViewPr>
  <p:slideViewPr>
    <p:cSldViewPr snapToGrid="0" snapToObjects="1">
      <p:cViewPr varScale="1">
        <p:scale>
          <a:sx n="90" d="100"/>
          <a:sy n="90" d="100"/>
        </p:scale>
        <p:origin x="8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ucci.eu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36576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68680" y="1234440"/>
            <a:ext cx="8656922" cy="4078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 dirty="0">
                <a:solidFill>
                  <a:srgbClr val="FFFFFF"/>
                </a:solidFill>
                <a:latin typeface="Aptos Display"/>
              </a:rPr>
              <a:t>SPORT AND EUROPEAN UNION LAW</a:t>
            </a:r>
            <a:endParaRPr lang="nl-BE" sz="4200" b="1" dirty="0">
              <a:solidFill>
                <a:srgbClr val="FFFFFF"/>
              </a:solidFill>
              <a:latin typeface="Aptos Display"/>
            </a:endParaRPr>
          </a:p>
          <a:p>
            <a:pPr algn="ctr"/>
            <a:r>
              <a:rPr lang="en-BE" sz="4200" b="1" dirty="0">
                <a:solidFill>
                  <a:srgbClr val="FFFFFF"/>
                </a:solidFill>
                <a:latin typeface="Aptos Display"/>
              </a:rPr>
              <a:t>From Bosman to RRC Sports</a:t>
            </a:r>
          </a:p>
          <a:p>
            <a:endParaRPr lang="en-BE" sz="4200" b="1" dirty="0">
              <a:solidFill>
                <a:srgbClr val="FFFFFF"/>
              </a:solidFill>
              <a:latin typeface="Aptos Display"/>
            </a:endParaRPr>
          </a:p>
          <a:p>
            <a:endParaRPr lang="en-BE" sz="4200" b="1" dirty="0">
              <a:solidFill>
                <a:srgbClr val="FFFFFF"/>
              </a:solidFill>
              <a:latin typeface="Aptos Display"/>
            </a:endParaRPr>
          </a:p>
          <a:p>
            <a:pPr algn="ctr"/>
            <a:r>
              <a:rPr lang="en-BE" sz="4400" b="1" dirty="0">
                <a:solidFill>
                  <a:srgbClr val="FFFFFF"/>
                </a:solidFill>
                <a:latin typeface="Aptos Display"/>
              </a:rPr>
              <a:t>Michele Colucci</a:t>
            </a:r>
          </a:p>
          <a:p>
            <a:pPr algn="ctr"/>
            <a:r>
              <a:rPr lang="en-BE" sz="2400" b="1" dirty="0">
                <a:solidFill>
                  <a:schemeClr val="bg1"/>
                </a:solidFill>
                <a:latin typeface="Aptos Display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www.colucci.eu</a:t>
            </a:r>
            <a:r>
              <a:rPr lang="en-BE" sz="2400" b="1" dirty="0">
                <a:solidFill>
                  <a:schemeClr val="bg1"/>
                </a:solidFill>
                <a:latin typeface="Aptos Display"/>
              </a:rPr>
              <a:t> </a:t>
            </a:r>
            <a:r>
              <a:rPr lang="en-BE" sz="2400" b="1" dirty="0">
                <a:solidFill>
                  <a:srgbClr val="FFFFFF"/>
                </a:solidFill>
                <a:latin typeface="Aptos Display"/>
              </a:rPr>
              <a:t>- info@colucci.eu</a:t>
            </a:r>
            <a:endParaRPr sz="2400" b="1" dirty="0">
              <a:solidFill>
                <a:srgbClr val="FFFFFF"/>
              </a:solidFill>
              <a:latin typeface="Aptos Display"/>
            </a:endParaRPr>
          </a:p>
          <a:p>
            <a:endParaRPr sz="2300" dirty="0">
              <a:solidFill>
                <a:srgbClr val="D7E1EE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FFFFFF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95069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BE" sz="2800" b="1" dirty="0">
                <a:solidFill>
                  <a:srgbClr val="132743"/>
                </a:solidFill>
                <a:latin typeface="Aptos Display"/>
              </a:rPr>
              <a:t>THE EUROPEAN UNION:  27 </a:t>
            </a:r>
            <a:r>
              <a:rPr lang="fr-BE" sz="2800" b="1" dirty="0" err="1">
                <a:solidFill>
                  <a:srgbClr val="132743"/>
                </a:solidFill>
                <a:latin typeface="Aptos Display"/>
              </a:rPr>
              <a:t>Member</a:t>
            </a:r>
            <a:r>
              <a:rPr lang="fr-BE" sz="2800" b="1" dirty="0">
                <a:solidFill>
                  <a:srgbClr val="132743"/>
                </a:solidFill>
                <a:latin typeface="Aptos Display"/>
              </a:rPr>
              <a:t> States  - 1 Single Market</a:t>
            </a:r>
            <a:endParaRPr sz="2800" b="1" dirty="0">
              <a:solidFill>
                <a:srgbClr val="132743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720840" cy="3929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Part I </a:t>
            </a:r>
            <a:r>
              <a:rPr lang="nl-BE" sz="2400" b="1" dirty="0"/>
              <a:t>:</a:t>
            </a:r>
            <a:r>
              <a:rPr sz="2400" dirty="0"/>
              <a:t> Why and when does EU law apply to sport?</a:t>
            </a:r>
          </a:p>
          <a:p>
            <a:pPr>
              <a:spcAft>
                <a:spcPts val="10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Part II </a:t>
            </a:r>
            <a:r>
              <a:rPr lang="nl-BE" sz="2400" b="1" dirty="0"/>
              <a:t>:</a:t>
            </a:r>
            <a:r>
              <a:rPr sz="2400" dirty="0"/>
              <a:t>Free movement of workers</a:t>
            </a:r>
            <a:r>
              <a:rPr lang="nl-BE" sz="2400" dirty="0"/>
              <a:t>:</a:t>
            </a:r>
            <a:r>
              <a:rPr sz="2400" dirty="0"/>
              <a:t>from Bosman to Diarra</a:t>
            </a:r>
          </a:p>
          <a:p>
            <a:pPr>
              <a:spcAft>
                <a:spcPts val="10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Part III </a:t>
            </a:r>
            <a:r>
              <a:rPr lang="nl-BE" sz="2400" b="1" dirty="0"/>
              <a:t>: </a:t>
            </a:r>
            <a:r>
              <a:rPr sz="2400" dirty="0"/>
              <a:t>Competition law: Meca-Medina and the control of regulatory power</a:t>
            </a:r>
          </a:p>
          <a:p>
            <a:pPr>
              <a:spcAft>
                <a:spcPts val="10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Part IV </a:t>
            </a:r>
            <a:r>
              <a:rPr lang="nl-BE" sz="2400" b="1" dirty="0"/>
              <a:t>:</a:t>
            </a:r>
            <a:r>
              <a:rPr sz="2400" dirty="0" err="1"/>
              <a:t>Superleague</a:t>
            </a:r>
            <a:r>
              <a:rPr sz="2400" dirty="0"/>
              <a:t>, Seraing, ROGON and RRC Sports</a:t>
            </a:r>
          </a:p>
          <a:p>
            <a:pPr>
              <a:spcAft>
                <a:spcPts val="10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Final question </a:t>
            </a:r>
            <a:r>
              <a:rPr lang="nl-BE" sz="2400" b="1" dirty="0"/>
              <a:t>:</a:t>
            </a:r>
            <a:r>
              <a:rPr sz="2400"/>
              <a:t> </a:t>
            </a:r>
            <a:r>
              <a:rPr sz="2400" dirty="0"/>
              <a:t>What kind of autonomy does modern sport need?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europe_e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25880"/>
            <a:ext cx="3703320" cy="37490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18120" y="5212080"/>
            <a:ext cx="3474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Sport within the European Union legal order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dirty="0">
                <a:solidFill>
                  <a:srgbClr val="FFFFFF"/>
                </a:solidFill>
                <a:latin typeface="Aptos Display"/>
              </a:rPr>
              <a:t>The central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33428" y="3977639"/>
            <a:ext cx="918610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dirty="0">
                <a:solidFill>
                  <a:srgbClr val="D7E1EE"/>
                </a:solidFill>
                <a:latin typeface="Aptos"/>
              </a:rPr>
              <a:t>How far can sports governing bodies regulate </a:t>
            </a:r>
            <a:endParaRPr lang="nl-BE" sz="3600" dirty="0">
              <a:solidFill>
                <a:srgbClr val="D7E1EE"/>
              </a:solidFill>
              <a:latin typeface="Aptos"/>
            </a:endParaRPr>
          </a:p>
          <a:p>
            <a:pPr algn="ctr"/>
            <a:r>
              <a:rPr sz="3600" dirty="0">
                <a:solidFill>
                  <a:srgbClr val="D7E1EE"/>
                </a:solidFill>
                <a:latin typeface="Aptos"/>
              </a:rPr>
              <a:t>their sport without infringing EU law?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5167" y="288036"/>
            <a:ext cx="588590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132743"/>
                </a:solidFill>
                <a:latin typeface="Aptos Display"/>
              </a:rPr>
              <a:t>Why EU law applies to sport</a:t>
            </a:r>
            <a:r>
              <a:rPr lang="fr-BE" sz="3600" b="1" dirty="0">
                <a:solidFill>
                  <a:srgbClr val="132743"/>
                </a:solidFill>
                <a:latin typeface="Aptos Display"/>
              </a:rPr>
              <a:t>?</a:t>
            </a:r>
            <a:endParaRPr sz="3600" b="1" dirty="0">
              <a:solidFill>
                <a:srgbClr val="132743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508760"/>
            <a:ext cx="10698480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Sport falls within EU law when it constitutes an </a:t>
            </a:r>
            <a:r>
              <a:rPr sz="2400" b="1" dirty="0">
                <a:solidFill>
                  <a:srgbClr val="FF0000"/>
                </a:solidFill>
              </a:rPr>
              <a:t>economic activity</a:t>
            </a:r>
            <a:r>
              <a:rPr sz="2400" dirty="0"/>
              <a:t>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Rules adopted by </a:t>
            </a:r>
            <a:r>
              <a:rPr sz="2400" dirty="0">
                <a:solidFill>
                  <a:srgbClr val="FF0000"/>
                </a:solidFill>
              </a:rPr>
              <a:t>private sports associations can be subject to Treaty rules.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Sporting objectives and specific characteristics matter, but they do not create a general exemption from EU law.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Article 165 TFEU requires the EU to take account of the specific nature of sport.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Treaty framework: Articles 45, 49, 56, 101, 102 and 165 TFEU.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79476"/>
            <a:ext cx="358861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32743"/>
                </a:solidFill>
                <a:latin typeface="Aptos Display"/>
              </a:rPr>
              <a:t>The EU law </a:t>
            </a:r>
            <a:r>
              <a:rPr lang="nl-BE" sz="2800" b="1">
                <a:solidFill>
                  <a:srgbClr val="132743"/>
                </a:solidFill>
                <a:latin typeface="Aptos Display"/>
              </a:rPr>
              <a:t>framework</a:t>
            </a:r>
            <a:endParaRPr sz="2800" b="1" dirty="0">
              <a:solidFill>
                <a:srgbClr val="132743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3382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 45 TFEU </a:t>
            </a:r>
            <a:r>
              <a:rPr lang="nl-BE" sz="2400" b="1" dirty="0"/>
              <a:t>:</a:t>
            </a:r>
            <a:r>
              <a:rPr sz="2400" dirty="0"/>
              <a:t> free movement of workers</a:t>
            </a:r>
          </a:p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Articles 49 and 56 TFEU </a:t>
            </a:r>
            <a:r>
              <a:rPr lang="nl-BE" sz="2400" b="1" dirty="0"/>
              <a:t>:</a:t>
            </a:r>
            <a:r>
              <a:rPr sz="2400" dirty="0"/>
              <a:t>establishment and services</a:t>
            </a:r>
          </a:p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 101 TFEU </a:t>
            </a:r>
            <a:r>
              <a:rPr lang="nl-BE" sz="2400" b="1" dirty="0"/>
              <a:t>:</a:t>
            </a:r>
            <a:r>
              <a:rPr sz="2400" dirty="0"/>
              <a:t>restrictive agreements and decisions of associations of undertakings</a:t>
            </a:r>
          </a:p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 102 TFEU </a:t>
            </a:r>
            <a:r>
              <a:rPr lang="nl-BE" sz="2400" b="1" dirty="0"/>
              <a:t>:</a:t>
            </a:r>
            <a:r>
              <a:rPr sz="2400" dirty="0"/>
              <a:t> abuse of a dominant position</a:t>
            </a:r>
          </a:p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 47 Charter + Article 19(1) TEU </a:t>
            </a:r>
            <a:r>
              <a:rPr sz="2400" dirty="0"/>
              <a:t>— effective judicial protection</a:t>
            </a:r>
          </a:p>
          <a:p>
            <a:pPr>
              <a:spcAft>
                <a:spcPts val="1100"/>
              </a:spcAft>
              <a:defRPr sz="2000" b="0">
                <a:solidFill>
                  <a:srgbClr val="1C1F23"/>
                </a:solidFill>
                <a:latin typeface="Aptos"/>
              </a:defRPr>
            </a:pPr>
            <a:r>
              <a:rPr sz="2400" b="1" dirty="0"/>
              <a:t>Article 165 TFEU </a:t>
            </a:r>
            <a:r>
              <a:rPr lang="nl-BE" sz="2400" b="1" dirty="0"/>
              <a:t>:</a:t>
            </a:r>
            <a:r>
              <a:rPr sz="2400" dirty="0"/>
              <a:t>specific nature of sport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A recurring structural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Sports governing bodies make rules that </a:t>
            </a:r>
            <a:r>
              <a:rPr dirty="0" err="1"/>
              <a:t>organise</a:t>
            </a:r>
            <a:r>
              <a:rPr dirty="0"/>
              <a:t> competitions.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They may also </a:t>
            </a:r>
            <a:r>
              <a:rPr dirty="0" err="1"/>
              <a:t>organise</a:t>
            </a:r>
            <a:r>
              <a:rPr dirty="0"/>
              <a:t> and </a:t>
            </a:r>
            <a:r>
              <a:rPr dirty="0" err="1"/>
              <a:t>commercialise</a:t>
            </a:r>
            <a:r>
              <a:rPr dirty="0"/>
              <a:t> competitions themselves.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Their rules can determine access to markets, employment and professional activity.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EU law therefore asks not only what objective is pursued, but also how regulatory power is exercised.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PART I — FREE MOVEMENT OF WORKERS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41721" y="3977639"/>
            <a:ext cx="736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dirty="0">
                <a:solidFill>
                  <a:srgbClr val="D7E1EE"/>
                </a:solidFill>
                <a:latin typeface="Aptos"/>
              </a:rPr>
              <a:t>Bosman is the natural starting point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54908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32743"/>
                </a:solidFill>
                <a:latin typeface="Aptos Display"/>
              </a:rPr>
              <a:t>Article 45 TFEU</a:t>
            </a:r>
            <a:r>
              <a:rPr lang="fr-BE" sz="2800" b="1" dirty="0">
                <a:solidFill>
                  <a:srgbClr val="132743"/>
                </a:solidFill>
                <a:latin typeface="Aptos Display"/>
              </a:rPr>
              <a:t> : FREE MOVEMENT</a:t>
            </a:r>
            <a:endParaRPr sz="2800" b="1" dirty="0">
              <a:solidFill>
                <a:srgbClr val="132743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77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Professional athletes can be ‘workers’ for EU law purposes</a:t>
            </a:r>
            <a:r>
              <a:rPr lang="fr-BE" dirty="0"/>
              <a:t> and </a:t>
            </a:r>
            <a:r>
              <a:rPr lang="fr-BE" dirty="0" err="1"/>
              <a:t>they</a:t>
            </a:r>
            <a:r>
              <a:rPr lang="fr-BE" dirty="0"/>
              <a:t> are free to move </a:t>
            </a:r>
            <a:r>
              <a:rPr lang="fr-BE" dirty="0" err="1"/>
              <a:t>within</a:t>
            </a:r>
            <a:r>
              <a:rPr lang="fr-BE" dirty="0"/>
              <a:t> the </a:t>
            </a:r>
            <a:r>
              <a:rPr lang="fr-BE" dirty="0" err="1"/>
              <a:t>territory</a:t>
            </a:r>
            <a:r>
              <a:rPr lang="fr-BE" dirty="0"/>
              <a:t> of the European Union: </a:t>
            </a:r>
            <a:r>
              <a:rPr lang="fr-BE" b="1" dirty="0">
                <a:solidFill>
                  <a:srgbClr val="FF0000"/>
                </a:solidFill>
              </a:rPr>
              <a:t>NO OBSTACLES!</a:t>
            </a:r>
            <a:endParaRPr b="1" dirty="0">
              <a:solidFill>
                <a:srgbClr val="FF0000"/>
              </a:solidFill>
            </a:endParaRP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Article 45 </a:t>
            </a:r>
            <a:r>
              <a:rPr b="1" dirty="0">
                <a:solidFill>
                  <a:srgbClr val="FF0000"/>
                </a:solidFill>
              </a:rPr>
              <a:t>prohibits nationality discrimination</a:t>
            </a:r>
            <a:r>
              <a:rPr dirty="0"/>
              <a:t> and restrictions capable of hindering access to employment in another Member State.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rule may come from a private association if it collectively regulates gainful employment.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Key analytical question: does the sporting rule make cross-border employment less attractive or more difficult?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Bosman — the facts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890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Jean-Marc Bosman played for RFC Liège in Belgium.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His contract expired and he sought to join US Dunkerque in France.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Under the transfer rules then in force, his former club could still demand a transfer fee.</a:t>
            </a:r>
            <a:endParaRPr lang="fr-BE" dirty="0"/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lang="fr-BE" u="sng" dirty="0"/>
              <a:t>Salary </a:t>
            </a:r>
            <a:r>
              <a:rPr lang="fr-BE" u="sng" dirty="0" err="1"/>
              <a:t>equal</a:t>
            </a:r>
            <a:r>
              <a:rPr lang="fr-BE" u="sng" dirty="0"/>
              <a:t> to 1500 euros per </a:t>
            </a:r>
            <a:r>
              <a:rPr lang="fr-BE" u="sng" dirty="0" err="1"/>
              <a:t>month</a:t>
            </a:r>
            <a:r>
              <a:rPr lang="fr-BE" u="sng" dirty="0"/>
              <a:t>   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lang="fr-BE" u="sng" dirty="0" err="1"/>
              <a:t>Requested</a:t>
            </a:r>
            <a:r>
              <a:rPr lang="fr-BE" u="sng" dirty="0"/>
              <a:t> </a:t>
            </a:r>
            <a:r>
              <a:rPr lang="fr-BE" u="sng" dirty="0" err="1"/>
              <a:t>transfer</a:t>
            </a:r>
            <a:r>
              <a:rPr lang="fr-BE" u="sng" dirty="0"/>
              <a:t> </a:t>
            </a:r>
            <a:r>
              <a:rPr lang="fr-BE" u="sng" dirty="0" err="1"/>
              <a:t>fee</a:t>
            </a:r>
            <a:r>
              <a:rPr lang="fr-BE" u="sng" dirty="0"/>
              <a:t> 200,000 euros</a:t>
            </a:r>
            <a:endParaRPr u="sng" dirty="0"/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dispute also challenged UEFA nationality quotas limiting the number of foreign EU players fielded by clubs.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C-415/93, Bosman, judgment of 15 December 1995.</a:t>
            </a:r>
          </a:p>
        </p:txBody>
      </p:sp>
      <p:pic>
        <p:nvPicPr>
          <p:cNvPr id="9" name="Picture 8" descr="refine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325880"/>
            <a:ext cx="3794760" cy="4297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120" y="5678424"/>
            <a:ext cx="3794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Jean-Marc Bosman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Bosman — the legal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1C1F23"/>
                </a:solidFill>
                <a:latin typeface="Aptos"/>
              </a:defRPr>
            </a:pPr>
            <a:r>
              <a:rPr dirty="0"/>
              <a:t>Can Article 45 apply to rules adopted by football associations?</a:t>
            </a:r>
          </a:p>
          <a:p>
            <a:pPr>
              <a:spcAft>
                <a:spcPts val="1100"/>
              </a:spcAft>
              <a:defRPr sz="2300" b="0">
                <a:solidFill>
                  <a:srgbClr val="1C1F23"/>
                </a:solidFill>
                <a:latin typeface="Aptos"/>
              </a:defRPr>
            </a:pPr>
            <a:r>
              <a:rPr dirty="0"/>
              <a:t>Can a transfer system restrict free movement even if it applies without nationality discrimination?</a:t>
            </a:r>
          </a:p>
          <a:p>
            <a:pPr>
              <a:spcAft>
                <a:spcPts val="1100"/>
              </a:spcAft>
              <a:defRPr sz="2300" b="0">
                <a:solidFill>
                  <a:srgbClr val="1C1F23"/>
                </a:solidFill>
                <a:latin typeface="Aptos"/>
              </a:defRPr>
            </a:pPr>
            <a:r>
              <a:rPr dirty="0"/>
              <a:t>Can nationality clauses limiting EU players be maintained on sporting grounds?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C-415/93, Bosman.</a:t>
            </a:r>
          </a:p>
        </p:txBody>
      </p:sp>
      <p:pic>
        <p:nvPicPr>
          <p:cNvPr id="9" name="Picture 8" descr="refine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325880"/>
            <a:ext cx="3794760" cy="4297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120" y="5678424"/>
            <a:ext cx="3794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The post-contract transfer system challenged in Bosman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132743"/>
                </a:solidFill>
                <a:latin typeface="Aptos Display"/>
              </a:rPr>
              <a:t>Bosman — the ruling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1800" dirty="0">
                <a:solidFill>
                  <a:srgbClr val="1C1F23"/>
                </a:solidFill>
              </a:rPr>
              <a:t>15 December 1995</a:t>
            </a:r>
          </a:p>
          <a:p>
            <a:r>
              <a:rPr sz="1000" b="1" dirty="0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1800" dirty="0">
                <a:solidFill>
                  <a:srgbClr val="1C1F23"/>
                </a:solidFill>
              </a:rPr>
              <a:t>Article 45 TFEU (then Article 48 EC)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417320"/>
            <a:ext cx="24983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802899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1C1F23"/>
                </a:solidFill>
              </a:rPr>
              <a:t>The post-contract transfer rules constituted an obstacle to free movement. </a:t>
            </a:r>
            <a:endParaRPr lang="fr-BE" sz="2000" dirty="0">
              <a:solidFill>
                <a:srgbClr val="1C1F23"/>
              </a:solidFill>
            </a:endParaRPr>
          </a:p>
          <a:p>
            <a:r>
              <a:rPr sz="2000" dirty="0">
                <a:solidFill>
                  <a:srgbClr val="1C1F23"/>
                </a:solidFill>
              </a:rPr>
              <a:t>Nationality clauses limiting EU nationals in club competitions </a:t>
            </a:r>
            <a:endParaRPr lang="fr-BE" sz="2000" dirty="0">
              <a:solidFill>
                <a:srgbClr val="1C1F23"/>
              </a:solidFill>
            </a:endParaRPr>
          </a:p>
          <a:p>
            <a:r>
              <a:rPr sz="2000" dirty="0">
                <a:solidFill>
                  <a:srgbClr val="1C1F23"/>
                </a:solidFill>
              </a:rPr>
              <a:t>were incompatible with the Treaty.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23959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 dirty="0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4069080"/>
            <a:ext cx="795403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>
                <a:solidFill>
                  <a:srgbClr val="1C1F23"/>
                </a:solidFill>
              </a:rPr>
              <a:t>Private sporting rules cannot restrict Treaty rights simply because they are </a:t>
            </a:r>
            <a:endParaRPr lang="fr-BE" sz="2000" dirty="0">
              <a:solidFill>
                <a:srgbClr val="1C1F23"/>
              </a:solidFill>
            </a:endParaRPr>
          </a:p>
          <a:p>
            <a:r>
              <a:rPr lang="en-IE" sz="2000" dirty="0">
                <a:solidFill>
                  <a:srgbClr val="1C1F23"/>
                </a:solidFill>
              </a:rPr>
              <a:t>a</a:t>
            </a:r>
            <a:r>
              <a:rPr sz="2000" dirty="0" err="1">
                <a:solidFill>
                  <a:srgbClr val="1C1F23"/>
                </a:solidFill>
              </a:rPr>
              <a:t>dopted</a:t>
            </a:r>
            <a:r>
              <a:rPr lang="fr-BE" sz="2000" dirty="0">
                <a:solidFill>
                  <a:srgbClr val="1C1F23"/>
                </a:solidFill>
              </a:rPr>
              <a:t> </a:t>
            </a:r>
            <a:r>
              <a:rPr sz="2000" dirty="0">
                <a:solidFill>
                  <a:srgbClr val="1C1F23"/>
                </a:solidFill>
              </a:rPr>
              <a:t>within sport. </a:t>
            </a:r>
            <a:endParaRPr lang="fr-BE" sz="2000" dirty="0">
              <a:solidFill>
                <a:srgbClr val="1C1F23"/>
              </a:solidFill>
            </a:endParaRPr>
          </a:p>
          <a:p>
            <a:r>
              <a:rPr sz="2000" dirty="0">
                <a:solidFill>
                  <a:srgbClr val="1C1F23"/>
                </a:solidFill>
              </a:rPr>
              <a:t>The judgment reshaped the European football </a:t>
            </a:r>
            <a:r>
              <a:rPr sz="2000" dirty="0" err="1">
                <a:solidFill>
                  <a:srgbClr val="1C1F23"/>
                </a:solidFill>
              </a:rPr>
              <a:t>labour</a:t>
            </a:r>
            <a:r>
              <a:rPr sz="2000" dirty="0">
                <a:solidFill>
                  <a:srgbClr val="1C1F23"/>
                </a:solidFill>
              </a:rPr>
              <a:t> market.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C-415/93, ECLI:EU:C:1995:463.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Bosman — restriction, not only discrimination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t>The transfer rules were not unlawful only because of nationality.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t>The key point was their capacity to impede a player's access to employment in another Member State.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t>This moved the analysis beyond a narrow prohibition of direct discrimination.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t>Sporting rules may therefore be caught even when they apply formally to everyone.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C-415/93, Bosman.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Can restrictions be justified?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Bosman did not establish that every sporting restriction is unlawful.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Legitimate sporting objectives can be relevant.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measure must still be suitable and proportionate.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Examples in later case law include competitive balance, regularity of competitions and the training of young players.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After Bosman: three useful cases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b="1" dirty="0"/>
              <a:t>Lehtonen</a:t>
            </a:r>
            <a:r>
              <a:rPr dirty="0"/>
              <a:t> (C-176/96): transfer deadlines may restrict movement, but can protect the regularity of competitions.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 err="1"/>
              <a:t>Deliège</a:t>
            </a:r>
            <a:r>
              <a:rPr dirty="0"/>
              <a:t> (C-51/96 and C-191/97): selection criteria inherent in </a:t>
            </a:r>
            <a:r>
              <a:rPr dirty="0" err="1"/>
              <a:t>organising</a:t>
            </a:r>
            <a:r>
              <a:rPr dirty="0"/>
              <a:t> an international competition may comply with EU law.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b="1" dirty="0"/>
              <a:t>Bernard</a:t>
            </a:r>
            <a:r>
              <a:rPr dirty="0"/>
              <a:t> (C-325/08): training compensation may encourage youth development, but it must reflect training costs and remain proportionate.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b="1" dirty="0"/>
              <a:t>Kolpak and </a:t>
            </a:r>
            <a:r>
              <a:rPr b="1" dirty="0" err="1"/>
              <a:t>Simutenkov</a:t>
            </a:r>
            <a:r>
              <a:rPr b="1" dirty="0"/>
              <a:t>: </a:t>
            </a:r>
            <a:r>
              <a:rPr dirty="0"/>
              <a:t>association agreements can extend equal-treatment guarantees beyond EU nationals.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Justice: Lehtonen, Bernard, Kolpak and Simutenkov.</a:t>
            </a:r>
          </a:p>
        </p:txBody>
      </p:sp>
      <p:pic>
        <p:nvPicPr>
          <p:cNvPr id="9" name="Picture 8" descr="slide14_bernard_trai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371600"/>
            <a:ext cx="3474720" cy="4389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5815583"/>
            <a:ext cx="3474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Youth training and proportionality: Bernard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Almost 30 years after Bosman…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9875" y="3977639"/>
            <a:ext cx="6573210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>
                <a:solidFill>
                  <a:srgbClr val="D7E1EE"/>
                </a:solidFill>
                <a:latin typeface="Aptos"/>
              </a:rPr>
              <a:t>Can FIFA transfer rules still deter a player </a:t>
            </a:r>
            <a:endParaRPr lang="fr-BE" sz="2800" dirty="0">
              <a:solidFill>
                <a:srgbClr val="D7E1EE"/>
              </a:solidFill>
              <a:latin typeface="Aptos"/>
            </a:endParaRPr>
          </a:p>
          <a:p>
            <a:pPr algn="ctr"/>
            <a:r>
              <a:rPr sz="2800" dirty="0">
                <a:solidFill>
                  <a:srgbClr val="D7E1EE"/>
                </a:solidFill>
                <a:latin typeface="Aptos"/>
              </a:rPr>
              <a:t>from moving to another Member State?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Diarra — the facts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Lassana</a:t>
            </a:r>
            <a:r>
              <a:rPr b="1" dirty="0"/>
              <a:t> Diarra </a:t>
            </a:r>
            <a:r>
              <a:rPr dirty="0"/>
              <a:t>terminated his contract with Lokomotiv Moscow.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Article 17 RSTP exposed the player and a new club to compensation, joint liability and sporting sanctions.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ITC rules could prevent registration while a dispute remained pending.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combined effect made recruitment legally and financially unpredictable.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C-650/22, FIFA, judgment of 4 October 2024.</a:t>
            </a:r>
          </a:p>
        </p:txBody>
      </p:sp>
      <p:pic>
        <p:nvPicPr>
          <p:cNvPr id="9" name="Picture 8" descr="slide16_diar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234440"/>
            <a:ext cx="324612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1000" y="5861303"/>
            <a:ext cx="3246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The Diarra judgment, 4 October 2024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Diarra — the ruling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dirty="0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2000" b="1" dirty="0">
                <a:solidFill>
                  <a:srgbClr val="1C1F23"/>
                </a:solidFill>
              </a:rPr>
              <a:t>4 October 2024</a:t>
            </a:r>
          </a:p>
          <a:p>
            <a:r>
              <a:rPr sz="2000" b="1" dirty="0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2000" dirty="0">
                <a:solidFill>
                  <a:srgbClr val="1C1F23"/>
                </a:solidFill>
              </a:rPr>
              <a:t>Article 45 TFEU + Article 101 TFEU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417320"/>
            <a:ext cx="21116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484664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The rules restricted Article 45 TFEU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lang="fr-BE" sz="2000" dirty="0"/>
              <a:t>It </a:t>
            </a:r>
            <a:r>
              <a:rPr sz="2000" dirty="0"/>
              <a:t>amounted to a restriction of competition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 by object under Article 101 TFEU.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20279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6074" y="4069080"/>
            <a:ext cx="6741846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lang="fr-BE" sz="2000" dirty="0"/>
              <a:t>- </a:t>
            </a:r>
            <a:r>
              <a:rPr sz="2000" dirty="0"/>
              <a:t>Imprecise compensation criteria,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lang="fr-BE" sz="2000" dirty="0"/>
              <a:t>- A</a:t>
            </a:r>
            <a:r>
              <a:rPr sz="2000" dirty="0" err="1"/>
              <a:t>utomatic</a:t>
            </a:r>
            <a:r>
              <a:rPr sz="2000" dirty="0"/>
              <a:t> joint liability,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lang="fr-BE" sz="2000" dirty="0"/>
              <a:t>- P</a:t>
            </a:r>
            <a:r>
              <a:rPr sz="2000" dirty="0"/>
              <a:t>resumptions supporting</a:t>
            </a:r>
            <a:r>
              <a:rPr lang="fr-BE" sz="2000" dirty="0"/>
              <a:t> </a:t>
            </a:r>
            <a:r>
              <a:rPr sz="2000" dirty="0"/>
              <a:t>sporting sanctions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lang="fr-BE" sz="2000" dirty="0"/>
              <a:t>- T</a:t>
            </a:r>
            <a:r>
              <a:rPr sz="2000" dirty="0"/>
              <a:t>he ITC mechanism could ‘freeze’ the recruitment market.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Contractual stability remained legitimate, </a:t>
            </a:r>
            <a:endParaRPr lang="fr-BE" sz="2000" dirty="0"/>
          </a:p>
          <a:p>
            <a:pPr algn="just"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but these means went beyond what was necessary.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C-650/22, FIFA (Diarra).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Bosman → Diarra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300941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265B94"/>
                </a:solidFill>
                <a:latin typeface="Aptos"/>
              </a:rPr>
              <a:t>FREE MOVEMENT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Bosman: a player whose contract had expired.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Diarra: a player whose contract was terminated without just cause.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Both cases examine rules that can deter a new club from recruiting the player.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sz="2400" dirty="0"/>
              <a:t>The common principle: contractual stability is legitimate, but the regulatory means remain subject to EU law and proportionality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C-415/93 Bosman; C-650/22 FIFA (Diarra).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PART II — FROM FREE MOVEMENT TO 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140" y="3977639"/>
            <a:ext cx="1105668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>
                <a:solidFill>
                  <a:srgbClr val="D7E1EE"/>
                </a:solidFill>
                <a:latin typeface="Aptos"/>
              </a:rPr>
              <a:t>The focus shifts from the movement of athletes to the exercise of regulatory power</a:t>
            </a:r>
            <a:r>
              <a:rPr sz="1800" dirty="0">
                <a:solidFill>
                  <a:srgbClr val="D7E1EE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Articles 101 and 102 TFEU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683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dirty="0">
                <a:solidFill>
                  <a:srgbClr val="265B94"/>
                </a:solidFill>
                <a:latin typeface="Aptos"/>
              </a:rPr>
              <a:t>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77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Article 101: agreements and decisions of associations of undertakings that </a:t>
            </a:r>
            <a:r>
              <a:rPr b="1" dirty="0"/>
              <a:t>restric</a:t>
            </a:r>
            <a:r>
              <a:rPr dirty="0"/>
              <a:t>t competition</a:t>
            </a:r>
            <a:r>
              <a:rPr lang="fr-BE" dirty="0"/>
              <a:t> are </a:t>
            </a:r>
            <a:r>
              <a:rPr lang="fr-BE" b="1" dirty="0" err="1"/>
              <a:t>null</a:t>
            </a:r>
            <a:r>
              <a:rPr lang="fr-BE" b="1" dirty="0"/>
              <a:t> and </a:t>
            </a:r>
            <a:r>
              <a:rPr lang="fr-BE" b="1" dirty="0" err="1"/>
              <a:t>void</a:t>
            </a:r>
            <a:r>
              <a:rPr dirty="0"/>
              <a:t>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Article 102: </a:t>
            </a:r>
            <a:r>
              <a:rPr lang="fr-BE" b="1" dirty="0"/>
              <a:t>no to </a:t>
            </a:r>
            <a:r>
              <a:rPr b="1" dirty="0"/>
              <a:t>abuse </a:t>
            </a:r>
            <a:r>
              <a:rPr dirty="0"/>
              <a:t>by one or more undertakings holding a dominant position.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Sports federations can qualify as associations of undertakings and may themselves carry out economic activities.</a:t>
            </a:r>
          </a:p>
          <a:p>
            <a:pPr>
              <a:spcAft>
                <a:spcPts val="1100"/>
              </a:spcAft>
              <a:defRPr sz="21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legal analysis depends on the content, objective and economic and legal context of the rules.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Meca-Medina — the 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t>David Meca-Medina and Igor Majcen, professional long-distance swimmers, tested positive for nandrolone.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t>FINA imposed four-year bans. The CAS reduced them to two years.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t>The swimmers challenged the anti-doping rules under Articles 101 and 102 TFEU.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t>The central issue was whether a rule described as ‘purely sporting’ could escape EU competition law.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C-519/04 P, judgment of 18 July 2006.</a:t>
            </a:r>
          </a:p>
        </p:txBody>
      </p:sp>
      <p:pic>
        <p:nvPicPr>
          <p:cNvPr id="9" name="Picture 8" descr="slide21_Meca-Medina: Law, Sport and Bal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234440"/>
            <a:ext cx="3886200" cy="4526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79" y="5815584"/>
            <a:ext cx="3886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Meca-Medina and Majcen: anti-doping rules under EU law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Meca-Medina — the ruling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>
                <a:solidFill>
                  <a:srgbClr val="265B94"/>
                </a:solidFill>
                <a:latin typeface="Aptos"/>
              </a:rPr>
              <a:t>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1800" dirty="0">
                <a:solidFill>
                  <a:srgbClr val="1C1F23"/>
                </a:solidFill>
              </a:rPr>
              <a:t>18 July 2006</a:t>
            </a:r>
          </a:p>
          <a:p>
            <a:r>
              <a:rPr sz="1000" b="1" dirty="0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1800" dirty="0">
                <a:solidFill>
                  <a:srgbClr val="1C1F23"/>
                </a:solidFill>
              </a:rPr>
              <a:t>Articles 101 and 102 TFEU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76472" y="1463040"/>
            <a:ext cx="21116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744441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The economic nature of the activity brought the rule within EU law.</a:t>
            </a:r>
            <a:endParaRPr lang="fr-BE" sz="2000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sz="2000" dirty="0"/>
              <a:t> Its sporting character did not create an exemption.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20279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4069080"/>
            <a:ext cx="8399159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The anti-doping rules pursued fair competition and athletes' equal chances.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 Their restrictive effects were </a:t>
            </a:r>
            <a:r>
              <a:rPr b="1" dirty="0"/>
              <a:t>inherent</a:t>
            </a:r>
            <a:r>
              <a:rPr dirty="0"/>
              <a:t> in that objective and, on the evidence before the Court,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b="1" dirty="0"/>
              <a:t>proportionate</a:t>
            </a:r>
            <a:r>
              <a:rPr dirty="0"/>
              <a:t>.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 The method, rather than the outcome, made the judgment foundational.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C-519/04 P, ECLI:EU:C:2006:492.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The Meca-Medina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1. Identify the economic activity and the restriction.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2. Examine the </a:t>
            </a:r>
            <a:r>
              <a:rPr dirty="0">
                <a:solidFill>
                  <a:srgbClr val="FF0000"/>
                </a:solidFill>
              </a:rPr>
              <a:t>overall context </a:t>
            </a:r>
            <a:r>
              <a:rPr dirty="0"/>
              <a:t>in which the rule was adopted or produces effects.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3. Identify the </a:t>
            </a:r>
            <a:r>
              <a:rPr dirty="0">
                <a:solidFill>
                  <a:srgbClr val="FF0000"/>
                </a:solidFill>
              </a:rPr>
              <a:t>legitimate objective </a:t>
            </a:r>
            <a:r>
              <a:rPr dirty="0"/>
              <a:t>pursued.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4. Ask whether the restrictive effects are </a:t>
            </a:r>
            <a:r>
              <a:rPr dirty="0">
                <a:solidFill>
                  <a:srgbClr val="FF0000"/>
                </a:solidFill>
              </a:rPr>
              <a:t>inherent </a:t>
            </a:r>
            <a:r>
              <a:rPr dirty="0"/>
              <a:t>in pursuing that objective.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5. Ask whether the restrictions are </a:t>
            </a:r>
            <a:r>
              <a:rPr dirty="0">
                <a:solidFill>
                  <a:srgbClr val="FF0000"/>
                </a:solidFill>
              </a:rPr>
              <a:t>proportionate.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C-519/04 P, Meca-Medina.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What Meca-Medina did — and did not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It did not abolish sports autonomy.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It did not make every restrictive sporting rule unlawful.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It rejected an automatic exclusion of sporting rules from competition law.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It made justification depend on the concrete relationship between objective, necessity and proportionality.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C-519/04 P, Meca-Medina.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SUPERLEAGUE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7276" y="3977639"/>
            <a:ext cx="86984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dirty="0">
                <a:solidFill>
                  <a:srgbClr val="D7E1EE"/>
                </a:solidFill>
                <a:latin typeface="Aptos"/>
              </a:rPr>
              <a:t>What happens when the regulator is also an economic operator?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European Superleague — the structure of the dispute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FIFA and UEFA regulate international football.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They also </a:t>
            </a:r>
            <a:r>
              <a:rPr dirty="0" err="1"/>
              <a:t>organise</a:t>
            </a:r>
            <a:r>
              <a:rPr dirty="0"/>
              <a:t> and commercially exploit major football competitions.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Their rules required prior approval for new interclub competitions and allowed sanctions against clubs and players.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dispute therefore concerned both regulatory power and market access.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C-333/21, European Superleague Company, judgment of 21 December 2023.</a:t>
            </a:r>
          </a:p>
        </p:txBody>
      </p:sp>
      <p:pic>
        <p:nvPicPr>
          <p:cNvPr id="9" name="Picture 8" descr="refine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325880"/>
            <a:ext cx="402336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35240" y="5632704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The twelve founding clubs, the Super League's ‘Dirty Dozen’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Superleague — the Court's concern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1867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Prior approval can serve legitimate aims, including common rules, sporting merit and coordination of the calendar.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problem was </a:t>
            </a:r>
            <a:r>
              <a:rPr b="1" dirty="0"/>
              <a:t>FIFA and UEFA's dual role</a:t>
            </a:r>
            <a:r>
              <a:rPr dirty="0"/>
              <a:t>: they regulated market entry while </a:t>
            </a:r>
            <a:r>
              <a:rPr dirty="0" err="1"/>
              <a:t>organising</a:t>
            </a:r>
            <a:r>
              <a:rPr dirty="0"/>
              <a:t> and </a:t>
            </a:r>
            <a:r>
              <a:rPr dirty="0" err="1"/>
              <a:t>commercialising</a:t>
            </a:r>
            <a:r>
              <a:rPr dirty="0"/>
              <a:t> their own competitions.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EU law therefore required published </a:t>
            </a:r>
            <a:r>
              <a:rPr b="1" dirty="0"/>
              <a:t>substantive criteria </a:t>
            </a:r>
            <a:r>
              <a:rPr dirty="0"/>
              <a:t>and </a:t>
            </a:r>
            <a:r>
              <a:rPr b="1" dirty="0"/>
              <a:t>detailed procedures</a:t>
            </a:r>
            <a:r>
              <a:rPr dirty="0"/>
              <a:t> capable of </a:t>
            </a:r>
            <a:r>
              <a:rPr b="1" dirty="0"/>
              <a:t>constraining discretion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C-333/21, European Superleague Company.</a:t>
            </a:r>
          </a:p>
        </p:txBody>
      </p:sp>
      <p:pic>
        <p:nvPicPr>
          <p:cNvPr id="9" name="Picture 8" descr="slide27_uefa_dual_ro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234440"/>
            <a:ext cx="4069080" cy="4480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35240" y="5769864"/>
            <a:ext cx="40690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The regulator also operates on the competition market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Superleague — the ruling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21 December 2023</a:t>
            </a:r>
          </a:p>
          <a:p>
            <a:r>
              <a:rPr sz="1000" b="1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Articles 101, 102 and 56 TFEU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417320"/>
            <a:ext cx="21116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785849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The prior-approval and sanctioning rules infringed Articles 101 and 102 TFEU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because no framework ensured transparent, objective, precise, non-discriminatory and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 proportionate decisions.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20279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4069080"/>
            <a:ext cx="844558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The rules also restricted Article 56 TFEU. A legitimate </a:t>
            </a:r>
            <a:r>
              <a:rPr dirty="0" err="1"/>
              <a:t>authorisation</a:t>
            </a:r>
            <a:r>
              <a:rPr dirty="0"/>
              <a:t> system remained possible,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 but only under published criteria, detailed procedures, proportionate sanctions and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effective review.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 (Grand Chamber), C-333/21, ECLI:EU:C:2023:1011.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Superleague and ISU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ISU and </a:t>
            </a:r>
            <a:r>
              <a:rPr dirty="0" err="1"/>
              <a:t>Superleague</a:t>
            </a:r>
            <a:r>
              <a:rPr dirty="0"/>
              <a:t> concern a sports body that acts both as regulator and </a:t>
            </a:r>
            <a:r>
              <a:rPr dirty="0" err="1"/>
              <a:t>organiser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Court did not treat that dual role as unlawful in itself. It focused on the uncontrolled power to </a:t>
            </a:r>
            <a:r>
              <a:rPr dirty="0" err="1"/>
              <a:t>authorise</a:t>
            </a:r>
            <a:r>
              <a:rPr dirty="0"/>
              <a:t> rival events and sanction participants.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required safeguards include </a:t>
            </a:r>
            <a:r>
              <a:rPr b="1" dirty="0"/>
              <a:t>accessible criteria, detailed procedures, proportionate sanctions and effective judicial review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ISU also anticipated Seraing: </a:t>
            </a:r>
            <a:endParaRPr lang="fr-BE" dirty="0"/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compulsory CAS arbitration cannot remove access to effective EU-law review.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C-124/21 P, ISU; C-333/21, European Superleague Company.</a:t>
            </a:r>
          </a:p>
        </p:txBody>
      </p:sp>
      <p:pic>
        <p:nvPicPr>
          <p:cNvPr id="9" name="Picture 8" descr="slide29_isu_ska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234440"/>
            <a:ext cx="3749039" cy="4480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120" y="5769864"/>
            <a:ext cx="3749039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ISU: prior authorisation and sanctions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From Meca-Medina to Superleague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COMPETITION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5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i="1" dirty="0"/>
              <a:t>Meca-Medina</a:t>
            </a:r>
            <a:r>
              <a:rPr dirty="0"/>
              <a:t> asks whether restrictive effects are </a:t>
            </a:r>
            <a:r>
              <a:rPr b="1" dirty="0"/>
              <a:t>inherent and proportionate </a:t>
            </a:r>
            <a:r>
              <a:rPr dirty="0"/>
              <a:t>to a </a:t>
            </a:r>
            <a:r>
              <a:rPr b="1" dirty="0"/>
              <a:t>legitimate objective.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i="1" dirty="0" err="1"/>
              <a:t>Superleague</a:t>
            </a:r>
            <a:r>
              <a:rPr dirty="0"/>
              <a:t> focuses strongly on the structure and exercise of regulatory power.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Legitimate sporting objectives remain relevant.</a:t>
            </a:r>
          </a:p>
          <a:p>
            <a:pPr>
              <a:spcAft>
                <a:spcPts val="1100"/>
              </a:spcAft>
              <a:defRPr sz="2200" b="0">
                <a:solidFill>
                  <a:srgbClr val="1C1F23"/>
                </a:solidFill>
                <a:latin typeface="Aptos"/>
              </a:defRPr>
            </a:pPr>
            <a:r>
              <a:rPr dirty="0"/>
              <a:t>But the regulator must operate within rules that constrain discretion and permit effective scrutiny.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SERAING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3977639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D7E1EE"/>
                </a:solidFill>
                <a:latin typeface="Aptos"/>
              </a:rPr>
              <a:t>If sporting regulation is subject to EU law, who ensures effective judicial review?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Seraing — the path of the dispute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JUDICIAL PROTECTION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FIFA sanctioned RFC Seraing over third-party ownership arrangements.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club challenged the sanctions before the CAS, then before the Swiss Federal Tribunal.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Belgian proceedings raised whether the CAS award could acquire </a:t>
            </a:r>
            <a:r>
              <a:rPr i="1" dirty="0"/>
              <a:t>res judicata or probativ</a:t>
            </a:r>
            <a:r>
              <a:rPr dirty="0"/>
              <a:t>e force without an EU court having reviewed compliance with EU public policy.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structural question was simple: can compulsory sports arbitration insulate a decision from EU judicial review?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C-600/23, Royal Football Club Seraing, judgment of 1 August 2025.</a:t>
            </a:r>
          </a:p>
        </p:txBody>
      </p:sp>
      <p:pic>
        <p:nvPicPr>
          <p:cNvPr id="9" name="Picture 8" descr="slide32_sera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234440"/>
            <a:ext cx="3886200" cy="4480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79" y="5769864"/>
            <a:ext cx="3886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RFC Seraing and compulsory CAS arbitration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Seraing — the ruling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1 August 2025</a:t>
            </a:r>
          </a:p>
          <a:p>
            <a:r>
              <a:rPr sz="1000" b="1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Article 19(1) TEU + Article 47 Charter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417320"/>
            <a:ext cx="211166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68582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Where an international federation imposes arbitration,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Member State courts must retain effective power to review compliance with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EU public-policy rules.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20279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dirty="0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4069080"/>
            <a:ext cx="729616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Courts must be able to disapply national rules on </a:t>
            </a:r>
            <a:r>
              <a:rPr i="1" dirty="0"/>
              <a:t>res judicata </a:t>
            </a:r>
            <a:r>
              <a:rPr dirty="0"/>
              <a:t>or probative value,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adopt </a:t>
            </a:r>
            <a:r>
              <a:rPr i="1" dirty="0"/>
              <a:t>interim measures </a:t>
            </a:r>
            <a:r>
              <a:rPr dirty="0"/>
              <a:t>and </a:t>
            </a:r>
            <a:r>
              <a:rPr i="1" dirty="0"/>
              <a:t>remedy infringements</a:t>
            </a:r>
            <a:r>
              <a:rPr dirty="0"/>
              <a:t>.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Swiss review cannot replace review by a court within the EU judicial system.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 (Grand Chamber), C-600/23, ECLI:EU:C:2025:617.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Superleague → Seraing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JUDICIAL PROTECTION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085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b="1" dirty="0" err="1"/>
              <a:t>Superleague</a:t>
            </a:r>
            <a:r>
              <a:rPr b="1" dirty="0"/>
              <a:t>: </a:t>
            </a:r>
            <a:r>
              <a:rPr dirty="0"/>
              <a:t>how must private regulatory power be exercised?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b="1" dirty="0"/>
              <a:t>Seraing: </a:t>
            </a:r>
            <a:r>
              <a:rPr dirty="0"/>
              <a:t>how must decisions produced within that system remain reviewable?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b="1" dirty="0"/>
              <a:t>Substantive accountability </a:t>
            </a:r>
            <a:r>
              <a:rPr dirty="0"/>
              <a:t>and </a:t>
            </a:r>
            <a:r>
              <a:rPr b="1" dirty="0"/>
              <a:t>judicial accountability </a:t>
            </a:r>
            <a:r>
              <a:rPr dirty="0"/>
              <a:t>are connected.</a:t>
            </a:r>
          </a:p>
          <a:p>
            <a:pPr>
              <a:spcAft>
                <a:spcPts val="1100"/>
              </a:spcAft>
              <a:defRPr sz="1700" b="0">
                <a:solidFill>
                  <a:srgbClr val="1C1F23"/>
                </a:solidFill>
                <a:latin typeface="Aptos"/>
              </a:defRPr>
            </a:pPr>
            <a:r>
              <a:rPr dirty="0"/>
              <a:t>Autonomy does not mean insulation from EU law.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C-333/21 European Superleague Company; C-600/23 Royal Football Club Seraing.</a:t>
            </a:r>
          </a:p>
        </p:txBody>
      </p:sp>
      <p:pic>
        <p:nvPicPr>
          <p:cNvPr id="9" name="Picture 8" descr="slide34_court_re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234440"/>
            <a:ext cx="3886200" cy="4480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79" y="5769864"/>
            <a:ext cx="3886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Effective judicial review must remain available in the EU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FFFFFF"/>
                </a:solidFill>
              </a:rPr>
              <a:t>35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 Display"/>
              </a:rPr>
              <a:t>2026 — FOOTBALL AGENTS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54480" y="3977639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>
                <a:solidFill>
                  <a:srgbClr val="D7E1EE"/>
                </a:solidFill>
                <a:latin typeface="Aptos"/>
              </a:rPr>
              <a:t>How far may sports federations regulate markets surrounding the sporting competition itself?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ROGON — third parties and the sporting ecosystem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858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The </a:t>
            </a:r>
            <a:r>
              <a:rPr b="1" dirty="0"/>
              <a:t>DFB </a:t>
            </a:r>
            <a:r>
              <a:rPr dirty="0"/>
              <a:t>regulated the use of football agents by clubs and players. </a:t>
            </a:r>
            <a:endParaRPr lang="fr-BE" dirty="0"/>
          </a:p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The rules covered registration, submission to federation rules, fees, disclosure and sanctions.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b="1" dirty="0"/>
              <a:t>ROGON </a:t>
            </a:r>
            <a:r>
              <a:rPr dirty="0"/>
              <a:t>mattered because the regulated service providers were third-party undertakings rather than federation members.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Court accepted that rules governing access to those services may pursue legitimate public-interest objectives, but required a close assessment of necessity and proportionality.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C-428/23, ROGON and Others, judgment of 9 July 2026.</a:t>
            </a:r>
          </a:p>
        </p:txBody>
      </p:sp>
      <p:pic>
        <p:nvPicPr>
          <p:cNvPr id="9" name="Picture 8" descr="jorge_mendes_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79" y="1371600"/>
            <a:ext cx="3886200" cy="4160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26679" y="5586984"/>
            <a:ext cx="3886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  <a:latin typeface="Aptos"/>
              </a:defRPr>
            </a:pPr>
            <a:r>
              <a:t>Jorge Mendes, founder of Gestifute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ROGON — the legal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265B94"/>
                </a:solidFill>
                <a:latin typeface="Aptos"/>
              </a:rPr>
              <a:t>CASE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83464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91640"/>
            <a:ext cx="2377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265B94"/>
                </a:solidFill>
              </a:rPr>
              <a:t>DATE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9 July 2026</a:t>
            </a:r>
          </a:p>
          <a:p>
            <a:r>
              <a:rPr sz="1000" b="1">
                <a:solidFill>
                  <a:srgbClr val="265B94"/>
                </a:solidFill>
              </a:rPr>
              <a:t>EU LAW</a:t>
            </a:r>
          </a:p>
          <a:p>
            <a:pPr>
              <a:spcAft>
                <a:spcPts val="1800"/>
              </a:spcAft>
            </a:pPr>
            <a:r>
              <a:rPr sz="1800">
                <a:solidFill>
                  <a:srgbClr val="1C1F23"/>
                </a:solidFill>
              </a:rPr>
              <a:t>Article 101 TFEU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417320"/>
            <a:ext cx="7406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132743"/>
                </a:solidFill>
              </a:rPr>
              <a:t>COURT'S ANSWER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1783080"/>
            <a:ext cx="717305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The Meca-Medina method may apply to rules affecting third-party undertakings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where the restriction is not by object.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703320"/>
            <a:ext cx="7406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265B94"/>
                </a:solidFill>
              </a:rPr>
              <a:t>WHY IT MATTERS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4069080"/>
            <a:ext cx="662373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The national court must identify a legitimate public-interest objective and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 verify that each restriction is appropriate, necessary and proportionate. </a:t>
            </a:r>
            <a:endParaRPr lang="fr-BE" dirty="0"/>
          </a:p>
          <a:p>
            <a:pPr>
              <a:defRPr sz="1600">
                <a:solidFill>
                  <a:srgbClr val="0E2643"/>
                </a:solidFill>
                <a:latin typeface="Aptos"/>
              </a:defRPr>
            </a:pPr>
            <a:r>
              <a:rPr dirty="0"/>
              <a:t>A restriction by object cannot benefit from that route.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C-428/23, ROGON and Others; Press Release No 99/26.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RRC Sports — FIFA Football Agent Regulations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E2643"/>
                </a:solidFill>
                <a:latin typeface="Aptos"/>
              </a:defRPr>
            </a:pPr>
            <a:r>
              <a:rPr dirty="0"/>
              <a:t>RRC Sports concerned the FIFA Football Agent Regulations: licensing, remuneration caps, multiple representation, approaches to clients and disclosure duties.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case engaged Articles 101 and 102 TFEU, Article 56 TFEU and the GDPR.</a:t>
            </a:r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The Court distinguished between provisions whose restrictive character followed from their object and provisions requiring an effects analysis. </a:t>
            </a:r>
            <a:endParaRPr lang="fr-BE" dirty="0"/>
          </a:p>
          <a:p>
            <a:pPr>
              <a:spcAft>
                <a:spcPts val="800"/>
              </a:spcAft>
              <a:defRPr sz="1700">
                <a:solidFill>
                  <a:srgbClr val="0E2643"/>
                </a:solidFill>
                <a:latin typeface="Aptos"/>
              </a:defRPr>
            </a:pPr>
            <a:r>
              <a:rPr dirty="0"/>
              <a:t>Any justification still depended on evidence and proportionality.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Court of Justice, C-209/23, RRC Sports, judgment of 16 July 2026; Press Release No 110/26.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32743"/>
                </a:solidFill>
                <a:latin typeface="Aptos Display"/>
              </a:rPr>
              <a:t>ROGON and RRC Sports — what do they add?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97786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dirty="0"/>
              <a:t>Sports regulation may reach economic operators outside the federation, but that reach requires legal justification.</a:t>
            </a:r>
          </a:p>
          <a:p>
            <a:pPr>
              <a:spcAft>
                <a:spcPts val="11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dirty="0"/>
              <a:t>Competition law, free movement of services and data protection can apply simultaneously to the same regulatory system.</a:t>
            </a:r>
          </a:p>
          <a:p>
            <a:pPr>
              <a:spcAft>
                <a:spcPts val="11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Court continues to </a:t>
            </a:r>
            <a:r>
              <a:rPr dirty="0" err="1"/>
              <a:t>recognise</a:t>
            </a:r>
            <a:r>
              <a:rPr dirty="0"/>
              <a:t> legitimate objectives: integrity, protection of players and coaches, ethical standards and avoidance of conflicts of interest.</a:t>
            </a:r>
          </a:p>
          <a:p>
            <a:pPr>
              <a:spcAft>
                <a:spcPts val="1100"/>
              </a:spcAft>
              <a:defRPr sz="1900" b="0">
                <a:solidFill>
                  <a:srgbClr val="1C1F23"/>
                </a:solidFill>
                <a:latin typeface="Aptos"/>
              </a:defRPr>
            </a:pPr>
            <a:r>
              <a:rPr dirty="0"/>
              <a:t>The decisive issue remains whether the chosen restrictions satisfy the applicable EU-law conditions.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9144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37960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697786"/>
                </a:solidFill>
                <a:latin typeface="Aptos"/>
              </a:rPr>
              <a:t>C-428/23 ROGON; C-209/23 RRC Sports.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FROM BOSMAN TO RRC SPORTS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914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B48F41"/>
                </a:solidFill>
              </a:rPr>
              <a:t>1995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417320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BOSMAN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77639" y="141732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DCE4EE"/>
                </a:solidFill>
              </a:rPr>
              <a:t>Can sporting rules restrict the movement of players?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67128"/>
            <a:ext cx="914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B48F41"/>
                </a:solidFill>
              </a:rPr>
              <a:t>2006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2167128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MECA-MEDINA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7639" y="2167128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DCE4EE"/>
                </a:solidFill>
              </a:rPr>
              <a:t>When can restrictive sporting rules be justified?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916936"/>
            <a:ext cx="914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B48F41"/>
                </a:solidFill>
              </a:rPr>
              <a:t>2023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916936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SUPERLEAGUE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7639" y="2916936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DCE4EE"/>
                </a:solidFill>
              </a:rPr>
              <a:t>How must regulatory power be exercised?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66744"/>
            <a:ext cx="914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B48F41"/>
                </a:solidFill>
              </a:rP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3666744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SERAING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39" y="3666744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DCE4EE"/>
                </a:solidFill>
              </a:rPr>
              <a:t>Who must be able to review that power?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416552"/>
            <a:ext cx="914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B48F41"/>
                </a:solidFill>
              </a:rPr>
              <a:t>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4416552"/>
            <a:ext cx="2057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ROGON / RRC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7639" y="4416552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DCE4EE"/>
                </a:solidFill>
              </a:rPr>
              <a:t>How far may regulation reach into adjacent markets?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88817" y="5532120"/>
            <a:ext cx="729244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</a:rPr>
              <a:t>The issue is no longer whether EU law applies to sport. </a:t>
            </a:r>
            <a:endParaRPr lang="fr-BE" sz="2000" b="1" dirty="0">
              <a:solidFill>
                <a:srgbClr val="FFFFFF"/>
              </a:solidFill>
            </a:endParaRPr>
          </a:p>
          <a:p>
            <a:pPr algn="ctr"/>
            <a:r>
              <a:rPr sz="2000" b="1" dirty="0">
                <a:solidFill>
                  <a:srgbClr val="FFFFFF"/>
                </a:solidFill>
              </a:rPr>
              <a:t>The question is how sporting autonomy can operate within EU law.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3657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FFFFFF"/>
                </a:solidFill>
              </a:rPr>
              <a:t>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2182</TotalTime>
  <Words>2752</Words>
  <Application>Microsoft Office PowerPoint</Application>
  <PresentationFormat>Widescreen</PresentationFormat>
  <Paragraphs>341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and European Union Law</dc:title>
  <dc:subject>Two-hour lecture: free movement, competition and sports governance</dc:subject>
  <dc:creator>Prepared for Michele Colucci</dc:creator>
  <cp:keywords>EU law, sport, Bosman, Meca-Medina, Superleague, Seraing, ROGON, RRC Sports, Diarra</cp:keywords>
  <dc:description>generated using python-pptx</dc:description>
  <cp:lastModifiedBy>COLUCCI Michele (JUST)</cp:lastModifiedBy>
  <cp:revision>5</cp:revision>
  <dcterms:created xsi:type="dcterms:W3CDTF">2013-01-27T09:14:16Z</dcterms:created>
  <dcterms:modified xsi:type="dcterms:W3CDTF">2026-09-29T15:55:06Z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2026-09-29T10:57:21Z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fb43a265-0a88-46d6-a0b2-550c957fde68</vt:lpwstr>
  </property>
  <property fmtid="{D5CDD505-2E9C-101B-9397-08002B2CF9AE}" pid="8" name="MSIP_Label_6bd9ddd1-4d20-43f6-abfa-fc3c07406f94_ContentBits">
    <vt:lpwstr>0</vt:lpwstr>
  </property>
  <property fmtid="{D5CDD505-2E9C-101B-9397-08002B2CF9AE}" pid="9" name="MSIP_Label_6bd9ddd1-4d20-43f6-abfa-fc3c07406f94_Tag">
    <vt:lpwstr>10, 3, 0, 1</vt:lpwstr>
  </property>
</Properties>
</file>