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742" r:id="rId3"/>
    <p:sldId id="722" r:id="rId4"/>
    <p:sldId id="325" r:id="rId5"/>
    <p:sldId id="721" r:id="rId6"/>
    <p:sldId id="755" r:id="rId7"/>
    <p:sldId id="756" r:id="rId8"/>
    <p:sldId id="259" r:id="rId9"/>
    <p:sldId id="723" r:id="rId10"/>
    <p:sldId id="762" r:id="rId11"/>
    <p:sldId id="852" r:id="rId12"/>
    <p:sldId id="763" r:id="rId13"/>
    <p:sldId id="290" r:id="rId14"/>
    <p:sldId id="849" r:id="rId15"/>
    <p:sldId id="726" r:id="rId16"/>
    <p:sldId id="727" r:id="rId17"/>
    <p:sldId id="728" r:id="rId18"/>
    <p:sldId id="732" r:id="rId19"/>
    <p:sldId id="733" r:id="rId20"/>
    <p:sldId id="353" r:id="rId21"/>
    <p:sldId id="850" r:id="rId22"/>
    <p:sldId id="851" r:id="rId23"/>
    <p:sldId id="784" r:id="rId24"/>
    <p:sldId id="785" r:id="rId25"/>
    <p:sldId id="805" r:id="rId26"/>
    <p:sldId id="806" r:id="rId27"/>
    <p:sldId id="807" r:id="rId28"/>
    <p:sldId id="808" r:id="rId29"/>
    <p:sldId id="809" r:id="rId30"/>
    <p:sldId id="810" r:id="rId31"/>
    <p:sldId id="811" r:id="rId32"/>
    <p:sldId id="812" r:id="rId33"/>
    <p:sldId id="813" r:id="rId34"/>
    <p:sldId id="768" r:id="rId35"/>
    <p:sldId id="770" r:id="rId36"/>
    <p:sldId id="854" r:id="rId37"/>
    <p:sldId id="303" r:id="rId38"/>
    <p:sldId id="771" r:id="rId39"/>
    <p:sldId id="772" r:id="rId40"/>
    <p:sldId id="853" r:id="rId41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9"/>
    <p:restoredTop sz="95631"/>
  </p:normalViewPr>
  <p:slideViewPr>
    <p:cSldViewPr snapToGrid="0">
      <p:cViewPr varScale="1">
        <p:scale>
          <a:sx n="79" d="100"/>
          <a:sy n="79" d="100"/>
        </p:scale>
        <p:origin x="24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79A995-139A-4608-9FDF-C556AC4EADD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CFEAD6A-616F-4876-8029-1EFCEDF39DB2}">
      <dgm:prSet/>
      <dgm:spPr/>
      <dgm:t>
        <a:bodyPr/>
        <a:lstStyle/>
        <a:p>
          <a:r>
            <a:rPr lang="nl-BE" dirty="0"/>
            <a:t>Art.45 TFEU :</a:t>
          </a:r>
          <a:r>
            <a:rPr lang="nl-BE" b="1" dirty="0"/>
            <a:t>Workers have the right to</a:t>
          </a:r>
          <a:r>
            <a:rPr lang="nl-BE" dirty="0"/>
            <a:t>:</a:t>
          </a:r>
          <a:endParaRPr lang="en-US" dirty="0"/>
        </a:p>
      </dgm:t>
    </dgm:pt>
    <dgm:pt modelId="{F33B9268-A571-49F7-B254-A5A9A93C4560}" type="parTrans" cxnId="{B35AD914-9767-438B-992A-6F3B1F81D516}">
      <dgm:prSet/>
      <dgm:spPr/>
      <dgm:t>
        <a:bodyPr/>
        <a:lstStyle/>
        <a:p>
          <a:endParaRPr lang="en-US"/>
        </a:p>
      </dgm:t>
    </dgm:pt>
    <dgm:pt modelId="{F475DCD1-3FA0-47C1-BB98-C6836705FCE8}" type="sibTrans" cxnId="{B35AD914-9767-438B-992A-6F3B1F81D516}">
      <dgm:prSet/>
      <dgm:spPr/>
      <dgm:t>
        <a:bodyPr/>
        <a:lstStyle/>
        <a:p>
          <a:endParaRPr lang="en-US"/>
        </a:p>
      </dgm:t>
    </dgm:pt>
    <dgm:pt modelId="{BAD7F829-B398-4BBF-A71E-4AB1C38E77B9}">
      <dgm:prSet custT="1"/>
      <dgm:spPr/>
      <dgm:t>
        <a:bodyPr/>
        <a:lstStyle/>
        <a:p>
          <a:r>
            <a:rPr lang="nl-BE" sz="2400" dirty="0"/>
            <a:t>accept offers of employment actually made;</a:t>
          </a:r>
          <a:endParaRPr lang="en-US" sz="2400" dirty="0"/>
        </a:p>
      </dgm:t>
    </dgm:pt>
    <dgm:pt modelId="{3A445CF5-88B2-4E61-BC6B-E2D0E4D2D177}" type="parTrans" cxnId="{B61824E7-32C3-4B5E-B40F-74242639FB6B}">
      <dgm:prSet/>
      <dgm:spPr/>
      <dgm:t>
        <a:bodyPr/>
        <a:lstStyle/>
        <a:p>
          <a:endParaRPr lang="en-US"/>
        </a:p>
      </dgm:t>
    </dgm:pt>
    <dgm:pt modelId="{DD04F9EC-B530-4EC7-8F9C-3F55F4A614FB}" type="sibTrans" cxnId="{B61824E7-32C3-4B5E-B40F-74242639FB6B}">
      <dgm:prSet/>
      <dgm:spPr/>
      <dgm:t>
        <a:bodyPr/>
        <a:lstStyle/>
        <a:p>
          <a:endParaRPr lang="en-US"/>
        </a:p>
      </dgm:t>
    </dgm:pt>
    <dgm:pt modelId="{182ADB9B-4CB1-4317-945D-ED47CD2F3B7C}">
      <dgm:prSet custT="1"/>
      <dgm:spPr/>
      <dgm:t>
        <a:bodyPr/>
        <a:lstStyle/>
        <a:p>
          <a:r>
            <a:rPr lang="nl-BE" sz="2400" dirty="0"/>
            <a:t>move freely within the territory of Member States for this purpose;</a:t>
          </a:r>
          <a:endParaRPr lang="en-US" sz="2400" dirty="0"/>
        </a:p>
      </dgm:t>
    </dgm:pt>
    <dgm:pt modelId="{A523BE2E-699A-4C07-8C7F-7ACE402D475E}" type="parTrans" cxnId="{5FF8C6F3-6D17-454E-8C33-3E9266BCAB5A}">
      <dgm:prSet/>
      <dgm:spPr/>
      <dgm:t>
        <a:bodyPr/>
        <a:lstStyle/>
        <a:p>
          <a:endParaRPr lang="en-US"/>
        </a:p>
      </dgm:t>
    </dgm:pt>
    <dgm:pt modelId="{13134A00-12C6-44EC-B5AD-A38D999EF635}" type="sibTrans" cxnId="{5FF8C6F3-6D17-454E-8C33-3E9266BCAB5A}">
      <dgm:prSet/>
      <dgm:spPr/>
      <dgm:t>
        <a:bodyPr/>
        <a:lstStyle/>
        <a:p>
          <a:endParaRPr lang="en-US"/>
        </a:p>
      </dgm:t>
    </dgm:pt>
    <dgm:pt modelId="{D1C7A202-2057-40D1-8469-F34910B996F0}">
      <dgm:prSet custT="1"/>
      <dgm:spPr/>
      <dgm:t>
        <a:bodyPr/>
        <a:lstStyle/>
        <a:p>
          <a:r>
            <a:rPr lang="nl-BE" sz="2400" dirty="0"/>
            <a:t>to stay in a Member State for the purpose of employment;</a:t>
          </a:r>
          <a:endParaRPr lang="en-US" sz="2400" dirty="0"/>
        </a:p>
      </dgm:t>
    </dgm:pt>
    <dgm:pt modelId="{92204499-2A2D-4A37-AA54-91EBD45039D7}" type="parTrans" cxnId="{FB8F2DAC-6F71-4C58-9AAB-BE86077B5A53}">
      <dgm:prSet/>
      <dgm:spPr/>
      <dgm:t>
        <a:bodyPr/>
        <a:lstStyle/>
        <a:p>
          <a:endParaRPr lang="en-US"/>
        </a:p>
      </dgm:t>
    </dgm:pt>
    <dgm:pt modelId="{318661F5-162C-40EE-AC1B-08ACE1130515}" type="sibTrans" cxnId="{FB8F2DAC-6F71-4C58-9AAB-BE86077B5A53}">
      <dgm:prSet/>
      <dgm:spPr/>
      <dgm:t>
        <a:bodyPr/>
        <a:lstStyle/>
        <a:p>
          <a:endParaRPr lang="en-US"/>
        </a:p>
      </dgm:t>
    </dgm:pt>
    <dgm:pt modelId="{CF4C5470-A1DC-468F-8F70-4B513F387BA4}">
      <dgm:prSet custT="1"/>
      <dgm:spPr/>
      <dgm:t>
        <a:bodyPr/>
        <a:lstStyle/>
        <a:p>
          <a:r>
            <a:rPr lang="nl-BE" sz="2400" dirty="0"/>
            <a:t>to remain in the territory of a Member State after having been employed in that State.</a:t>
          </a:r>
          <a:endParaRPr lang="en-US" sz="2400" dirty="0"/>
        </a:p>
      </dgm:t>
    </dgm:pt>
    <dgm:pt modelId="{415DCED0-5BFC-48C1-BF1A-1DE8837FEA4C}" type="parTrans" cxnId="{2261ACC0-B540-49C3-B11F-749943B2471C}">
      <dgm:prSet/>
      <dgm:spPr/>
      <dgm:t>
        <a:bodyPr/>
        <a:lstStyle/>
        <a:p>
          <a:endParaRPr lang="en-US"/>
        </a:p>
      </dgm:t>
    </dgm:pt>
    <dgm:pt modelId="{63DD3CF3-499C-4F60-AF07-F876BA99D2C8}" type="sibTrans" cxnId="{2261ACC0-B540-49C3-B11F-749943B2471C}">
      <dgm:prSet/>
      <dgm:spPr/>
      <dgm:t>
        <a:bodyPr/>
        <a:lstStyle/>
        <a:p>
          <a:endParaRPr lang="en-US"/>
        </a:p>
      </dgm:t>
    </dgm:pt>
    <dgm:pt modelId="{53EE7ADE-51C2-43D8-8393-AAD16BC53A94}">
      <dgm:prSet custT="1"/>
      <dgm:spPr/>
      <dgm:t>
        <a:bodyPr/>
        <a:lstStyle/>
        <a:p>
          <a:r>
            <a:rPr lang="nl-BE" sz="2400" dirty="0"/>
            <a:t>Art. 56 TFEU :Self-employed/professionals are free to provide their services</a:t>
          </a:r>
          <a:endParaRPr lang="en-US" sz="2400" dirty="0"/>
        </a:p>
      </dgm:t>
    </dgm:pt>
    <dgm:pt modelId="{95B1FE86-4348-4DCD-A219-B94A080BFDA9}" type="parTrans" cxnId="{46DBFFDD-8D97-4ECD-8D79-6717BE8D7E09}">
      <dgm:prSet/>
      <dgm:spPr/>
      <dgm:t>
        <a:bodyPr/>
        <a:lstStyle/>
        <a:p>
          <a:endParaRPr lang="en-US"/>
        </a:p>
      </dgm:t>
    </dgm:pt>
    <dgm:pt modelId="{F3448782-F3CE-4A68-9BA6-BB427EA54620}" type="sibTrans" cxnId="{46DBFFDD-8D97-4ECD-8D79-6717BE8D7E09}">
      <dgm:prSet/>
      <dgm:spPr/>
      <dgm:t>
        <a:bodyPr/>
        <a:lstStyle/>
        <a:p>
          <a:endParaRPr lang="en-US"/>
        </a:p>
      </dgm:t>
    </dgm:pt>
    <dgm:pt modelId="{3D929F61-2AC3-BD43-9445-7806AB47BE6A}" type="pres">
      <dgm:prSet presAssocID="{B879A995-139A-4608-9FDF-C556AC4EADDA}" presName="linear" presStyleCnt="0">
        <dgm:presLayoutVars>
          <dgm:dir/>
          <dgm:animLvl val="lvl"/>
          <dgm:resizeHandles val="exact"/>
        </dgm:presLayoutVars>
      </dgm:prSet>
      <dgm:spPr/>
    </dgm:pt>
    <dgm:pt modelId="{AE47F331-60C4-4E45-934A-E37C2140F4FC}" type="pres">
      <dgm:prSet presAssocID="{7CFEAD6A-616F-4876-8029-1EFCEDF39DB2}" presName="parentLin" presStyleCnt="0"/>
      <dgm:spPr/>
    </dgm:pt>
    <dgm:pt modelId="{FB15BACC-5D95-334C-842B-74393A7FA2CB}" type="pres">
      <dgm:prSet presAssocID="{7CFEAD6A-616F-4876-8029-1EFCEDF39DB2}" presName="parentLeftMargin" presStyleLbl="node1" presStyleIdx="0" presStyleCnt="2"/>
      <dgm:spPr/>
    </dgm:pt>
    <dgm:pt modelId="{6F6E723E-9501-2A46-B3E6-4031741C92D6}" type="pres">
      <dgm:prSet presAssocID="{7CFEAD6A-616F-4876-8029-1EFCEDF39DB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45A4375-D728-CE4D-B5B2-D878B7C1020D}" type="pres">
      <dgm:prSet presAssocID="{7CFEAD6A-616F-4876-8029-1EFCEDF39DB2}" presName="negativeSpace" presStyleCnt="0"/>
      <dgm:spPr/>
    </dgm:pt>
    <dgm:pt modelId="{466B3273-EBC0-8946-8505-96313DD682A1}" type="pres">
      <dgm:prSet presAssocID="{7CFEAD6A-616F-4876-8029-1EFCEDF39DB2}" presName="childText" presStyleLbl="conFgAcc1" presStyleIdx="0" presStyleCnt="2" custLinFactNeighborX="-629">
        <dgm:presLayoutVars>
          <dgm:bulletEnabled val="1"/>
        </dgm:presLayoutVars>
      </dgm:prSet>
      <dgm:spPr/>
    </dgm:pt>
    <dgm:pt modelId="{F445EFA8-E44F-5843-851D-33728204B1A2}" type="pres">
      <dgm:prSet presAssocID="{F475DCD1-3FA0-47C1-BB98-C6836705FCE8}" presName="spaceBetweenRectangles" presStyleCnt="0"/>
      <dgm:spPr/>
    </dgm:pt>
    <dgm:pt modelId="{B76A5B5C-71C2-B840-BAED-0996DB90C213}" type="pres">
      <dgm:prSet presAssocID="{53EE7ADE-51C2-43D8-8393-AAD16BC53A94}" presName="parentLin" presStyleCnt="0"/>
      <dgm:spPr/>
    </dgm:pt>
    <dgm:pt modelId="{57B43F06-FC9C-A846-A97E-0E270B7D71BB}" type="pres">
      <dgm:prSet presAssocID="{53EE7ADE-51C2-43D8-8393-AAD16BC53A94}" presName="parentLeftMargin" presStyleLbl="node1" presStyleIdx="0" presStyleCnt="2"/>
      <dgm:spPr/>
    </dgm:pt>
    <dgm:pt modelId="{1020BF88-E68F-9944-9D9E-DF6BDA8DBF08}" type="pres">
      <dgm:prSet presAssocID="{53EE7ADE-51C2-43D8-8393-AAD16BC53A94}" presName="parentText" presStyleLbl="node1" presStyleIdx="1" presStyleCnt="2" custScaleX="142857">
        <dgm:presLayoutVars>
          <dgm:chMax val="0"/>
          <dgm:bulletEnabled val="1"/>
        </dgm:presLayoutVars>
      </dgm:prSet>
      <dgm:spPr/>
    </dgm:pt>
    <dgm:pt modelId="{E3456838-A854-E54D-A84D-4569982E38AF}" type="pres">
      <dgm:prSet presAssocID="{53EE7ADE-51C2-43D8-8393-AAD16BC53A94}" presName="negativeSpace" presStyleCnt="0"/>
      <dgm:spPr/>
    </dgm:pt>
    <dgm:pt modelId="{64560364-15E1-F04A-A4DE-697C7E65D7C2}" type="pres">
      <dgm:prSet presAssocID="{53EE7ADE-51C2-43D8-8393-AAD16BC53A9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35AD914-9767-438B-992A-6F3B1F81D516}" srcId="{B879A995-139A-4608-9FDF-C556AC4EADDA}" destId="{7CFEAD6A-616F-4876-8029-1EFCEDF39DB2}" srcOrd="0" destOrd="0" parTransId="{F33B9268-A571-49F7-B254-A5A9A93C4560}" sibTransId="{F475DCD1-3FA0-47C1-BB98-C6836705FCE8}"/>
    <dgm:cxn modelId="{0779DD16-68F4-434D-9045-007C47F20062}" type="presOf" srcId="{53EE7ADE-51C2-43D8-8393-AAD16BC53A94}" destId="{1020BF88-E68F-9944-9D9E-DF6BDA8DBF08}" srcOrd="1" destOrd="0" presId="urn:microsoft.com/office/officeart/2005/8/layout/list1"/>
    <dgm:cxn modelId="{1A919F2A-2FDB-D14B-A9BD-70684986DC3D}" type="presOf" srcId="{BAD7F829-B398-4BBF-A71E-4AB1C38E77B9}" destId="{466B3273-EBC0-8946-8505-96313DD682A1}" srcOrd="0" destOrd="0" presId="urn:microsoft.com/office/officeart/2005/8/layout/list1"/>
    <dgm:cxn modelId="{92AC2B3D-C9EB-3948-AE02-9BB53D6E162F}" type="presOf" srcId="{182ADB9B-4CB1-4317-945D-ED47CD2F3B7C}" destId="{466B3273-EBC0-8946-8505-96313DD682A1}" srcOrd="0" destOrd="1" presId="urn:microsoft.com/office/officeart/2005/8/layout/list1"/>
    <dgm:cxn modelId="{D4F79565-A8E5-764B-8107-96BEE2CE6BC3}" type="presOf" srcId="{D1C7A202-2057-40D1-8469-F34910B996F0}" destId="{466B3273-EBC0-8946-8505-96313DD682A1}" srcOrd="0" destOrd="2" presId="urn:microsoft.com/office/officeart/2005/8/layout/list1"/>
    <dgm:cxn modelId="{F6D7F47E-8DB9-1242-9B0B-EE383508E271}" type="presOf" srcId="{53EE7ADE-51C2-43D8-8393-AAD16BC53A94}" destId="{57B43F06-FC9C-A846-A97E-0E270B7D71BB}" srcOrd="0" destOrd="0" presId="urn:microsoft.com/office/officeart/2005/8/layout/list1"/>
    <dgm:cxn modelId="{AF3E6F90-1622-2B41-918E-0E82AE67D9B8}" type="presOf" srcId="{CF4C5470-A1DC-468F-8F70-4B513F387BA4}" destId="{466B3273-EBC0-8946-8505-96313DD682A1}" srcOrd="0" destOrd="3" presId="urn:microsoft.com/office/officeart/2005/8/layout/list1"/>
    <dgm:cxn modelId="{DB77D09D-BD15-C24B-A692-3DD64FA9A7C9}" type="presOf" srcId="{B879A995-139A-4608-9FDF-C556AC4EADDA}" destId="{3D929F61-2AC3-BD43-9445-7806AB47BE6A}" srcOrd="0" destOrd="0" presId="urn:microsoft.com/office/officeart/2005/8/layout/list1"/>
    <dgm:cxn modelId="{FB8F2DAC-6F71-4C58-9AAB-BE86077B5A53}" srcId="{7CFEAD6A-616F-4876-8029-1EFCEDF39DB2}" destId="{D1C7A202-2057-40D1-8469-F34910B996F0}" srcOrd="2" destOrd="0" parTransId="{92204499-2A2D-4A37-AA54-91EBD45039D7}" sibTransId="{318661F5-162C-40EE-AC1B-08ACE1130515}"/>
    <dgm:cxn modelId="{2261ACC0-B540-49C3-B11F-749943B2471C}" srcId="{7CFEAD6A-616F-4876-8029-1EFCEDF39DB2}" destId="{CF4C5470-A1DC-468F-8F70-4B513F387BA4}" srcOrd="3" destOrd="0" parTransId="{415DCED0-5BFC-48C1-BF1A-1DE8837FEA4C}" sibTransId="{63DD3CF3-499C-4F60-AF07-F876BA99D2C8}"/>
    <dgm:cxn modelId="{46DBFFDD-8D97-4ECD-8D79-6717BE8D7E09}" srcId="{B879A995-139A-4608-9FDF-C556AC4EADDA}" destId="{53EE7ADE-51C2-43D8-8393-AAD16BC53A94}" srcOrd="1" destOrd="0" parTransId="{95B1FE86-4348-4DCD-A219-B94A080BFDA9}" sibTransId="{F3448782-F3CE-4A68-9BA6-BB427EA54620}"/>
    <dgm:cxn modelId="{07B771E5-CC0B-7D4E-897C-4F10BEB2801E}" type="presOf" srcId="{7CFEAD6A-616F-4876-8029-1EFCEDF39DB2}" destId="{6F6E723E-9501-2A46-B3E6-4031741C92D6}" srcOrd="1" destOrd="0" presId="urn:microsoft.com/office/officeart/2005/8/layout/list1"/>
    <dgm:cxn modelId="{B61824E7-32C3-4B5E-B40F-74242639FB6B}" srcId="{7CFEAD6A-616F-4876-8029-1EFCEDF39DB2}" destId="{BAD7F829-B398-4BBF-A71E-4AB1C38E77B9}" srcOrd="0" destOrd="0" parTransId="{3A445CF5-88B2-4E61-BC6B-E2D0E4D2D177}" sibTransId="{DD04F9EC-B530-4EC7-8F9C-3F55F4A614FB}"/>
    <dgm:cxn modelId="{5FF8C6F3-6D17-454E-8C33-3E9266BCAB5A}" srcId="{7CFEAD6A-616F-4876-8029-1EFCEDF39DB2}" destId="{182ADB9B-4CB1-4317-945D-ED47CD2F3B7C}" srcOrd="1" destOrd="0" parTransId="{A523BE2E-699A-4C07-8C7F-7ACE402D475E}" sibTransId="{13134A00-12C6-44EC-B5AD-A38D999EF635}"/>
    <dgm:cxn modelId="{ED991DFE-ACF9-0842-A4FC-761F3570ED44}" type="presOf" srcId="{7CFEAD6A-616F-4876-8029-1EFCEDF39DB2}" destId="{FB15BACC-5D95-334C-842B-74393A7FA2CB}" srcOrd="0" destOrd="0" presId="urn:microsoft.com/office/officeart/2005/8/layout/list1"/>
    <dgm:cxn modelId="{02615078-0E0E-4F43-90FE-EC4C073E17E4}" type="presParOf" srcId="{3D929F61-2AC3-BD43-9445-7806AB47BE6A}" destId="{AE47F331-60C4-4E45-934A-E37C2140F4FC}" srcOrd="0" destOrd="0" presId="urn:microsoft.com/office/officeart/2005/8/layout/list1"/>
    <dgm:cxn modelId="{DAA12FEE-0C1B-C34A-A30D-26F8F7039244}" type="presParOf" srcId="{AE47F331-60C4-4E45-934A-E37C2140F4FC}" destId="{FB15BACC-5D95-334C-842B-74393A7FA2CB}" srcOrd="0" destOrd="0" presId="urn:microsoft.com/office/officeart/2005/8/layout/list1"/>
    <dgm:cxn modelId="{C1735BB6-7A89-F34F-81F6-29DB339784C2}" type="presParOf" srcId="{AE47F331-60C4-4E45-934A-E37C2140F4FC}" destId="{6F6E723E-9501-2A46-B3E6-4031741C92D6}" srcOrd="1" destOrd="0" presId="urn:microsoft.com/office/officeart/2005/8/layout/list1"/>
    <dgm:cxn modelId="{813B599D-3475-EE45-90DE-749C973F89BE}" type="presParOf" srcId="{3D929F61-2AC3-BD43-9445-7806AB47BE6A}" destId="{545A4375-D728-CE4D-B5B2-D878B7C1020D}" srcOrd="1" destOrd="0" presId="urn:microsoft.com/office/officeart/2005/8/layout/list1"/>
    <dgm:cxn modelId="{A08DD1DD-EB70-9145-A9EF-7CD4777FF79F}" type="presParOf" srcId="{3D929F61-2AC3-BD43-9445-7806AB47BE6A}" destId="{466B3273-EBC0-8946-8505-96313DD682A1}" srcOrd="2" destOrd="0" presId="urn:microsoft.com/office/officeart/2005/8/layout/list1"/>
    <dgm:cxn modelId="{2CE4FD92-13A2-9A46-96E3-76D8BFCD899B}" type="presParOf" srcId="{3D929F61-2AC3-BD43-9445-7806AB47BE6A}" destId="{F445EFA8-E44F-5843-851D-33728204B1A2}" srcOrd="3" destOrd="0" presId="urn:microsoft.com/office/officeart/2005/8/layout/list1"/>
    <dgm:cxn modelId="{4799AA27-3093-0B44-9C48-1D22C785BD13}" type="presParOf" srcId="{3D929F61-2AC3-BD43-9445-7806AB47BE6A}" destId="{B76A5B5C-71C2-B840-BAED-0996DB90C213}" srcOrd="4" destOrd="0" presId="urn:microsoft.com/office/officeart/2005/8/layout/list1"/>
    <dgm:cxn modelId="{CDCEF025-5366-EF4F-90BD-CC73C740D336}" type="presParOf" srcId="{B76A5B5C-71C2-B840-BAED-0996DB90C213}" destId="{57B43F06-FC9C-A846-A97E-0E270B7D71BB}" srcOrd="0" destOrd="0" presId="urn:microsoft.com/office/officeart/2005/8/layout/list1"/>
    <dgm:cxn modelId="{E8556963-5FBE-4347-B9E4-22A426D0954D}" type="presParOf" srcId="{B76A5B5C-71C2-B840-BAED-0996DB90C213}" destId="{1020BF88-E68F-9944-9D9E-DF6BDA8DBF08}" srcOrd="1" destOrd="0" presId="urn:microsoft.com/office/officeart/2005/8/layout/list1"/>
    <dgm:cxn modelId="{72DCC81C-E5A4-E14E-A75D-79BE9E874814}" type="presParOf" srcId="{3D929F61-2AC3-BD43-9445-7806AB47BE6A}" destId="{E3456838-A854-E54D-A84D-4569982E38AF}" srcOrd="5" destOrd="0" presId="urn:microsoft.com/office/officeart/2005/8/layout/list1"/>
    <dgm:cxn modelId="{56D0F771-F8B2-174B-A4CA-865111DAC67E}" type="presParOf" srcId="{3D929F61-2AC3-BD43-9445-7806AB47BE6A}" destId="{64560364-15E1-F04A-A4DE-697C7E65D7C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AC93F1A-2543-402A-A95B-D3A5D700830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422B775-5C60-4ABE-AECA-6523E74BD1F4}">
      <dgm:prSet/>
      <dgm:spPr/>
      <dgm:t>
        <a:bodyPr/>
        <a:lstStyle/>
        <a:p>
          <a:r>
            <a:rPr lang="en-US" i="1"/>
            <a:t>4.1. SPECIFICITY OF SPORT</a:t>
          </a:r>
          <a:endParaRPr lang="en-US"/>
        </a:p>
      </dgm:t>
    </dgm:pt>
    <dgm:pt modelId="{44CA0E4C-EA2A-482A-BE3C-14F4B4ECAF7F}" type="parTrans" cxnId="{70EBE242-1ABC-4CFC-A054-A57F55F677C0}">
      <dgm:prSet/>
      <dgm:spPr/>
      <dgm:t>
        <a:bodyPr/>
        <a:lstStyle/>
        <a:p>
          <a:endParaRPr lang="en-US"/>
        </a:p>
      </dgm:t>
    </dgm:pt>
    <dgm:pt modelId="{DE983CB6-6090-41C0-AB4F-EB81561FD36C}" type="sibTrans" cxnId="{70EBE242-1ABC-4CFC-A054-A57F55F677C0}">
      <dgm:prSet/>
      <dgm:spPr/>
      <dgm:t>
        <a:bodyPr/>
        <a:lstStyle/>
        <a:p>
          <a:endParaRPr lang="en-US"/>
        </a:p>
      </dgm:t>
    </dgm:pt>
    <dgm:pt modelId="{E3D34085-7217-4D22-8A82-13F902FAFF15}">
      <dgm:prSet custT="1"/>
      <dgm:spPr/>
      <dgm:t>
        <a:bodyPr/>
        <a:lstStyle/>
        <a:p>
          <a:r>
            <a:rPr lang="en-US" sz="3600" dirty="0"/>
            <a:t>Sport activity is subject to the application of EU law. </a:t>
          </a:r>
        </a:p>
      </dgm:t>
    </dgm:pt>
    <dgm:pt modelId="{0EE870C8-C749-4591-B3B5-CD9C34810AD0}" type="parTrans" cxnId="{C3C74936-6E43-4F70-AFE5-9925FD5CD730}">
      <dgm:prSet/>
      <dgm:spPr/>
      <dgm:t>
        <a:bodyPr/>
        <a:lstStyle/>
        <a:p>
          <a:endParaRPr lang="en-US"/>
        </a:p>
      </dgm:t>
    </dgm:pt>
    <dgm:pt modelId="{C201DCAF-A742-44C5-982B-2F93077AB11F}" type="sibTrans" cxnId="{C3C74936-6E43-4F70-AFE5-9925FD5CD730}">
      <dgm:prSet/>
      <dgm:spPr/>
      <dgm:t>
        <a:bodyPr/>
        <a:lstStyle/>
        <a:p>
          <a:endParaRPr lang="en-US"/>
        </a:p>
      </dgm:t>
    </dgm:pt>
    <dgm:pt modelId="{631066E1-08C0-4DEA-84AE-0688A7764462}">
      <dgm:prSet/>
      <dgm:spPr/>
      <dgm:t>
        <a:bodyPr/>
        <a:lstStyle/>
        <a:p>
          <a:r>
            <a:rPr lang="en-US" b="1" dirty="0"/>
            <a:t>At the same time, sport has certain specific characteristics, which are often referred to as the "specificity of sport"</a:t>
          </a:r>
        </a:p>
      </dgm:t>
    </dgm:pt>
    <dgm:pt modelId="{511ED502-E32C-4A5F-989E-F8009810E9BA}" type="parTrans" cxnId="{8EB0EC4C-FDFE-4A91-9397-3B853BA08028}">
      <dgm:prSet/>
      <dgm:spPr/>
      <dgm:t>
        <a:bodyPr/>
        <a:lstStyle/>
        <a:p>
          <a:endParaRPr lang="en-US"/>
        </a:p>
      </dgm:t>
    </dgm:pt>
    <dgm:pt modelId="{84356371-172B-4CD7-BEE8-C0CF1B2FD0A9}" type="sibTrans" cxnId="{8EB0EC4C-FDFE-4A91-9397-3B853BA08028}">
      <dgm:prSet/>
      <dgm:spPr/>
      <dgm:t>
        <a:bodyPr/>
        <a:lstStyle/>
        <a:p>
          <a:endParaRPr lang="en-US"/>
        </a:p>
      </dgm:t>
    </dgm:pt>
    <dgm:pt modelId="{15CFB0DF-5DA4-F349-8CE7-2A47BBDA1B68}" type="pres">
      <dgm:prSet presAssocID="{CAC93F1A-2543-402A-A95B-D3A5D700830F}" presName="vert0" presStyleCnt="0">
        <dgm:presLayoutVars>
          <dgm:dir/>
          <dgm:animOne val="branch"/>
          <dgm:animLvl val="lvl"/>
        </dgm:presLayoutVars>
      </dgm:prSet>
      <dgm:spPr/>
    </dgm:pt>
    <dgm:pt modelId="{E76E668B-0F7B-6A45-867F-EA9F5E9C95F4}" type="pres">
      <dgm:prSet presAssocID="{9422B775-5C60-4ABE-AECA-6523E74BD1F4}" presName="thickLine" presStyleLbl="alignNode1" presStyleIdx="0" presStyleCnt="3"/>
      <dgm:spPr/>
    </dgm:pt>
    <dgm:pt modelId="{D407638F-081B-A540-9DDB-C48B1E2A657A}" type="pres">
      <dgm:prSet presAssocID="{9422B775-5C60-4ABE-AECA-6523E74BD1F4}" presName="horz1" presStyleCnt="0"/>
      <dgm:spPr/>
    </dgm:pt>
    <dgm:pt modelId="{CC0DB104-423E-494D-A222-A0A0026C53A4}" type="pres">
      <dgm:prSet presAssocID="{9422B775-5C60-4ABE-AECA-6523E74BD1F4}" presName="tx1" presStyleLbl="revTx" presStyleIdx="0" presStyleCnt="3"/>
      <dgm:spPr/>
    </dgm:pt>
    <dgm:pt modelId="{E0B355EE-F941-AB4C-9CFF-0B4F077F3C04}" type="pres">
      <dgm:prSet presAssocID="{9422B775-5C60-4ABE-AECA-6523E74BD1F4}" presName="vert1" presStyleCnt="0"/>
      <dgm:spPr/>
    </dgm:pt>
    <dgm:pt modelId="{D7C8B199-0152-9E4C-AC2C-78F15E08863A}" type="pres">
      <dgm:prSet presAssocID="{E3D34085-7217-4D22-8A82-13F902FAFF15}" presName="thickLine" presStyleLbl="alignNode1" presStyleIdx="1" presStyleCnt="3"/>
      <dgm:spPr/>
    </dgm:pt>
    <dgm:pt modelId="{49E706D4-63FA-994D-AE29-E5716708811B}" type="pres">
      <dgm:prSet presAssocID="{E3D34085-7217-4D22-8A82-13F902FAFF15}" presName="horz1" presStyleCnt="0"/>
      <dgm:spPr/>
    </dgm:pt>
    <dgm:pt modelId="{668B6C36-9325-E94C-9B02-E5C1FA2528CA}" type="pres">
      <dgm:prSet presAssocID="{E3D34085-7217-4D22-8A82-13F902FAFF15}" presName="tx1" presStyleLbl="revTx" presStyleIdx="1" presStyleCnt="3"/>
      <dgm:spPr/>
    </dgm:pt>
    <dgm:pt modelId="{CA8017BD-7824-F94B-9A40-ECB29DA08B34}" type="pres">
      <dgm:prSet presAssocID="{E3D34085-7217-4D22-8A82-13F902FAFF15}" presName="vert1" presStyleCnt="0"/>
      <dgm:spPr/>
    </dgm:pt>
    <dgm:pt modelId="{CA1173E9-BD4E-0849-9CD3-1BA855A69BB8}" type="pres">
      <dgm:prSet presAssocID="{631066E1-08C0-4DEA-84AE-0688A7764462}" presName="thickLine" presStyleLbl="alignNode1" presStyleIdx="2" presStyleCnt="3"/>
      <dgm:spPr/>
    </dgm:pt>
    <dgm:pt modelId="{40845A27-A851-2649-9BB5-041D8A29DF5B}" type="pres">
      <dgm:prSet presAssocID="{631066E1-08C0-4DEA-84AE-0688A7764462}" presName="horz1" presStyleCnt="0"/>
      <dgm:spPr/>
    </dgm:pt>
    <dgm:pt modelId="{1482901C-CE44-3548-A0EC-DBD982C317F6}" type="pres">
      <dgm:prSet presAssocID="{631066E1-08C0-4DEA-84AE-0688A7764462}" presName="tx1" presStyleLbl="revTx" presStyleIdx="2" presStyleCnt="3"/>
      <dgm:spPr/>
    </dgm:pt>
    <dgm:pt modelId="{EFA9C819-8659-9C4C-ABDE-714A3625A3CF}" type="pres">
      <dgm:prSet presAssocID="{631066E1-08C0-4DEA-84AE-0688A7764462}" presName="vert1" presStyleCnt="0"/>
      <dgm:spPr/>
    </dgm:pt>
  </dgm:ptLst>
  <dgm:cxnLst>
    <dgm:cxn modelId="{C3C74936-6E43-4F70-AFE5-9925FD5CD730}" srcId="{CAC93F1A-2543-402A-A95B-D3A5D700830F}" destId="{E3D34085-7217-4D22-8A82-13F902FAFF15}" srcOrd="1" destOrd="0" parTransId="{0EE870C8-C749-4591-B3B5-CD9C34810AD0}" sibTransId="{C201DCAF-A742-44C5-982B-2F93077AB11F}"/>
    <dgm:cxn modelId="{0E28DF41-9F43-AB48-807E-8F9E7A0E9BF1}" type="presOf" srcId="{631066E1-08C0-4DEA-84AE-0688A7764462}" destId="{1482901C-CE44-3548-A0EC-DBD982C317F6}" srcOrd="0" destOrd="0" presId="urn:microsoft.com/office/officeart/2008/layout/LinedList"/>
    <dgm:cxn modelId="{70EBE242-1ABC-4CFC-A054-A57F55F677C0}" srcId="{CAC93F1A-2543-402A-A95B-D3A5D700830F}" destId="{9422B775-5C60-4ABE-AECA-6523E74BD1F4}" srcOrd="0" destOrd="0" parTransId="{44CA0E4C-EA2A-482A-BE3C-14F4B4ECAF7F}" sibTransId="{DE983CB6-6090-41C0-AB4F-EB81561FD36C}"/>
    <dgm:cxn modelId="{8EB0EC4C-FDFE-4A91-9397-3B853BA08028}" srcId="{CAC93F1A-2543-402A-A95B-D3A5D700830F}" destId="{631066E1-08C0-4DEA-84AE-0688A7764462}" srcOrd="2" destOrd="0" parTransId="{511ED502-E32C-4A5F-989E-F8009810E9BA}" sibTransId="{84356371-172B-4CD7-BEE8-C0CF1B2FD0A9}"/>
    <dgm:cxn modelId="{2D0F8054-7EA1-C54F-ADAF-8F711FE02836}" type="presOf" srcId="{9422B775-5C60-4ABE-AECA-6523E74BD1F4}" destId="{CC0DB104-423E-494D-A222-A0A0026C53A4}" srcOrd="0" destOrd="0" presId="urn:microsoft.com/office/officeart/2008/layout/LinedList"/>
    <dgm:cxn modelId="{D5A54872-2E59-BF4E-8983-C790E968E0D0}" type="presOf" srcId="{CAC93F1A-2543-402A-A95B-D3A5D700830F}" destId="{15CFB0DF-5DA4-F349-8CE7-2A47BBDA1B68}" srcOrd="0" destOrd="0" presId="urn:microsoft.com/office/officeart/2008/layout/LinedList"/>
    <dgm:cxn modelId="{14E154C6-03F0-9B4C-8910-9722D44BE6A5}" type="presOf" srcId="{E3D34085-7217-4D22-8A82-13F902FAFF15}" destId="{668B6C36-9325-E94C-9B02-E5C1FA2528CA}" srcOrd="0" destOrd="0" presId="urn:microsoft.com/office/officeart/2008/layout/LinedList"/>
    <dgm:cxn modelId="{BBA2967E-DB1B-E449-BD37-86A54AFA6915}" type="presParOf" srcId="{15CFB0DF-5DA4-F349-8CE7-2A47BBDA1B68}" destId="{E76E668B-0F7B-6A45-867F-EA9F5E9C95F4}" srcOrd="0" destOrd="0" presId="urn:microsoft.com/office/officeart/2008/layout/LinedList"/>
    <dgm:cxn modelId="{0DDE7CFF-E9F5-7840-B049-175C837B8758}" type="presParOf" srcId="{15CFB0DF-5DA4-F349-8CE7-2A47BBDA1B68}" destId="{D407638F-081B-A540-9DDB-C48B1E2A657A}" srcOrd="1" destOrd="0" presId="urn:microsoft.com/office/officeart/2008/layout/LinedList"/>
    <dgm:cxn modelId="{CB2B0A5A-EBB1-8E41-A0AE-C0920FF2B40E}" type="presParOf" srcId="{D407638F-081B-A540-9DDB-C48B1E2A657A}" destId="{CC0DB104-423E-494D-A222-A0A0026C53A4}" srcOrd="0" destOrd="0" presId="urn:microsoft.com/office/officeart/2008/layout/LinedList"/>
    <dgm:cxn modelId="{072C320C-F79C-0541-9C88-1BB131A218B6}" type="presParOf" srcId="{D407638F-081B-A540-9DDB-C48B1E2A657A}" destId="{E0B355EE-F941-AB4C-9CFF-0B4F077F3C04}" srcOrd="1" destOrd="0" presId="urn:microsoft.com/office/officeart/2008/layout/LinedList"/>
    <dgm:cxn modelId="{081CFBFB-01D7-D645-98F6-E4F2BF481183}" type="presParOf" srcId="{15CFB0DF-5DA4-F349-8CE7-2A47BBDA1B68}" destId="{D7C8B199-0152-9E4C-AC2C-78F15E08863A}" srcOrd="2" destOrd="0" presId="urn:microsoft.com/office/officeart/2008/layout/LinedList"/>
    <dgm:cxn modelId="{3030A53F-8E29-1640-8B83-B145C942D42E}" type="presParOf" srcId="{15CFB0DF-5DA4-F349-8CE7-2A47BBDA1B68}" destId="{49E706D4-63FA-994D-AE29-E5716708811B}" srcOrd="3" destOrd="0" presId="urn:microsoft.com/office/officeart/2008/layout/LinedList"/>
    <dgm:cxn modelId="{14BDCE27-B9B8-A145-94B7-0AD56ABC7C64}" type="presParOf" srcId="{49E706D4-63FA-994D-AE29-E5716708811B}" destId="{668B6C36-9325-E94C-9B02-E5C1FA2528CA}" srcOrd="0" destOrd="0" presId="urn:microsoft.com/office/officeart/2008/layout/LinedList"/>
    <dgm:cxn modelId="{2C4C64F8-75E2-5143-AA86-8D6092F668EF}" type="presParOf" srcId="{49E706D4-63FA-994D-AE29-E5716708811B}" destId="{CA8017BD-7824-F94B-9A40-ECB29DA08B34}" srcOrd="1" destOrd="0" presId="urn:microsoft.com/office/officeart/2008/layout/LinedList"/>
    <dgm:cxn modelId="{127EFBF9-90E6-3E40-8A40-05DB68B83815}" type="presParOf" srcId="{15CFB0DF-5DA4-F349-8CE7-2A47BBDA1B68}" destId="{CA1173E9-BD4E-0849-9CD3-1BA855A69BB8}" srcOrd="4" destOrd="0" presId="urn:microsoft.com/office/officeart/2008/layout/LinedList"/>
    <dgm:cxn modelId="{BB41ACCC-D2BA-2547-A24F-AF77F98D4E49}" type="presParOf" srcId="{15CFB0DF-5DA4-F349-8CE7-2A47BBDA1B68}" destId="{40845A27-A851-2649-9BB5-041D8A29DF5B}" srcOrd="5" destOrd="0" presId="urn:microsoft.com/office/officeart/2008/layout/LinedList"/>
    <dgm:cxn modelId="{DD8B0323-0EEC-3846-BF29-F194FD42CAA0}" type="presParOf" srcId="{40845A27-A851-2649-9BB5-041D8A29DF5B}" destId="{1482901C-CE44-3548-A0EC-DBD982C317F6}" srcOrd="0" destOrd="0" presId="urn:microsoft.com/office/officeart/2008/layout/LinedList"/>
    <dgm:cxn modelId="{6BC19DE7-5894-AA4A-9B39-043564F513B9}" type="presParOf" srcId="{40845A27-A851-2649-9BB5-041D8A29DF5B}" destId="{EFA9C819-8659-9C4C-ABDE-714A3625A3C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1F74A1-43B4-4C7C-A1B3-142881E83850}" type="doc">
      <dgm:prSet loTypeId="urn:microsoft.com/office/officeart/2005/8/layout/vList5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29071EB-0BE2-4D60-80A4-AF97D6BF2B45}">
      <dgm:prSet custT="1"/>
      <dgm:spPr/>
      <dgm:t>
        <a:bodyPr/>
        <a:lstStyle/>
        <a:p>
          <a:r>
            <a:rPr lang="en-US" sz="3200" dirty="0"/>
            <a:t>Belgian Player  of RC Liège (Belgian Club)</a:t>
          </a:r>
        </a:p>
      </dgm:t>
    </dgm:pt>
    <dgm:pt modelId="{7B78D8EF-0A67-40DA-9DA7-7D496101C06C}" type="parTrans" cxnId="{4653D1AB-3B90-4C76-939F-0069FD9FFDF7}">
      <dgm:prSet/>
      <dgm:spPr/>
      <dgm:t>
        <a:bodyPr/>
        <a:lstStyle/>
        <a:p>
          <a:endParaRPr lang="en-US"/>
        </a:p>
      </dgm:t>
    </dgm:pt>
    <dgm:pt modelId="{62E001E1-8B93-4F4E-A615-E8B9F258E312}" type="sibTrans" cxnId="{4653D1AB-3B90-4C76-939F-0069FD9FFDF7}">
      <dgm:prSet/>
      <dgm:spPr/>
      <dgm:t>
        <a:bodyPr/>
        <a:lstStyle/>
        <a:p>
          <a:endParaRPr lang="en-US"/>
        </a:p>
      </dgm:t>
    </dgm:pt>
    <dgm:pt modelId="{37572D75-7E06-4C04-BFE7-4362EEA220EB}">
      <dgm:prSet custT="1"/>
      <dgm:spPr/>
      <dgm:t>
        <a:bodyPr/>
        <a:lstStyle/>
        <a:p>
          <a:r>
            <a:rPr lang="en-US" sz="3600" dirty="0"/>
            <a:t>Salary (120.000 BEF = </a:t>
          </a:r>
          <a:r>
            <a:rPr lang="en-US" sz="3600" b="0" dirty="0"/>
            <a:t>3000 euros</a:t>
          </a:r>
          <a:r>
            <a:rPr lang="en-US" sz="3600" dirty="0"/>
            <a:t>)</a:t>
          </a:r>
        </a:p>
      </dgm:t>
    </dgm:pt>
    <dgm:pt modelId="{8C44AEAD-EB1F-45D4-8951-7D9FA116A089}" type="parTrans" cxnId="{298B55DB-47D3-44C8-837D-9E59000F3D27}">
      <dgm:prSet/>
      <dgm:spPr/>
      <dgm:t>
        <a:bodyPr/>
        <a:lstStyle/>
        <a:p>
          <a:endParaRPr lang="en-US"/>
        </a:p>
      </dgm:t>
    </dgm:pt>
    <dgm:pt modelId="{9D70B506-02B7-4A53-9445-F7E6D897705E}" type="sibTrans" cxnId="{298B55DB-47D3-44C8-837D-9E59000F3D27}">
      <dgm:prSet/>
      <dgm:spPr/>
      <dgm:t>
        <a:bodyPr/>
        <a:lstStyle/>
        <a:p>
          <a:endParaRPr lang="en-US"/>
        </a:p>
      </dgm:t>
    </dgm:pt>
    <dgm:pt modelId="{69B5644C-6B03-4FF8-9750-E9639844D451}">
      <dgm:prSet custT="1"/>
      <dgm:spPr/>
      <dgm:t>
        <a:bodyPr/>
        <a:lstStyle/>
        <a:p>
          <a:r>
            <a:rPr lang="en-US" sz="3600" dirty="0"/>
            <a:t>End of contract =750 euros</a:t>
          </a:r>
        </a:p>
      </dgm:t>
    </dgm:pt>
    <dgm:pt modelId="{371D9BCF-D5B4-46B1-9119-5EA70E653BDF}" type="parTrans" cxnId="{66050AA3-9CD9-4EEC-A06A-014CAF591418}">
      <dgm:prSet/>
      <dgm:spPr/>
      <dgm:t>
        <a:bodyPr/>
        <a:lstStyle/>
        <a:p>
          <a:endParaRPr lang="en-US"/>
        </a:p>
      </dgm:t>
    </dgm:pt>
    <dgm:pt modelId="{03B65551-AAFF-49AF-B3C2-53298BBD3F3C}" type="sibTrans" cxnId="{66050AA3-9CD9-4EEC-A06A-014CAF591418}">
      <dgm:prSet/>
      <dgm:spPr/>
      <dgm:t>
        <a:bodyPr/>
        <a:lstStyle/>
        <a:p>
          <a:endParaRPr lang="en-US"/>
        </a:p>
      </dgm:t>
    </dgm:pt>
    <dgm:pt modelId="{9EAACD0F-19FF-4D8D-8CBA-CCFC3EE13336}">
      <dgm:prSet/>
      <dgm:spPr/>
      <dgm:t>
        <a:bodyPr/>
        <a:lstStyle/>
        <a:p>
          <a:r>
            <a:rPr lang="en-US" dirty="0"/>
            <a:t>Transfer fee…</a:t>
          </a:r>
        </a:p>
      </dgm:t>
    </dgm:pt>
    <dgm:pt modelId="{3242A4C9-FA2F-45EB-887C-B8F2A3BFD251}" type="sibTrans" cxnId="{CF1DDC24-CFC9-4E90-BF18-18ED1A28D116}">
      <dgm:prSet/>
      <dgm:spPr/>
      <dgm:t>
        <a:bodyPr/>
        <a:lstStyle/>
        <a:p>
          <a:endParaRPr lang="en-US"/>
        </a:p>
      </dgm:t>
    </dgm:pt>
    <dgm:pt modelId="{68DB1D3F-D57E-4AE6-9E73-7F82C4C64942}" type="parTrans" cxnId="{CF1DDC24-CFC9-4E90-BF18-18ED1A28D116}">
      <dgm:prSet/>
      <dgm:spPr/>
      <dgm:t>
        <a:bodyPr/>
        <a:lstStyle/>
        <a:p>
          <a:endParaRPr lang="en-US"/>
        </a:p>
      </dgm:t>
    </dgm:pt>
    <dgm:pt modelId="{3FC0A928-03FC-435B-A7D3-2C6E1BA78905}">
      <dgm:prSet/>
      <dgm:spPr/>
      <dgm:t>
        <a:bodyPr/>
        <a:lstStyle/>
        <a:p>
          <a:r>
            <a:rPr lang="en-US" dirty="0"/>
            <a:t>FC Dunkerque (French Club)</a:t>
          </a:r>
        </a:p>
      </dgm:t>
    </dgm:pt>
    <dgm:pt modelId="{D3015A8B-2CE2-4E13-BDF8-081470BC094A}" type="sibTrans" cxnId="{AE1F9997-55B9-4ADA-B72E-B36D88314521}">
      <dgm:prSet/>
      <dgm:spPr/>
      <dgm:t>
        <a:bodyPr/>
        <a:lstStyle/>
        <a:p>
          <a:endParaRPr lang="en-US"/>
        </a:p>
      </dgm:t>
    </dgm:pt>
    <dgm:pt modelId="{1196E3BA-33BF-4070-86D4-FFB0A9C80286}" type="parTrans" cxnId="{AE1F9997-55B9-4ADA-B72E-B36D88314521}">
      <dgm:prSet/>
      <dgm:spPr/>
      <dgm:t>
        <a:bodyPr/>
        <a:lstStyle/>
        <a:p>
          <a:endParaRPr lang="en-US"/>
        </a:p>
      </dgm:t>
    </dgm:pt>
    <dgm:pt modelId="{A0181E81-3DAF-8749-96DB-AFD05B502EDF}" type="pres">
      <dgm:prSet presAssocID="{631F74A1-43B4-4C7C-A1B3-142881E83850}" presName="Name0" presStyleCnt="0">
        <dgm:presLayoutVars>
          <dgm:dir/>
          <dgm:animLvl val="lvl"/>
          <dgm:resizeHandles val="exact"/>
        </dgm:presLayoutVars>
      </dgm:prSet>
      <dgm:spPr/>
    </dgm:pt>
    <dgm:pt modelId="{7FF37CF8-E18C-AA4F-91CB-08101118FCE2}" type="pres">
      <dgm:prSet presAssocID="{C29071EB-0BE2-4D60-80A4-AF97D6BF2B45}" presName="linNode" presStyleCnt="0"/>
      <dgm:spPr/>
    </dgm:pt>
    <dgm:pt modelId="{D9A0B57D-92F0-B94E-8BE0-38A7172965FF}" type="pres">
      <dgm:prSet presAssocID="{C29071EB-0BE2-4D60-80A4-AF97D6BF2B45}" presName="parentText" presStyleLbl="node1" presStyleIdx="0" presStyleCnt="5" custScaleX="201396" custLinFactNeighborX="-477" custLinFactNeighborY="720">
        <dgm:presLayoutVars>
          <dgm:chMax val="1"/>
          <dgm:bulletEnabled val="1"/>
        </dgm:presLayoutVars>
      </dgm:prSet>
      <dgm:spPr/>
    </dgm:pt>
    <dgm:pt modelId="{CE1F6AF6-E301-3B4B-8C47-64FAE7BFDB0A}" type="pres">
      <dgm:prSet presAssocID="{62E001E1-8B93-4F4E-A615-E8B9F258E312}" presName="sp" presStyleCnt="0"/>
      <dgm:spPr/>
    </dgm:pt>
    <dgm:pt modelId="{6B5A4B96-CC4F-EA45-B022-D1BBC7DDC7D1}" type="pres">
      <dgm:prSet presAssocID="{37572D75-7E06-4C04-BFE7-4362EEA220EB}" presName="linNode" presStyleCnt="0"/>
      <dgm:spPr/>
    </dgm:pt>
    <dgm:pt modelId="{5F993A25-2A34-B240-8EA9-6603D7FBBAC7}" type="pres">
      <dgm:prSet presAssocID="{37572D75-7E06-4C04-BFE7-4362EEA220EB}" presName="parentText" presStyleLbl="node1" presStyleIdx="1" presStyleCnt="5" custScaleX="198852" custLinFactNeighborX="-477" custLinFactNeighborY="720">
        <dgm:presLayoutVars>
          <dgm:chMax val="1"/>
          <dgm:bulletEnabled val="1"/>
        </dgm:presLayoutVars>
      </dgm:prSet>
      <dgm:spPr/>
    </dgm:pt>
    <dgm:pt modelId="{791AA2FD-1DC5-E447-A28C-9263F942BAB6}" type="pres">
      <dgm:prSet presAssocID="{9D70B506-02B7-4A53-9445-F7E6D897705E}" presName="sp" presStyleCnt="0"/>
      <dgm:spPr/>
    </dgm:pt>
    <dgm:pt modelId="{823FBD17-2E88-AD4D-95DD-7A7D5C28AB45}" type="pres">
      <dgm:prSet presAssocID="{69B5644C-6B03-4FF8-9750-E9639844D451}" presName="linNode" presStyleCnt="0"/>
      <dgm:spPr/>
    </dgm:pt>
    <dgm:pt modelId="{E9376943-6694-8B44-A15D-8FE9A577FF19}" type="pres">
      <dgm:prSet presAssocID="{69B5644C-6B03-4FF8-9750-E9639844D451}" presName="parentText" presStyleLbl="node1" presStyleIdx="2" presStyleCnt="5" custScaleX="198852" custLinFactNeighborX="-1317" custLinFactNeighborY="-3598">
        <dgm:presLayoutVars>
          <dgm:chMax val="1"/>
          <dgm:bulletEnabled val="1"/>
        </dgm:presLayoutVars>
      </dgm:prSet>
      <dgm:spPr/>
    </dgm:pt>
    <dgm:pt modelId="{DAEDFB69-1976-0C47-8450-A7184BEAD0AB}" type="pres">
      <dgm:prSet presAssocID="{03B65551-AAFF-49AF-B3C2-53298BBD3F3C}" presName="sp" presStyleCnt="0"/>
      <dgm:spPr/>
    </dgm:pt>
    <dgm:pt modelId="{CF204235-D080-3E4C-8885-994B2048AFBF}" type="pres">
      <dgm:prSet presAssocID="{3FC0A928-03FC-435B-A7D3-2C6E1BA78905}" presName="linNode" presStyleCnt="0"/>
      <dgm:spPr/>
    </dgm:pt>
    <dgm:pt modelId="{B35D26D8-33EB-774C-8F6A-BEBD41BD85F2}" type="pres">
      <dgm:prSet presAssocID="{3FC0A928-03FC-435B-A7D3-2C6E1BA78905}" presName="parentText" presStyleLbl="node1" presStyleIdx="3" presStyleCnt="5" custScaleX="197580">
        <dgm:presLayoutVars>
          <dgm:chMax val="1"/>
          <dgm:bulletEnabled val="1"/>
        </dgm:presLayoutVars>
      </dgm:prSet>
      <dgm:spPr/>
    </dgm:pt>
    <dgm:pt modelId="{7FEFF52D-0120-2B4C-98D1-FB20459DC1A4}" type="pres">
      <dgm:prSet presAssocID="{D3015A8B-2CE2-4E13-BDF8-081470BC094A}" presName="sp" presStyleCnt="0"/>
      <dgm:spPr/>
    </dgm:pt>
    <dgm:pt modelId="{FB170D79-1161-594F-8AA2-26E65FFAB954}" type="pres">
      <dgm:prSet presAssocID="{9EAACD0F-19FF-4D8D-8CBA-CCFC3EE13336}" presName="linNode" presStyleCnt="0"/>
      <dgm:spPr/>
    </dgm:pt>
    <dgm:pt modelId="{21AF9A00-D147-944E-AACE-01B66D28A352}" type="pres">
      <dgm:prSet presAssocID="{9EAACD0F-19FF-4D8D-8CBA-CCFC3EE13336}" presName="parentText" presStyleLbl="node1" presStyleIdx="4" presStyleCnt="5" custScaleX="195356">
        <dgm:presLayoutVars>
          <dgm:chMax val="1"/>
          <dgm:bulletEnabled val="1"/>
        </dgm:presLayoutVars>
      </dgm:prSet>
      <dgm:spPr/>
    </dgm:pt>
  </dgm:ptLst>
  <dgm:cxnLst>
    <dgm:cxn modelId="{DC493F1A-DE11-F641-84FE-8DBB6392A724}" type="presOf" srcId="{69B5644C-6B03-4FF8-9750-E9639844D451}" destId="{E9376943-6694-8B44-A15D-8FE9A577FF19}" srcOrd="0" destOrd="0" presId="urn:microsoft.com/office/officeart/2005/8/layout/vList5"/>
    <dgm:cxn modelId="{4E38161C-8F13-1041-8DAF-E91BF01D0EB1}" type="presOf" srcId="{631F74A1-43B4-4C7C-A1B3-142881E83850}" destId="{A0181E81-3DAF-8749-96DB-AFD05B502EDF}" srcOrd="0" destOrd="0" presId="urn:microsoft.com/office/officeart/2005/8/layout/vList5"/>
    <dgm:cxn modelId="{CF1DDC24-CFC9-4E90-BF18-18ED1A28D116}" srcId="{631F74A1-43B4-4C7C-A1B3-142881E83850}" destId="{9EAACD0F-19FF-4D8D-8CBA-CCFC3EE13336}" srcOrd="4" destOrd="0" parTransId="{68DB1D3F-D57E-4AE6-9E73-7F82C4C64942}" sibTransId="{3242A4C9-FA2F-45EB-887C-B8F2A3BFD251}"/>
    <dgm:cxn modelId="{5ABE703A-1689-874A-8E83-37B126F0263D}" type="presOf" srcId="{3FC0A928-03FC-435B-A7D3-2C6E1BA78905}" destId="{B35D26D8-33EB-774C-8F6A-BEBD41BD85F2}" srcOrd="0" destOrd="0" presId="urn:microsoft.com/office/officeart/2005/8/layout/vList5"/>
    <dgm:cxn modelId="{4D5F9E5C-D822-7E42-BE03-BEC3B41D79D2}" type="presOf" srcId="{C29071EB-0BE2-4D60-80A4-AF97D6BF2B45}" destId="{D9A0B57D-92F0-B94E-8BE0-38A7172965FF}" srcOrd="0" destOrd="0" presId="urn:microsoft.com/office/officeart/2005/8/layout/vList5"/>
    <dgm:cxn modelId="{AE1F9997-55B9-4ADA-B72E-B36D88314521}" srcId="{631F74A1-43B4-4C7C-A1B3-142881E83850}" destId="{3FC0A928-03FC-435B-A7D3-2C6E1BA78905}" srcOrd="3" destOrd="0" parTransId="{1196E3BA-33BF-4070-86D4-FFB0A9C80286}" sibTransId="{D3015A8B-2CE2-4E13-BDF8-081470BC094A}"/>
    <dgm:cxn modelId="{66050AA3-9CD9-4EEC-A06A-014CAF591418}" srcId="{631F74A1-43B4-4C7C-A1B3-142881E83850}" destId="{69B5644C-6B03-4FF8-9750-E9639844D451}" srcOrd="2" destOrd="0" parTransId="{371D9BCF-D5B4-46B1-9119-5EA70E653BDF}" sibTransId="{03B65551-AAFF-49AF-B3C2-53298BBD3F3C}"/>
    <dgm:cxn modelId="{BB7E6AA6-F48B-4943-A3C2-D48DAFD9C734}" type="presOf" srcId="{9EAACD0F-19FF-4D8D-8CBA-CCFC3EE13336}" destId="{21AF9A00-D147-944E-AACE-01B66D28A352}" srcOrd="0" destOrd="0" presId="urn:microsoft.com/office/officeart/2005/8/layout/vList5"/>
    <dgm:cxn modelId="{4653D1AB-3B90-4C76-939F-0069FD9FFDF7}" srcId="{631F74A1-43B4-4C7C-A1B3-142881E83850}" destId="{C29071EB-0BE2-4D60-80A4-AF97D6BF2B45}" srcOrd="0" destOrd="0" parTransId="{7B78D8EF-0A67-40DA-9DA7-7D496101C06C}" sibTransId="{62E001E1-8B93-4F4E-A615-E8B9F258E312}"/>
    <dgm:cxn modelId="{298B55DB-47D3-44C8-837D-9E59000F3D27}" srcId="{631F74A1-43B4-4C7C-A1B3-142881E83850}" destId="{37572D75-7E06-4C04-BFE7-4362EEA220EB}" srcOrd="1" destOrd="0" parTransId="{8C44AEAD-EB1F-45D4-8951-7D9FA116A089}" sibTransId="{9D70B506-02B7-4A53-9445-F7E6D897705E}"/>
    <dgm:cxn modelId="{47102EEC-6EB3-4647-A20B-F01274950344}" type="presOf" srcId="{37572D75-7E06-4C04-BFE7-4362EEA220EB}" destId="{5F993A25-2A34-B240-8EA9-6603D7FBBAC7}" srcOrd="0" destOrd="0" presId="urn:microsoft.com/office/officeart/2005/8/layout/vList5"/>
    <dgm:cxn modelId="{E6F2715B-2B8C-D143-8D3F-A58F75E34217}" type="presParOf" srcId="{A0181E81-3DAF-8749-96DB-AFD05B502EDF}" destId="{7FF37CF8-E18C-AA4F-91CB-08101118FCE2}" srcOrd="0" destOrd="0" presId="urn:microsoft.com/office/officeart/2005/8/layout/vList5"/>
    <dgm:cxn modelId="{0400C4DA-3224-234F-B4CD-ED870E91271B}" type="presParOf" srcId="{7FF37CF8-E18C-AA4F-91CB-08101118FCE2}" destId="{D9A0B57D-92F0-B94E-8BE0-38A7172965FF}" srcOrd="0" destOrd="0" presId="urn:microsoft.com/office/officeart/2005/8/layout/vList5"/>
    <dgm:cxn modelId="{16DC94DC-879D-CA43-A4DA-A9CBFB5DD0A0}" type="presParOf" srcId="{A0181E81-3DAF-8749-96DB-AFD05B502EDF}" destId="{CE1F6AF6-E301-3B4B-8C47-64FAE7BFDB0A}" srcOrd="1" destOrd="0" presId="urn:microsoft.com/office/officeart/2005/8/layout/vList5"/>
    <dgm:cxn modelId="{5ABB6DEB-380A-CB4D-B82F-7A24C38E77BB}" type="presParOf" srcId="{A0181E81-3DAF-8749-96DB-AFD05B502EDF}" destId="{6B5A4B96-CC4F-EA45-B022-D1BBC7DDC7D1}" srcOrd="2" destOrd="0" presId="urn:microsoft.com/office/officeart/2005/8/layout/vList5"/>
    <dgm:cxn modelId="{CB5D696C-3766-9043-85C4-2E5288B7995F}" type="presParOf" srcId="{6B5A4B96-CC4F-EA45-B022-D1BBC7DDC7D1}" destId="{5F993A25-2A34-B240-8EA9-6603D7FBBAC7}" srcOrd="0" destOrd="0" presId="urn:microsoft.com/office/officeart/2005/8/layout/vList5"/>
    <dgm:cxn modelId="{54FDBBB8-8A4A-CE4B-B69B-A30932657C08}" type="presParOf" srcId="{A0181E81-3DAF-8749-96DB-AFD05B502EDF}" destId="{791AA2FD-1DC5-E447-A28C-9263F942BAB6}" srcOrd="3" destOrd="0" presId="urn:microsoft.com/office/officeart/2005/8/layout/vList5"/>
    <dgm:cxn modelId="{67E6556F-891A-F143-96C3-D3593CBF84AF}" type="presParOf" srcId="{A0181E81-3DAF-8749-96DB-AFD05B502EDF}" destId="{823FBD17-2E88-AD4D-95DD-7A7D5C28AB45}" srcOrd="4" destOrd="0" presId="urn:microsoft.com/office/officeart/2005/8/layout/vList5"/>
    <dgm:cxn modelId="{F356EDB8-3855-4C47-80BF-175DA4DB11E0}" type="presParOf" srcId="{823FBD17-2E88-AD4D-95DD-7A7D5C28AB45}" destId="{E9376943-6694-8B44-A15D-8FE9A577FF19}" srcOrd="0" destOrd="0" presId="urn:microsoft.com/office/officeart/2005/8/layout/vList5"/>
    <dgm:cxn modelId="{E1FA6E7D-5E17-8341-B0EA-9249F67D9968}" type="presParOf" srcId="{A0181E81-3DAF-8749-96DB-AFD05B502EDF}" destId="{DAEDFB69-1976-0C47-8450-A7184BEAD0AB}" srcOrd="5" destOrd="0" presId="urn:microsoft.com/office/officeart/2005/8/layout/vList5"/>
    <dgm:cxn modelId="{56DE69DB-225A-8745-AAC5-F50C99A00C20}" type="presParOf" srcId="{A0181E81-3DAF-8749-96DB-AFD05B502EDF}" destId="{CF204235-D080-3E4C-8885-994B2048AFBF}" srcOrd="6" destOrd="0" presId="urn:microsoft.com/office/officeart/2005/8/layout/vList5"/>
    <dgm:cxn modelId="{3337D664-82A2-744D-A9EF-40AE3F7BDEDE}" type="presParOf" srcId="{CF204235-D080-3E4C-8885-994B2048AFBF}" destId="{B35D26D8-33EB-774C-8F6A-BEBD41BD85F2}" srcOrd="0" destOrd="0" presId="urn:microsoft.com/office/officeart/2005/8/layout/vList5"/>
    <dgm:cxn modelId="{12F349E7-CC05-BE44-8ED8-8E4C38BA4673}" type="presParOf" srcId="{A0181E81-3DAF-8749-96DB-AFD05B502EDF}" destId="{7FEFF52D-0120-2B4C-98D1-FB20459DC1A4}" srcOrd="7" destOrd="0" presId="urn:microsoft.com/office/officeart/2005/8/layout/vList5"/>
    <dgm:cxn modelId="{2E16919B-5ECF-A84B-BC7E-BAE9A132A260}" type="presParOf" srcId="{A0181E81-3DAF-8749-96DB-AFD05B502EDF}" destId="{FB170D79-1161-594F-8AA2-26E65FFAB954}" srcOrd="8" destOrd="0" presId="urn:microsoft.com/office/officeart/2005/8/layout/vList5"/>
    <dgm:cxn modelId="{F7301224-1E9C-C84E-85E3-FD2358216F1B}" type="presParOf" srcId="{FB170D79-1161-594F-8AA2-26E65FFAB954}" destId="{21AF9A00-D147-944E-AACE-01B66D28A35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D49755-5155-4C13-850E-15932F15A45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B33D82-E2BB-4B42-BC8B-440D30D3627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WHY 200.000 euros ?</a:t>
          </a:r>
        </a:p>
      </dgm:t>
    </dgm:pt>
    <dgm:pt modelId="{236AA968-D4CA-4C69-B899-9EB37410D76F}" type="parTrans" cxnId="{0D52F2AC-BAD4-4D10-9C56-C3F0DFB36F08}">
      <dgm:prSet/>
      <dgm:spPr/>
      <dgm:t>
        <a:bodyPr/>
        <a:lstStyle/>
        <a:p>
          <a:endParaRPr lang="en-US"/>
        </a:p>
      </dgm:t>
    </dgm:pt>
    <dgm:pt modelId="{3C7F9155-1323-4AEF-B8FE-254B999360F5}" type="sibTrans" cxnId="{0D52F2AC-BAD4-4D10-9C56-C3F0DFB36F08}">
      <dgm:prSet/>
      <dgm:spPr/>
      <dgm:t>
        <a:bodyPr/>
        <a:lstStyle/>
        <a:p>
          <a:endParaRPr lang="en-US"/>
        </a:p>
      </dgm:t>
    </dgm:pt>
    <dgm:pt modelId="{468FF374-830B-4421-8CCC-638DDBB83CE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How was it calculated?</a:t>
          </a:r>
        </a:p>
      </dgm:t>
    </dgm:pt>
    <dgm:pt modelId="{BB647681-EFC2-4C56-ADB6-0E057DC26F1A}" type="parTrans" cxnId="{5879120C-277A-4761-821D-6F4D51AB855A}">
      <dgm:prSet/>
      <dgm:spPr/>
      <dgm:t>
        <a:bodyPr/>
        <a:lstStyle/>
        <a:p>
          <a:endParaRPr lang="en-US"/>
        </a:p>
      </dgm:t>
    </dgm:pt>
    <dgm:pt modelId="{AB1EF46F-5CAE-46EC-8587-DABC72DBC976}" type="sibTrans" cxnId="{5879120C-277A-4761-821D-6F4D51AB855A}">
      <dgm:prSet/>
      <dgm:spPr/>
      <dgm:t>
        <a:bodyPr/>
        <a:lstStyle/>
        <a:p>
          <a:endParaRPr lang="en-US"/>
        </a:p>
      </dgm:t>
    </dgm:pt>
    <dgm:pt modelId="{6A595887-036F-4F9B-A5B4-AD5CE95FF773}" type="pres">
      <dgm:prSet presAssocID="{CDD49755-5155-4C13-850E-15932F15A451}" presName="root" presStyleCnt="0">
        <dgm:presLayoutVars>
          <dgm:dir/>
          <dgm:resizeHandles val="exact"/>
        </dgm:presLayoutVars>
      </dgm:prSet>
      <dgm:spPr/>
    </dgm:pt>
    <dgm:pt modelId="{A597FA14-BD14-4931-9C54-A3CF56604D37}" type="pres">
      <dgm:prSet presAssocID="{6BB33D82-E2BB-4B42-BC8B-440D30D36270}" presName="compNode" presStyleCnt="0"/>
      <dgm:spPr/>
    </dgm:pt>
    <dgm:pt modelId="{D2B7C22C-BB56-416A-8C0B-9E6AF34D26C8}" type="pres">
      <dgm:prSet presAssocID="{6BB33D82-E2BB-4B42-BC8B-440D30D36270}" presName="bgRect" presStyleLbl="bgShp" presStyleIdx="0" presStyleCnt="2"/>
      <dgm:spPr/>
    </dgm:pt>
    <dgm:pt modelId="{9F70C1CD-9062-4AF2-9160-BC4F306368DD}" type="pres">
      <dgm:prSet presAssocID="{6BB33D82-E2BB-4B42-BC8B-440D30D3627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66421AEF-999F-4FD6-B7BB-6CAD619ED45D}" type="pres">
      <dgm:prSet presAssocID="{6BB33D82-E2BB-4B42-BC8B-440D30D36270}" presName="spaceRect" presStyleCnt="0"/>
      <dgm:spPr/>
    </dgm:pt>
    <dgm:pt modelId="{64EEC7AE-D4D0-4525-A963-AD9721CC33CE}" type="pres">
      <dgm:prSet presAssocID="{6BB33D82-E2BB-4B42-BC8B-440D30D36270}" presName="parTx" presStyleLbl="revTx" presStyleIdx="0" presStyleCnt="2" custScaleX="105368">
        <dgm:presLayoutVars>
          <dgm:chMax val="0"/>
          <dgm:chPref val="0"/>
        </dgm:presLayoutVars>
      </dgm:prSet>
      <dgm:spPr/>
    </dgm:pt>
    <dgm:pt modelId="{6FA22A20-0AEB-406B-964D-0FD70749E08A}" type="pres">
      <dgm:prSet presAssocID="{3C7F9155-1323-4AEF-B8FE-254B999360F5}" presName="sibTrans" presStyleCnt="0"/>
      <dgm:spPr/>
    </dgm:pt>
    <dgm:pt modelId="{7977FB33-202F-4D7F-95B8-52B61D780462}" type="pres">
      <dgm:prSet presAssocID="{468FF374-830B-4421-8CCC-638DDBB83CE1}" presName="compNode" presStyleCnt="0"/>
      <dgm:spPr/>
    </dgm:pt>
    <dgm:pt modelId="{33D0BC13-CA80-41CC-BD79-024B2DD1329B}" type="pres">
      <dgm:prSet presAssocID="{468FF374-830B-4421-8CCC-638DDBB83CE1}" presName="bgRect" presStyleLbl="bgShp" presStyleIdx="1" presStyleCnt="2"/>
      <dgm:spPr/>
    </dgm:pt>
    <dgm:pt modelId="{1CC2624F-386C-4E28-9BD6-010725DF7A5D}" type="pres">
      <dgm:prSet presAssocID="{468FF374-830B-4421-8CCC-638DDBB83CE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42E21E54-41AB-4530-81D7-8BF0A167A869}" type="pres">
      <dgm:prSet presAssocID="{468FF374-830B-4421-8CCC-638DDBB83CE1}" presName="spaceRect" presStyleCnt="0"/>
      <dgm:spPr/>
    </dgm:pt>
    <dgm:pt modelId="{B567C783-5720-40C0-9F26-931BD01D051E}" type="pres">
      <dgm:prSet presAssocID="{468FF374-830B-4421-8CCC-638DDBB83CE1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879120C-277A-4761-821D-6F4D51AB855A}" srcId="{CDD49755-5155-4C13-850E-15932F15A451}" destId="{468FF374-830B-4421-8CCC-638DDBB83CE1}" srcOrd="1" destOrd="0" parTransId="{BB647681-EFC2-4C56-ADB6-0E057DC26F1A}" sibTransId="{AB1EF46F-5CAE-46EC-8587-DABC72DBC976}"/>
    <dgm:cxn modelId="{75866D0D-8623-422A-A932-C9C0949829FE}" type="presOf" srcId="{468FF374-830B-4421-8CCC-638DDBB83CE1}" destId="{B567C783-5720-40C0-9F26-931BD01D051E}" srcOrd="0" destOrd="0" presId="urn:microsoft.com/office/officeart/2018/2/layout/IconVerticalSolidList"/>
    <dgm:cxn modelId="{0D52F2AC-BAD4-4D10-9C56-C3F0DFB36F08}" srcId="{CDD49755-5155-4C13-850E-15932F15A451}" destId="{6BB33D82-E2BB-4B42-BC8B-440D30D36270}" srcOrd="0" destOrd="0" parTransId="{236AA968-D4CA-4C69-B899-9EB37410D76F}" sibTransId="{3C7F9155-1323-4AEF-B8FE-254B999360F5}"/>
    <dgm:cxn modelId="{0585DFE3-612D-4814-A36B-DC64F753BC91}" type="presOf" srcId="{6BB33D82-E2BB-4B42-BC8B-440D30D36270}" destId="{64EEC7AE-D4D0-4525-A963-AD9721CC33CE}" srcOrd="0" destOrd="0" presId="urn:microsoft.com/office/officeart/2018/2/layout/IconVerticalSolidList"/>
    <dgm:cxn modelId="{E8DCD3E8-F2D3-442A-8B53-D9297220178B}" type="presOf" srcId="{CDD49755-5155-4C13-850E-15932F15A451}" destId="{6A595887-036F-4F9B-A5B4-AD5CE95FF773}" srcOrd="0" destOrd="0" presId="urn:microsoft.com/office/officeart/2018/2/layout/IconVerticalSolidList"/>
    <dgm:cxn modelId="{7FC21444-910B-4975-915F-CEC458792826}" type="presParOf" srcId="{6A595887-036F-4F9B-A5B4-AD5CE95FF773}" destId="{A597FA14-BD14-4931-9C54-A3CF56604D37}" srcOrd="0" destOrd="0" presId="urn:microsoft.com/office/officeart/2018/2/layout/IconVerticalSolidList"/>
    <dgm:cxn modelId="{BD03FCB4-785F-45A9-8CD3-13C16B9B2630}" type="presParOf" srcId="{A597FA14-BD14-4931-9C54-A3CF56604D37}" destId="{D2B7C22C-BB56-416A-8C0B-9E6AF34D26C8}" srcOrd="0" destOrd="0" presId="urn:microsoft.com/office/officeart/2018/2/layout/IconVerticalSolidList"/>
    <dgm:cxn modelId="{C82B76A4-D3A7-41F2-8A8B-38301B3C39BB}" type="presParOf" srcId="{A597FA14-BD14-4931-9C54-A3CF56604D37}" destId="{9F70C1CD-9062-4AF2-9160-BC4F306368DD}" srcOrd="1" destOrd="0" presId="urn:microsoft.com/office/officeart/2018/2/layout/IconVerticalSolidList"/>
    <dgm:cxn modelId="{F731C264-2A72-46F3-9F42-2B8224991C53}" type="presParOf" srcId="{A597FA14-BD14-4931-9C54-A3CF56604D37}" destId="{66421AEF-999F-4FD6-B7BB-6CAD619ED45D}" srcOrd="2" destOrd="0" presId="urn:microsoft.com/office/officeart/2018/2/layout/IconVerticalSolidList"/>
    <dgm:cxn modelId="{8E555EE4-3631-45B9-96D1-7FE1EF1A2F97}" type="presParOf" srcId="{A597FA14-BD14-4931-9C54-A3CF56604D37}" destId="{64EEC7AE-D4D0-4525-A963-AD9721CC33CE}" srcOrd="3" destOrd="0" presId="urn:microsoft.com/office/officeart/2018/2/layout/IconVerticalSolidList"/>
    <dgm:cxn modelId="{40EA4757-72D0-4BA8-A516-DDD14C65059B}" type="presParOf" srcId="{6A595887-036F-4F9B-A5B4-AD5CE95FF773}" destId="{6FA22A20-0AEB-406B-964D-0FD70749E08A}" srcOrd="1" destOrd="0" presId="urn:microsoft.com/office/officeart/2018/2/layout/IconVerticalSolidList"/>
    <dgm:cxn modelId="{D05777E0-9E50-401A-B89A-C0D9CD758B77}" type="presParOf" srcId="{6A595887-036F-4F9B-A5B4-AD5CE95FF773}" destId="{7977FB33-202F-4D7F-95B8-52B61D780462}" srcOrd="2" destOrd="0" presId="urn:microsoft.com/office/officeart/2018/2/layout/IconVerticalSolidList"/>
    <dgm:cxn modelId="{13D892D0-AEF7-48D2-94B3-BAEFB0E32DA8}" type="presParOf" srcId="{7977FB33-202F-4D7F-95B8-52B61D780462}" destId="{33D0BC13-CA80-41CC-BD79-024B2DD1329B}" srcOrd="0" destOrd="0" presId="urn:microsoft.com/office/officeart/2018/2/layout/IconVerticalSolidList"/>
    <dgm:cxn modelId="{8B461700-431B-4609-BEAE-6F48AB8D0760}" type="presParOf" srcId="{7977FB33-202F-4D7F-95B8-52B61D780462}" destId="{1CC2624F-386C-4E28-9BD6-010725DF7A5D}" srcOrd="1" destOrd="0" presId="urn:microsoft.com/office/officeart/2018/2/layout/IconVerticalSolidList"/>
    <dgm:cxn modelId="{3363AD74-55CF-4711-AF28-BDC5606A5839}" type="presParOf" srcId="{7977FB33-202F-4D7F-95B8-52B61D780462}" destId="{42E21E54-41AB-4530-81D7-8BF0A167A869}" srcOrd="2" destOrd="0" presId="urn:microsoft.com/office/officeart/2018/2/layout/IconVerticalSolidList"/>
    <dgm:cxn modelId="{4550EC0B-6E15-43EC-9304-7B75EF0F0B52}" type="presParOf" srcId="{7977FB33-202F-4D7F-95B8-52B61D780462}" destId="{B567C783-5720-40C0-9F26-931BD01D051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3A7A7A-B118-4B10-807B-EEF4A05F43C4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4E92010-779B-4773-AD04-0762ECB6AB76}">
      <dgm:prSet custT="1"/>
      <dgm:spPr/>
      <dgm:t>
        <a:bodyPr/>
        <a:lstStyle/>
        <a:p>
          <a:r>
            <a:rPr lang="nl-BE" sz="3200" dirty="0"/>
            <a:t>EU law applies to Sport in so far it constitutes an economic activity (ECJ case law)</a:t>
          </a:r>
          <a:endParaRPr lang="en-US" sz="3200" dirty="0"/>
        </a:p>
      </dgm:t>
    </dgm:pt>
    <dgm:pt modelId="{275004B3-90F9-4C99-A9D3-A6207CEFEF5B}" type="parTrans" cxnId="{5E4DE417-C163-47E5-88F5-7315AEA7E86B}">
      <dgm:prSet/>
      <dgm:spPr/>
      <dgm:t>
        <a:bodyPr/>
        <a:lstStyle/>
        <a:p>
          <a:endParaRPr lang="en-US"/>
        </a:p>
      </dgm:t>
    </dgm:pt>
    <dgm:pt modelId="{37DDE7E5-3309-4654-AA35-2039FF93F7BD}" type="sibTrans" cxnId="{5E4DE417-C163-47E5-88F5-7315AEA7E86B}">
      <dgm:prSet/>
      <dgm:spPr/>
      <dgm:t>
        <a:bodyPr/>
        <a:lstStyle/>
        <a:p>
          <a:endParaRPr lang="en-US"/>
        </a:p>
      </dgm:t>
    </dgm:pt>
    <dgm:pt modelId="{EEF9E764-62D5-4D89-8D36-AF469507EF81}">
      <dgm:prSet/>
      <dgm:spPr/>
      <dgm:t>
        <a:bodyPr/>
        <a:lstStyle/>
        <a:p>
          <a:r>
            <a:rPr lang="nl-BE" dirty="0"/>
            <a:t>No Activities “purely” social, artistic or sporting ......</a:t>
          </a:r>
          <a:endParaRPr lang="en-US" dirty="0"/>
        </a:p>
      </dgm:t>
    </dgm:pt>
    <dgm:pt modelId="{FB4B1861-7363-4BBB-9DB8-3F483C59B377}" type="parTrans" cxnId="{F6F566C2-3DEA-4F0E-9F03-AA9925DD6052}">
      <dgm:prSet/>
      <dgm:spPr/>
      <dgm:t>
        <a:bodyPr/>
        <a:lstStyle/>
        <a:p>
          <a:endParaRPr lang="en-US"/>
        </a:p>
      </dgm:t>
    </dgm:pt>
    <dgm:pt modelId="{9C3EF685-84F0-4458-9B8B-8CA8AF89C69A}" type="sibTrans" cxnId="{F6F566C2-3DEA-4F0E-9F03-AA9925DD6052}">
      <dgm:prSet/>
      <dgm:spPr/>
      <dgm:t>
        <a:bodyPr/>
        <a:lstStyle/>
        <a:p>
          <a:endParaRPr lang="en-US"/>
        </a:p>
      </dgm:t>
    </dgm:pt>
    <dgm:pt modelId="{51662978-CB5C-4886-85B8-3DA1BE6EF4B0}">
      <dgm:prSet/>
      <dgm:spPr/>
      <dgm:t>
        <a:bodyPr/>
        <a:lstStyle/>
        <a:p>
          <a:r>
            <a:rPr lang="nl-BE" dirty="0"/>
            <a:t>but then “MECA MEDICA” judgement  of 18 July 2006...</a:t>
          </a:r>
          <a:endParaRPr lang="en-US" dirty="0"/>
        </a:p>
      </dgm:t>
    </dgm:pt>
    <dgm:pt modelId="{C1991DE3-B698-43D3-B9C0-C09F1524CE74}" type="parTrans" cxnId="{C69C50B0-6546-4919-BE57-3E48C29C12F5}">
      <dgm:prSet/>
      <dgm:spPr/>
      <dgm:t>
        <a:bodyPr/>
        <a:lstStyle/>
        <a:p>
          <a:endParaRPr lang="en-US"/>
        </a:p>
      </dgm:t>
    </dgm:pt>
    <dgm:pt modelId="{859C1075-D2C3-41EB-B5C8-03CB0F66EE50}" type="sibTrans" cxnId="{C69C50B0-6546-4919-BE57-3E48C29C12F5}">
      <dgm:prSet/>
      <dgm:spPr/>
      <dgm:t>
        <a:bodyPr/>
        <a:lstStyle/>
        <a:p>
          <a:endParaRPr lang="en-US"/>
        </a:p>
      </dgm:t>
    </dgm:pt>
    <dgm:pt modelId="{B5D10205-F448-46B1-BFC4-B551697E464C}">
      <dgm:prSet/>
      <dgm:spPr/>
      <dgm:t>
        <a:bodyPr/>
        <a:lstStyle/>
        <a:p>
          <a:r>
            <a:rPr lang="nl-BE" dirty="0"/>
            <a:t>Test of “Necessity”</a:t>
          </a:r>
          <a:endParaRPr lang="en-US" dirty="0"/>
        </a:p>
      </dgm:t>
    </dgm:pt>
    <dgm:pt modelId="{6AAA33DD-FC64-4E7D-B8BE-EC52D1BE9B96}" type="parTrans" cxnId="{16563241-7421-4F5C-A208-A1C6E1C11600}">
      <dgm:prSet/>
      <dgm:spPr/>
      <dgm:t>
        <a:bodyPr/>
        <a:lstStyle/>
        <a:p>
          <a:endParaRPr lang="en-US"/>
        </a:p>
      </dgm:t>
    </dgm:pt>
    <dgm:pt modelId="{310ADBB5-A5DF-419D-B590-0A7E292B0949}" type="sibTrans" cxnId="{16563241-7421-4F5C-A208-A1C6E1C11600}">
      <dgm:prSet/>
      <dgm:spPr/>
      <dgm:t>
        <a:bodyPr/>
        <a:lstStyle/>
        <a:p>
          <a:endParaRPr lang="en-US"/>
        </a:p>
      </dgm:t>
    </dgm:pt>
    <dgm:pt modelId="{B385A33D-9473-4457-870D-96A835F8172C}">
      <dgm:prSet/>
      <dgm:spPr/>
      <dgm:t>
        <a:bodyPr/>
        <a:lstStyle/>
        <a:p>
          <a:r>
            <a:rPr lang="nl-BE" dirty="0"/>
            <a:t>Test of “Proportionality”</a:t>
          </a:r>
          <a:endParaRPr lang="en-US" dirty="0"/>
        </a:p>
      </dgm:t>
    </dgm:pt>
    <dgm:pt modelId="{2CAC95C5-5D28-48F0-B07B-2C34FB9A3BF0}" type="parTrans" cxnId="{5EE60E29-4296-40A1-88FB-ECA38447DB9A}">
      <dgm:prSet/>
      <dgm:spPr/>
      <dgm:t>
        <a:bodyPr/>
        <a:lstStyle/>
        <a:p>
          <a:endParaRPr lang="en-US"/>
        </a:p>
      </dgm:t>
    </dgm:pt>
    <dgm:pt modelId="{DA4E5C96-2A91-4E59-A68F-F72128C7279D}" type="sibTrans" cxnId="{5EE60E29-4296-40A1-88FB-ECA38447DB9A}">
      <dgm:prSet/>
      <dgm:spPr/>
      <dgm:t>
        <a:bodyPr/>
        <a:lstStyle/>
        <a:p>
          <a:endParaRPr lang="en-US"/>
        </a:p>
      </dgm:t>
    </dgm:pt>
    <dgm:pt modelId="{8707793B-F341-C348-9526-6C3F50706AE3}" type="pres">
      <dgm:prSet presAssocID="{7D3A7A7A-B118-4B10-807B-EEF4A05F43C4}" presName="Name0" presStyleCnt="0">
        <dgm:presLayoutVars>
          <dgm:dir/>
          <dgm:animLvl val="lvl"/>
          <dgm:resizeHandles val="exact"/>
        </dgm:presLayoutVars>
      </dgm:prSet>
      <dgm:spPr/>
    </dgm:pt>
    <dgm:pt modelId="{42448E9D-44FD-9743-9766-C6C2114B77BA}" type="pres">
      <dgm:prSet presAssocID="{04E92010-779B-4773-AD04-0762ECB6AB76}" presName="linNode" presStyleCnt="0"/>
      <dgm:spPr/>
    </dgm:pt>
    <dgm:pt modelId="{E43888B8-2CD4-9744-8286-3139EA6F0AD8}" type="pres">
      <dgm:prSet presAssocID="{04E92010-779B-4773-AD04-0762ECB6AB76}" presName="parentText" presStyleLbl="node1" presStyleIdx="0" presStyleCnt="5" custScaleX="277778">
        <dgm:presLayoutVars>
          <dgm:chMax val="1"/>
          <dgm:bulletEnabled val="1"/>
        </dgm:presLayoutVars>
      </dgm:prSet>
      <dgm:spPr/>
    </dgm:pt>
    <dgm:pt modelId="{6070CAA7-4DDF-5145-9E0D-B95FE5D547DE}" type="pres">
      <dgm:prSet presAssocID="{37DDE7E5-3309-4654-AA35-2039FF93F7BD}" presName="sp" presStyleCnt="0"/>
      <dgm:spPr/>
    </dgm:pt>
    <dgm:pt modelId="{EF4B317E-B2F0-4C49-B3E4-5BB007C65D8C}" type="pres">
      <dgm:prSet presAssocID="{EEF9E764-62D5-4D89-8D36-AF469507EF81}" presName="linNode" presStyleCnt="0"/>
      <dgm:spPr/>
    </dgm:pt>
    <dgm:pt modelId="{5A60E0C4-5719-E14F-902D-C3E7440E2E4C}" type="pres">
      <dgm:prSet presAssocID="{EEF9E764-62D5-4D89-8D36-AF469507EF81}" presName="parentText" presStyleLbl="node1" presStyleIdx="1" presStyleCnt="5" custScaleX="277778">
        <dgm:presLayoutVars>
          <dgm:chMax val="1"/>
          <dgm:bulletEnabled val="1"/>
        </dgm:presLayoutVars>
      </dgm:prSet>
      <dgm:spPr/>
    </dgm:pt>
    <dgm:pt modelId="{140D0E06-3330-F248-A45C-A60A4DB87C1C}" type="pres">
      <dgm:prSet presAssocID="{9C3EF685-84F0-4458-9B8B-8CA8AF89C69A}" presName="sp" presStyleCnt="0"/>
      <dgm:spPr/>
    </dgm:pt>
    <dgm:pt modelId="{7CC3FC06-044D-1542-B989-D60DD15D8072}" type="pres">
      <dgm:prSet presAssocID="{51662978-CB5C-4886-85B8-3DA1BE6EF4B0}" presName="linNode" presStyleCnt="0"/>
      <dgm:spPr/>
    </dgm:pt>
    <dgm:pt modelId="{90A15C00-CAA2-4D4E-8FC1-72EC2CD3D045}" type="pres">
      <dgm:prSet presAssocID="{51662978-CB5C-4886-85B8-3DA1BE6EF4B0}" presName="parentText" presStyleLbl="node1" presStyleIdx="2" presStyleCnt="5" custScaleX="277778" custLinFactNeighborX="-2704" custLinFactNeighborY="2071">
        <dgm:presLayoutVars>
          <dgm:chMax val="1"/>
          <dgm:bulletEnabled val="1"/>
        </dgm:presLayoutVars>
      </dgm:prSet>
      <dgm:spPr/>
    </dgm:pt>
    <dgm:pt modelId="{02BAF0A6-7858-F24B-B1F3-A64D26318624}" type="pres">
      <dgm:prSet presAssocID="{859C1075-D2C3-41EB-B5C8-03CB0F66EE50}" presName="sp" presStyleCnt="0"/>
      <dgm:spPr/>
    </dgm:pt>
    <dgm:pt modelId="{292FA1A1-C476-4B44-9261-DBD6BD181D3F}" type="pres">
      <dgm:prSet presAssocID="{B5D10205-F448-46B1-BFC4-B551697E464C}" presName="linNode" presStyleCnt="0"/>
      <dgm:spPr/>
    </dgm:pt>
    <dgm:pt modelId="{863C6A36-129C-CC47-B63E-99A955B3D17A}" type="pres">
      <dgm:prSet presAssocID="{B5D10205-F448-46B1-BFC4-B551697E464C}" presName="parentText" presStyleLbl="node1" presStyleIdx="3" presStyleCnt="5" custScaleX="277778">
        <dgm:presLayoutVars>
          <dgm:chMax val="1"/>
          <dgm:bulletEnabled val="1"/>
        </dgm:presLayoutVars>
      </dgm:prSet>
      <dgm:spPr/>
    </dgm:pt>
    <dgm:pt modelId="{E4180163-41B4-4C4F-8756-EAF0E294EDE6}" type="pres">
      <dgm:prSet presAssocID="{310ADBB5-A5DF-419D-B590-0A7E292B0949}" presName="sp" presStyleCnt="0"/>
      <dgm:spPr/>
    </dgm:pt>
    <dgm:pt modelId="{4A4D4059-964E-5445-ADA8-964EF42FC0F9}" type="pres">
      <dgm:prSet presAssocID="{B385A33D-9473-4457-870D-96A835F8172C}" presName="linNode" presStyleCnt="0"/>
      <dgm:spPr/>
    </dgm:pt>
    <dgm:pt modelId="{5C7BBA72-9D1B-8944-820F-018D1367E696}" type="pres">
      <dgm:prSet presAssocID="{B385A33D-9473-4457-870D-96A835F8172C}" presName="parentText" presStyleLbl="node1" presStyleIdx="4" presStyleCnt="5" custScaleX="277778">
        <dgm:presLayoutVars>
          <dgm:chMax val="1"/>
          <dgm:bulletEnabled val="1"/>
        </dgm:presLayoutVars>
      </dgm:prSet>
      <dgm:spPr/>
    </dgm:pt>
  </dgm:ptLst>
  <dgm:cxnLst>
    <dgm:cxn modelId="{A0A2310A-5A23-934B-91E5-E6BECBFA5256}" type="presOf" srcId="{51662978-CB5C-4886-85B8-3DA1BE6EF4B0}" destId="{90A15C00-CAA2-4D4E-8FC1-72EC2CD3D045}" srcOrd="0" destOrd="0" presId="urn:microsoft.com/office/officeart/2005/8/layout/vList5"/>
    <dgm:cxn modelId="{5E4DE417-C163-47E5-88F5-7315AEA7E86B}" srcId="{7D3A7A7A-B118-4B10-807B-EEF4A05F43C4}" destId="{04E92010-779B-4773-AD04-0762ECB6AB76}" srcOrd="0" destOrd="0" parTransId="{275004B3-90F9-4C99-A9D3-A6207CEFEF5B}" sibTransId="{37DDE7E5-3309-4654-AA35-2039FF93F7BD}"/>
    <dgm:cxn modelId="{5EE60E29-4296-40A1-88FB-ECA38447DB9A}" srcId="{7D3A7A7A-B118-4B10-807B-EEF4A05F43C4}" destId="{B385A33D-9473-4457-870D-96A835F8172C}" srcOrd="4" destOrd="0" parTransId="{2CAC95C5-5D28-48F0-B07B-2C34FB9A3BF0}" sibTransId="{DA4E5C96-2A91-4E59-A68F-F72128C7279D}"/>
    <dgm:cxn modelId="{16563241-7421-4F5C-A208-A1C6E1C11600}" srcId="{7D3A7A7A-B118-4B10-807B-EEF4A05F43C4}" destId="{B5D10205-F448-46B1-BFC4-B551697E464C}" srcOrd="3" destOrd="0" parTransId="{6AAA33DD-FC64-4E7D-B8BE-EC52D1BE9B96}" sibTransId="{310ADBB5-A5DF-419D-B590-0A7E292B0949}"/>
    <dgm:cxn modelId="{E58BBCA4-ABFB-9C47-9FE3-51AD4CA04D7F}" type="presOf" srcId="{B5D10205-F448-46B1-BFC4-B551697E464C}" destId="{863C6A36-129C-CC47-B63E-99A955B3D17A}" srcOrd="0" destOrd="0" presId="urn:microsoft.com/office/officeart/2005/8/layout/vList5"/>
    <dgm:cxn modelId="{C69C50B0-6546-4919-BE57-3E48C29C12F5}" srcId="{7D3A7A7A-B118-4B10-807B-EEF4A05F43C4}" destId="{51662978-CB5C-4886-85B8-3DA1BE6EF4B0}" srcOrd="2" destOrd="0" parTransId="{C1991DE3-B698-43D3-B9C0-C09F1524CE74}" sibTransId="{859C1075-D2C3-41EB-B5C8-03CB0F66EE50}"/>
    <dgm:cxn modelId="{7C699DB1-7EBB-8D4D-A394-C57FCB10A1EF}" type="presOf" srcId="{7D3A7A7A-B118-4B10-807B-EEF4A05F43C4}" destId="{8707793B-F341-C348-9526-6C3F50706AE3}" srcOrd="0" destOrd="0" presId="urn:microsoft.com/office/officeart/2005/8/layout/vList5"/>
    <dgm:cxn modelId="{DAA60FBC-FE8A-9040-9794-B71967E97EDF}" type="presOf" srcId="{04E92010-779B-4773-AD04-0762ECB6AB76}" destId="{E43888B8-2CD4-9744-8286-3139EA6F0AD8}" srcOrd="0" destOrd="0" presId="urn:microsoft.com/office/officeart/2005/8/layout/vList5"/>
    <dgm:cxn modelId="{E6967EBC-7745-E341-9774-9F8929C354B1}" type="presOf" srcId="{EEF9E764-62D5-4D89-8D36-AF469507EF81}" destId="{5A60E0C4-5719-E14F-902D-C3E7440E2E4C}" srcOrd="0" destOrd="0" presId="urn:microsoft.com/office/officeart/2005/8/layout/vList5"/>
    <dgm:cxn modelId="{F6F566C2-3DEA-4F0E-9F03-AA9925DD6052}" srcId="{7D3A7A7A-B118-4B10-807B-EEF4A05F43C4}" destId="{EEF9E764-62D5-4D89-8D36-AF469507EF81}" srcOrd="1" destOrd="0" parTransId="{FB4B1861-7363-4BBB-9DB8-3F483C59B377}" sibTransId="{9C3EF685-84F0-4458-9B8B-8CA8AF89C69A}"/>
    <dgm:cxn modelId="{EAC110C5-B874-C245-ADDA-B1D1D1E15486}" type="presOf" srcId="{B385A33D-9473-4457-870D-96A835F8172C}" destId="{5C7BBA72-9D1B-8944-820F-018D1367E696}" srcOrd="0" destOrd="0" presId="urn:microsoft.com/office/officeart/2005/8/layout/vList5"/>
    <dgm:cxn modelId="{DEAABC67-4964-F441-85E7-0A6A8D0E2952}" type="presParOf" srcId="{8707793B-F341-C348-9526-6C3F50706AE3}" destId="{42448E9D-44FD-9743-9766-C6C2114B77BA}" srcOrd="0" destOrd="0" presId="urn:microsoft.com/office/officeart/2005/8/layout/vList5"/>
    <dgm:cxn modelId="{182A6073-EB8B-1D45-AF8A-CDCC0FEB628B}" type="presParOf" srcId="{42448E9D-44FD-9743-9766-C6C2114B77BA}" destId="{E43888B8-2CD4-9744-8286-3139EA6F0AD8}" srcOrd="0" destOrd="0" presId="urn:microsoft.com/office/officeart/2005/8/layout/vList5"/>
    <dgm:cxn modelId="{1B057135-BD57-5F4F-B8A2-DC17FE8E83C3}" type="presParOf" srcId="{8707793B-F341-C348-9526-6C3F50706AE3}" destId="{6070CAA7-4DDF-5145-9E0D-B95FE5D547DE}" srcOrd="1" destOrd="0" presId="urn:microsoft.com/office/officeart/2005/8/layout/vList5"/>
    <dgm:cxn modelId="{5F0B7BEC-F78C-3941-807D-83D1F7CFE0D0}" type="presParOf" srcId="{8707793B-F341-C348-9526-6C3F50706AE3}" destId="{EF4B317E-B2F0-4C49-B3E4-5BB007C65D8C}" srcOrd="2" destOrd="0" presId="urn:microsoft.com/office/officeart/2005/8/layout/vList5"/>
    <dgm:cxn modelId="{40C10ED8-E12B-3247-BC26-A843CCD2BC39}" type="presParOf" srcId="{EF4B317E-B2F0-4C49-B3E4-5BB007C65D8C}" destId="{5A60E0C4-5719-E14F-902D-C3E7440E2E4C}" srcOrd="0" destOrd="0" presId="urn:microsoft.com/office/officeart/2005/8/layout/vList5"/>
    <dgm:cxn modelId="{86700C3F-723A-524D-9618-B1493F3468B0}" type="presParOf" srcId="{8707793B-F341-C348-9526-6C3F50706AE3}" destId="{140D0E06-3330-F248-A45C-A60A4DB87C1C}" srcOrd="3" destOrd="0" presId="urn:microsoft.com/office/officeart/2005/8/layout/vList5"/>
    <dgm:cxn modelId="{301EABD4-E11C-4B4F-A41C-ACD871538B07}" type="presParOf" srcId="{8707793B-F341-C348-9526-6C3F50706AE3}" destId="{7CC3FC06-044D-1542-B989-D60DD15D8072}" srcOrd="4" destOrd="0" presId="urn:microsoft.com/office/officeart/2005/8/layout/vList5"/>
    <dgm:cxn modelId="{97277DA9-1C2E-E84E-B78A-ECD94EEBFF2B}" type="presParOf" srcId="{7CC3FC06-044D-1542-B989-D60DD15D8072}" destId="{90A15C00-CAA2-4D4E-8FC1-72EC2CD3D045}" srcOrd="0" destOrd="0" presId="urn:microsoft.com/office/officeart/2005/8/layout/vList5"/>
    <dgm:cxn modelId="{7607AA0F-6F18-EE44-96F3-9095AF8FDB46}" type="presParOf" srcId="{8707793B-F341-C348-9526-6C3F50706AE3}" destId="{02BAF0A6-7858-F24B-B1F3-A64D26318624}" srcOrd="5" destOrd="0" presId="urn:microsoft.com/office/officeart/2005/8/layout/vList5"/>
    <dgm:cxn modelId="{0B952AFA-4610-5841-8E74-75933C839453}" type="presParOf" srcId="{8707793B-F341-C348-9526-6C3F50706AE3}" destId="{292FA1A1-C476-4B44-9261-DBD6BD181D3F}" srcOrd="6" destOrd="0" presId="urn:microsoft.com/office/officeart/2005/8/layout/vList5"/>
    <dgm:cxn modelId="{5942EC06-A733-BE45-8A1C-45B2BB12CA34}" type="presParOf" srcId="{292FA1A1-C476-4B44-9261-DBD6BD181D3F}" destId="{863C6A36-129C-CC47-B63E-99A955B3D17A}" srcOrd="0" destOrd="0" presId="urn:microsoft.com/office/officeart/2005/8/layout/vList5"/>
    <dgm:cxn modelId="{242309E9-AD8E-D146-B496-0A59DA008090}" type="presParOf" srcId="{8707793B-F341-C348-9526-6C3F50706AE3}" destId="{E4180163-41B4-4C4F-8756-EAF0E294EDE6}" srcOrd="7" destOrd="0" presId="urn:microsoft.com/office/officeart/2005/8/layout/vList5"/>
    <dgm:cxn modelId="{6E898FBB-3000-CE4E-9DE3-8CE919A9DFB3}" type="presParOf" srcId="{8707793B-F341-C348-9526-6C3F50706AE3}" destId="{4A4D4059-964E-5445-ADA8-964EF42FC0F9}" srcOrd="8" destOrd="0" presId="urn:microsoft.com/office/officeart/2005/8/layout/vList5"/>
    <dgm:cxn modelId="{C02B2F07-8E0C-8143-AC24-7C0E3BBC00FD}" type="presParOf" srcId="{4A4D4059-964E-5445-ADA8-964EF42FC0F9}" destId="{5C7BBA72-9D1B-8944-820F-018D1367E69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1B5557-2435-45BC-86E0-86B481DD3FFA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F7284E5-C26A-4731-B6C4-4D018C24ED79}">
      <dgm:prSet/>
      <dgm:spPr/>
      <dgm:t>
        <a:bodyPr/>
        <a:lstStyle/>
        <a:p>
          <a:r>
            <a:rPr lang="nl-NL"/>
            <a:t>No assessment in abstract.</a:t>
          </a:r>
          <a:endParaRPr lang="en-US"/>
        </a:p>
      </dgm:t>
    </dgm:pt>
    <dgm:pt modelId="{E77C3787-6439-4BC8-8B1C-172C17F475A4}" type="parTrans" cxnId="{E2E020B4-562F-4D4B-972D-14975397F549}">
      <dgm:prSet/>
      <dgm:spPr/>
      <dgm:t>
        <a:bodyPr/>
        <a:lstStyle/>
        <a:p>
          <a:endParaRPr lang="en-US"/>
        </a:p>
      </dgm:t>
    </dgm:pt>
    <dgm:pt modelId="{D89E2FAA-90E6-4130-9DE5-52A913359A59}" type="sibTrans" cxnId="{E2E020B4-562F-4D4B-972D-14975397F549}">
      <dgm:prSet/>
      <dgm:spPr/>
      <dgm:t>
        <a:bodyPr/>
        <a:lstStyle/>
        <a:p>
          <a:endParaRPr lang="en-US"/>
        </a:p>
      </dgm:t>
    </dgm:pt>
    <dgm:pt modelId="{124A9DF9-C00B-4AE9-8487-4FA7F3EEBE75}">
      <dgm:prSet/>
      <dgm:spPr/>
      <dgm:t>
        <a:bodyPr/>
        <a:lstStyle/>
        <a:p>
          <a:r>
            <a:rPr lang="nl-NL"/>
            <a:t>Account must be taken of a:</a:t>
          </a:r>
          <a:endParaRPr lang="en-US"/>
        </a:p>
      </dgm:t>
    </dgm:pt>
    <dgm:pt modelId="{E6984A8B-A849-49C8-88B1-6D57743D517B}" type="parTrans" cxnId="{A15D57D5-82B7-4899-B52B-255026FE7148}">
      <dgm:prSet/>
      <dgm:spPr/>
      <dgm:t>
        <a:bodyPr/>
        <a:lstStyle/>
        <a:p>
          <a:endParaRPr lang="en-US"/>
        </a:p>
      </dgm:t>
    </dgm:pt>
    <dgm:pt modelId="{125921DB-DBDF-44A6-B33B-2606EA90BA0D}" type="sibTrans" cxnId="{A15D57D5-82B7-4899-B52B-255026FE7148}">
      <dgm:prSet/>
      <dgm:spPr/>
      <dgm:t>
        <a:bodyPr/>
        <a:lstStyle/>
        <a:p>
          <a:endParaRPr lang="en-US"/>
        </a:p>
      </dgm:t>
    </dgm:pt>
    <dgm:pt modelId="{00E5EE0C-CA25-45FE-9860-6CF83E105177}">
      <dgm:prSet/>
      <dgm:spPr/>
      <dgm:t>
        <a:bodyPr/>
        <a:lstStyle/>
        <a:p>
          <a:r>
            <a:rPr lang="ja-JP"/>
            <a:t>“</a:t>
          </a:r>
          <a:r>
            <a:rPr lang="nl-NL"/>
            <a:t>the overall context</a:t>
          </a:r>
          <a:r>
            <a:rPr lang="ja-JP"/>
            <a:t>”</a:t>
          </a:r>
          <a:r>
            <a:rPr lang="nl-NL"/>
            <a:t> in which the decision of the association of undertakings was taken or produces its effects.</a:t>
          </a:r>
          <a:endParaRPr lang="en-US"/>
        </a:p>
      </dgm:t>
    </dgm:pt>
    <dgm:pt modelId="{3F489A15-0642-4E59-8DE0-8117AC282F90}" type="parTrans" cxnId="{35E76655-779F-40DE-B34D-98DAC9605A60}">
      <dgm:prSet/>
      <dgm:spPr/>
      <dgm:t>
        <a:bodyPr/>
        <a:lstStyle/>
        <a:p>
          <a:endParaRPr lang="en-US"/>
        </a:p>
      </dgm:t>
    </dgm:pt>
    <dgm:pt modelId="{DB221986-A01D-4D93-A587-FE107D271B41}" type="sibTrans" cxnId="{35E76655-779F-40DE-B34D-98DAC9605A60}">
      <dgm:prSet/>
      <dgm:spPr/>
      <dgm:t>
        <a:bodyPr/>
        <a:lstStyle/>
        <a:p>
          <a:endParaRPr lang="en-US"/>
        </a:p>
      </dgm:t>
    </dgm:pt>
    <dgm:pt modelId="{39C5C115-0E56-4E70-AC2A-F09D1E9D7C95}">
      <dgm:prSet/>
      <dgm:spPr/>
      <dgm:t>
        <a:bodyPr/>
        <a:lstStyle/>
        <a:p>
          <a:r>
            <a:rPr lang="nl-NL"/>
            <a:t>Its objectives: </a:t>
          </a:r>
          <a:r>
            <a:rPr lang="nl-NL" u="sng"/>
            <a:t>measures inherent in the pursuit of those objectives and  proportionate to them</a:t>
          </a:r>
          <a:r>
            <a:rPr lang="nl-NL"/>
            <a:t>. </a:t>
          </a:r>
          <a:endParaRPr lang="en-US"/>
        </a:p>
      </dgm:t>
    </dgm:pt>
    <dgm:pt modelId="{F0BF0FF7-BB77-4119-AFAD-AF5CBC82F46F}" type="parTrans" cxnId="{1DE1E727-96D7-4A20-BE30-596445E8C271}">
      <dgm:prSet/>
      <dgm:spPr/>
      <dgm:t>
        <a:bodyPr/>
        <a:lstStyle/>
        <a:p>
          <a:endParaRPr lang="en-US"/>
        </a:p>
      </dgm:t>
    </dgm:pt>
    <dgm:pt modelId="{D87377DB-443F-4A01-9D7C-A3ECA44ECA28}" type="sibTrans" cxnId="{1DE1E727-96D7-4A20-BE30-596445E8C271}">
      <dgm:prSet/>
      <dgm:spPr/>
      <dgm:t>
        <a:bodyPr/>
        <a:lstStyle/>
        <a:p>
          <a:endParaRPr lang="en-US"/>
        </a:p>
      </dgm:t>
    </dgm:pt>
    <dgm:pt modelId="{FA9C9DF8-FD9A-4CEF-BB89-4B2928358386}">
      <dgm:prSet/>
      <dgm:spPr/>
      <dgm:t>
        <a:bodyPr/>
        <a:lstStyle/>
        <a:p>
          <a:r>
            <a:rPr lang="nl-BE"/>
            <a:t>Proportionality of measures (quid sportive sanctions?)</a:t>
          </a:r>
          <a:endParaRPr lang="en-US"/>
        </a:p>
      </dgm:t>
    </dgm:pt>
    <dgm:pt modelId="{DB3C02D4-C013-4BB7-ABEF-329AFCC3AA47}" type="parTrans" cxnId="{52095BCE-542F-4CD1-B6C9-4B3B80720CBA}">
      <dgm:prSet/>
      <dgm:spPr/>
      <dgm:t>
        <a:bodyPr/>
        <a:lstStyle/>
        <a:p>
          <a:endParaRPr lang="en-US"/>
        </a:p>
      </dgm:t>
    </dgm:pt>
    <dgm:pt modelId="{D89CBECE-C5FC-47E5-9EE5-D4E47305CA22}" type="sibTrans" cxnId="{52095BCE-542F-4CD1-B6C9-4B3B80720CBA}">
      <dgm:prSet/>
      <dgm:spPr/>
      <dgm:t>
        <a:bodyPr/>
        <a:lstStyle/>
        <a:p>
          <a:endParaRPr lang="en-US"/>
        </a:p>
      </dgm:t>
    </dgm:pt>
    <dgm:pt modelId="{2BFB8A48-ED81-3E42-8163-2857695527F6}" type="pres">
      <dgm:prSet presAssocID="{5F1B5557-2435-45BC-86E0-86B481DD3FFA}" presName="linear" presStyleCnt="0">
        <dgm:presLayoutVars>
          <dgm:dir/>
          <dgm:animLvl val="lvl"/>
          <dgm:resizeHandles val="exact"/>
        </dgm:presLayoutVars>
      </dgm:prSet>
      <dgm:spPr/>
    </dgm:pt>
    <dgm:pt modelId="{67EE2A5B-3B96-514C-AB57-A9E9E71FA91B}" type="pres">
      <dgm:prSet presAssocID="{FF7284E5-C26A-4731-B6C4-4D018C24ED79}" presName="parentLin" presStyleCnt="0"/>
      <dgm:spPr/>
    </dgm:pt>
    <dgm:pt modelId="{E879E4E1-9142-2F4D-925C-9B545358FF48}" type="pres">
      <dgm:prSet presAssocID="{FF7284E5-C26A-4731-B6C4-4D018C24ED79}" presName="parentLeftMargin" presStyleLbl="node1" presStyleIdx="0" presStyleCnt="2"/>
      <dgm:spPr/>
    </dgm:pt>
    <dgm:pt modelId="{D9CBC259-703B-6848-BDB2-9898BF70CC0D}" type="pres">
      <dgm:prSet presAssocID="{FF7284E5-C26A-4731-B6C4-4D018C24ED7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58E292D-59F8-8147-994B-5975EAD27087}" type="pres">
      <dgm:prSet presAssocID="{FF7284E5-C26A-4731-B6C4-4D018C24ED79}" presName="negativeSpace" presStyleCnt="0"/>
      <dgm:spPr/>
    </dgm:pt>
    <dgm:pt modelId="{14A50BBC-D56A-BA4E-B06D-7F0DAF1F5E84}" type="pres">
      <dgm:prSet presAssocID="{FF7284E5-C26A-4731-B6C4-4D018C24ED79}" presName="childText" presStyleLbl="conFgAcc1" presStyleIdx="0" presStyleCnt="2">
        <dgm:presLayoutVars>
          <dgm:bulletEnabled val="1"/>
        </dgm:presLayoutVars>
      </dgm:prSet>
      <dgm:spPr/>
    </dgm:pt>
    <dgm:pt modelId="{4143E0CE-ABB4-6C48-BDC4-E5E49B364B53}" type="pres">
      <dgm:prSet presAssocID="{D89E2FAA-90E6-4130-9DE5-52A913359A59}" presName="spaceBetweenRectangles" presStyleCnt="0"/>
      <dgm:spPr/>
    </dgm:pt>
    <dgm:pt modelId="{3D5C0003-0496-6545-83C3-7688A6DE5A29}" type="pres">
      <dgm:prSet presAssocID="{124A9DF9-C00B-4AE9-8487-4FA7F3EEBE75}" presName="parentLin" presStyleCnt="0"/>
      <dgm:spPr/>
    </dgm:pt>
    <dgm:pt modelId="{6D1891FE-E0A0-DA49-9CCD-AF0A9F6401FB}" type="pres">
      <dgm:prSet presAssocID="{124A9DF9-C00B-4AE9-8487-4FA7F3EEBE75}" presName="parentLeftMargin" presStyleLbl="node1" presStyleIdx="0" presStyleCnt="2"/>
      <dgm:spPr/>
    </dgm:pt>
    <dgm:pt modelId="{32EDD296-661F-424A-B326-4B9A5E3EEC3E}" type="pres">
      <dgm:prSet presAssocID="{124A9DF9-C00B-4AE9-8487-4FA7F3EEBE7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4E998A7-BFB4-914E-AD23-92813F9CCA4C}" type="pres">
      <dgm:prSet presAssocID="{124A9DF9-C00B-4AE9-8487-4FA7F3EEBE75}" presName="negativeSpace" presStyleCnt="0"/>
      <dgm:spPr/>
    </dgm:pt>
    <dgm:pt modelId="{908B7554-9C42-FE48-A0C8-C14F2CE60AA9}" type="pres">
      <dgm:prSet presAssocID="{124A9DF9-C00B-4AE9-8487-4FA7F3EEBE7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A799123-7DB3-9C43-889D-AF9B3CD468B3}" type="presOf" srcId="{39C5C115-0E56-4E70-AC2A-F09D1E9D7C95}" destId="{908B7554-9C42-FE48-A0C8-C14F2CE60AA9}" srcOrd="0" destOrd="1" presId="urn:microsoft.com/office/officeart/2005/8/layout/list1"/>
    <dgm:cxn modelId="{1DE1E727-96D7-4A20-BE30-596445E8C271}" srcId="{124A9DF9-C00B-4AE9-8487-4FA7F3EEBE75}" destId="{39C5C115-0E56-4E70-AC2A-F09D1E9D7C95}" srcOrd="1" destOrd="0" parTransId="{F0BF0FF7-BB77-4119-AFAD-AF5CBC82F46F}" sibTransId="{D87377DB-443F-4A01-9D7C-A3ECA44ECA28}"/>
    <dgm:cxn modelId="{E2C33930-3CD2-0A49-B6EA-CD9FC60DE102}" type="presOf" srcId="{124A9DF9-C00B-4AE9-8487-4FA7F3EEBE75}" destId="{6D1891FE-E0A0-DA49-9CCD-AF0A9F6401FB}" srcOrd="0" destOrd="0" presId="urn:microsoft.com/office/officeart/2005/8/layout/list1"/>
    <dgm:cxn modelId="{15E38D4A-2DB1-FE49-A418-8A3547E5B4C6}" type="presOf" srcId="{FF7284E5-C26A-4731-B6C4-4D018C24ED79}" destId="{E879E4E1-9142-2F4D-925C-9B545358FF48}" srcOrd="0" destOrd="0" presId="urn:microsoft.com/office/officeart/2005/8/layout/list1"/>
    <dgm:cxn modelId="{35E76655-779F-40DE-B34D-98DAC9605A60}" srcId="{124A9DF9-C00B-4AE9-8487-4FA7F3EEBE75}" destId="{00E5EE0C-CA25-45FE-9860-6CF83E105177}" srcOrd="0" destOrd="0" parTransId="{3F489A15-0642-4E59-8DE0-8117AC282F90}" sibTransId="{DB221986-A01D-4D93-A587-FE107D271B41}"/>
    <dgm:cxn modelId="{A520E277-E48B-5641-B8D1-8F25E1FCD3E1}" type="presOf" srcId="{FF7284E5-C26A-4731-B6C4-4D018C24ED79}" destId="{D9CBC259-703B-6848-BDB2-9898BF70CC0D}" srcOrd="1" destOrd="0" presId="urn:microsoft.com/office/officeart/2005/8/layout/list1"/>
    <dgm:cxn modelId="{BD0E289B-FE22-2942-BCDE-182E273BCD2C}" type="presOf" srcId="{00E5EE0C-CA25-45FE-9860-6CF83E105177}" destId="{908B7554-9C42-FE48-A0C8-C14F2CE60AA9}" srcOrd="0" destOrd="0" presId="urn:microsoft.com/office/officeart/2005/8/layout/list1"/>
    <dgm:cxn modelId="{A1B80FA1-F53B-8449-A591-A3387C211A06}" type="presOf" srcId="{FA9C9DF8-FD9A-4CEF-BB89-4B2928358386}" destId="{908B7554-9C42-FE48-A0C8-C14F2CE60AA9}" srcOrd="0" destOrd="2" presId="urn:microsoft.com/office/officeart/2005/8/layout/list1"/>
    <dgm:cxn modelId="{E2E020B4-562F-4D4B-972D-14975397F549}" srcId="{5F1B5557-2435-45BC-86E0-86B481DD3FFA}" destId="{FF7284E5-C26A-4731-B6C4-4D018C24ED79}" srcOrd="0" destOrd="0" parTransId="{E77C3787-6439-4BC8-8B1C-172C17F475A4}" sibTransId="{D89E2FAA-90E6-4130-9DE5-52A913359A59}"/>
    <dgm:cxn modelId="{52095BCE-542F-4CD1-B6C9-4B3B80720CBA}" srcId="{124A9DF9-C00B-4AE9-8487-4FA7F3EEBE75}" destId="{FA9C9DF8-FD9A-4CEF-BB89-4B2928358386}" srcOrd="2" destOrd="0" parTransId="{DB3C02D4-C013-4BB7-ABEF-329AFCC3AA47}" sibTransId="{D89CBECE-C5FC-47E5-9EE5-D4E47305CA22}"/>
    <dgm:cxn modelId="{B5F7F2D4-DE8C-E44B-9385-050532962B8C}" type="presOf" srcId="{5F1B5557-2435-45BC-86E0-86B481DD3FFA}" destId="{2BFB8A48-ED81-3E42-8163-2857695527F6}" srcOrd="0" destOrd="0" presId="urn:microsoft.com/office/officeart/2005/8/layout/list1"/>
    <dgm:cxn modelId="{A15D57D5-82B7-4899-B52B-255026FE7148}" srcId="{5F1B5557-2435-45BC-86E0-86B481DD3FFA}" destId="{124A9DF9-C00B-4AE9-8487-4FA7F3EEBE75}" srcOrd="1" destOrd="0" parTransId="{E6984A8B-A849-49C8-88B1-6D57743D517B}" sibTransId="{125921DB-DBDF-44A6-B33B-2606EA90BA0D}"/>
    <dgm:cxn modelId="{E2DE6FEB-963B-C846-8C13-588C5C7E0DDA}" type="presOf" srcId="{124A9DF9-C00B-4AE9-8487-4FA7F3EEBE75}" destId="{32EDD296-661F-424A-B326-4B9A5E3EEC3E}" srcOrd="1" destOrd="0" presId="urn:microsoft.com/office/officeart/2005/8/layout/list1"/>
    <dgm:cxn modelId="{4854F99E-0398-1D42-B8A3-D03762EB6D27}" type="presParOf" srcId="{2BFB8A48-ED81-3E42-8163-2857695527F6}" destId="{67EE2A5B-3B96-514C-AB57-A9E9E71FA91B}" srcOrd="0" destOrd="0" presId="urn:microsoft.com/office/officeart/2005/8/layout/list1"/>
    <dgm:cxn modelId="{0744789F-35E8-5642-B684-BBD55C68625E}" type="presParOf" srcId="{67EE2A5B-3B96-514C-AB57-A9E9E71FA91B}" destId="{E879E4E1-9142-2F4D-925C-9B545358FF48}" srcOrd="0" destOrd="0" presId="urn:microsoft.com/office/officeart/2005/8/layout/list1"/>
    <dgm:cxn modelId="{0A6DF857-C564-604D-8616-15E8B76AF51A}" type="presParOf" srcId="{67EE2A5B-3B96-514C-AB57-A9E9E71FA91B}" destId="{D9CBC259-703B-6848-BDB2-9898BF70CC0D}" srcOrd="1" destOrd="0" presId="urn:microsoft.com/office/officeart/2005/8/layout/list1"/>
    <dgm:cxn modelId="{97ED4E15-347E-EC4F-8A65-A12F54EA3F51}" type="presParOf" srcId="{2BFB8A48-ED81-3E42-8163-2857695527F6}" destId="{458E292D-59F8-8147-994B-5975EAD27087}" srcOrd="1" destOrd="0" presId="urn:microsoft.com/office/officeart/2005/8/layout/list1"/>
    <dgm:cxn modelId="{6CF77E6E-B313-124F-8983-C175F4F6601E}" type="presParOf" srcId="{2BFB8A48-ED81-3E42-8163-2857695527F6}" destId="{14A50BBC-D56A-BA4E-B06D-7F0DAF1F5E84}" srcOrd="2" destOrd="0" presId="urn:microsoft.com/office/officeart/2005/8/layout/list1"/>
    <dgm:cxn modelId="{5164BCEF-410A-394D-9F5E-342A4C3DDA8F}" type="presParOf" srcId="{2BFB8A48-ED81-3E42-8163-2857695527F6}" destId="{4143E0CE-ABB4-6C48-BDC4-E5E49B364B53}" srcOrd="3" destOrd="0" presId="urn:microsoft.com/office/officeart/2005/8/layout/list1"/>
    <dgm:cxn modelId="{A2348662-8785-3F4D-A42A-6B62F0387246}" type="presParOf" srcId="{2BFB8A48-ED81-3E42-8163-2857695527F6}" destId="{3D5C0003-0496-6545-83C3-7688A6DE5A29}" srcOrd="4" destOrd="0" presId="urn:microsoft.com/office/officeart/2005/8/layout/list1"/>
    <dgm:cxn modelId="{CF38D1D2-1087-A549-AD4C-6D88F6614EC0}" type="presParOf" srcId="{3D5C0003-0496-6545-83C3-7688A6DE5A29}" destId="{6D1891FE-E0A0-DA49-9CCD-AF0A9F6401FB}" srcOrd="0" destOrd="0" presId="urn:microsoft.com/office/officeart/2005/8/layout/list1"/>
    <dgm:cxn modelId="{CA4E902B-C72C-2640-9839-9F261B562D8C}" type="presParOf" srcId="{3D5C0003-0496-6545-83C3-7688A6DE5A29}" destId="{32EDD296-661F-424A-B326-4B9A5E3EEC3E}" srcOrd="1" destOrd="0" presId="urn:microsoft.com/office/officeart/2005/8/layout/list1"/>
    <dgm:cxn modelId="{663C1E4C-D3E8-4E47-B1F7-40E4353A6E7C}" type="presParOf" srcId="{2BFB8A48-ED81-3E42-8163-2857695527F6}" destId="{F4E998A7-BFB4-914E-AD23-92813F9CCA4C}" srcOrd="5" destOrd="0" presId="urn:microsoft.com/office/officeart/2005/8/layout/list1"/>
    <dgm:cxn modelId="{B92F2C8D-EE9B-6540-A93A-350437FB866C}" type="presParOf" srcId="{2BFB8A48-ED81-3E42-8163-2857695527F6}" destId="{908B7554-9C42-FE48-A0C8-C14F2CE60AA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9DDBC3-8A76-464B-81CF-BBB9DED665E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011FFD5-5670-463B-BBDA-1E93D9F4D899}">
      <dgm:prSet/>
      <dgm:spPr/>
      <dgm:t>
        <a:bodyPr/>
        <a:lstStyle/>
        <a:p>
          <a:r>
            <a:rPr lang="en-US"/>
            <a:t>IOC = association of undertakings (NOCS)</a:t>
          </a:r>
        </a:p>
      </dgm:t>
    </dgm:pt>
    <dgm:pt modelId="{38F69D00-ACE6-4A13-AC9B-80F0223FF9C3}" type="parTrans" cxnId="{FC7A7AFE-0162-4259-984B-C1F4443A9DE8}">
      <dgm:prSet/>
      <dgm:spPr/>
      <dgm:t>
        <a:bodyPr/>
        <a:lstStyle/>
        <a:p>
          <a:endParaRPr lang="en-US"/>
        </a:p>
      </dgm:t>
    </dgm:pt>
    <dgm:pt modelId="{81716FEC-F7B9-4128-B8F0-F45C984AEA2B}" type="sibTrans" cxnId="{FC7A7AFE-0162-4259-984B-C1F4443A9DE8}">
      <dgm:prSet/>
      <dgm:spPr/>
      <dgm:t>
        <a:bodyPr/>
        <a:lstStyle/>
        <a:p>
          <a:endParaRPr lang="en-US"/>
        </a:p>
      </dgm:t>
    </dgm:pt>
    <dgm:pt modelId="{FD955AFC-8205-4DCC-8F44-D55BCC4020F0}">
      <dgm:prSet/>
      <dgm:spPr/>
      <dgm:t>
        <a:bodyPr/>
        <a:lstStyle/>
        <a:p>
          <a:r>
            <a:rPr lang="en-US" b="1"/>
            <a:t>OVERALL CONTEXT </a:t>
          </a:r>
          <a:r>
            <a:rPr lang="en-US"/>
            <a:t>: Doping rules have a legitimate objective (fight against doping – fair play – protection of the athletes’ health)</a:t>
          </a:r>
        </a:p>
      </dgm:t>
    </dgm:pt>
    <dgm:pt modelId="{1ACD627C-7BD1-4930-ACB6-A6A19292BEB6}" type="parTrans" cxnId="{B10C8066-0115-48FE-A2A8-0519FE01DAC9}">
      <dgm:prSet/>
      <dgm:spPr/>
      <dgm:t>
        <a:bodyPr/>
        <a:lstStyle/>
        <a:p>
          <a:endParaRPr lang="en-US"/>
        </a:p>
      </dgm:t>
    </dgm:pt>
    <dgm:pt modelId="{31C7FD7B-6F19-4F46-B9CB-A05B2E3FAB21}" type="sibTrans" cxnId="{B10C8066-0115-48FE-A2A8-0519FE01DAC9}">
      <dgm:prSet/>
      <dgm:spPr/>
      <dgm:t>
        <a:bodyPr/>
        <a:lstStyle/>
        <a:p>
          <a:endParaRPr lang="en-US"/>
        </a:p>
      </dgm:t>
    </dgm:pt>
    <dgm:pt modelId="{7F95B684-55C2-43D5-B5A7-55A77220BE29}">
      <dgm:prSet/>
      <dgm:spPr/>
      <dgm:t>
        <a:bodyPr/>
        <a:lstStyle/>
        <a:p>
          <a:r>
            <a:rPr lang="en-US"/>
            <a:t>NEVERTHELESS sanctions must be proportionate to the (sports) offence committed</a:t>
          </a:r>
        </a:p>
      </dgm:t>
    </dgm:pt>
    <dgm:pt modelId="{D890CB20-B443-4B6B-A52A-FC73558E0EFC}" type="parTrans" cxnId="{446D9ECD-E8C8-4D50-97F6-1A5681944269}">
      <dgm:prSet/>
      <dgm:spPr/>
      <dgm:t>
        <a:bodyPr/>
        <a:lstStyle/>
        <a:p>
          <a:endParaRPr lang="en-US"/>
        </a:p>
      </dgm:t>
    </dgm:pt>
    <dgm:pt modelId="{2361ACBC-90B6-4A3D-9A53-300A4D10951B}" type="sibTrans" cxnId="{446D9ECD-E8C8-4D50-97F6-1A5681944269}">
      <dgm:prSet/>
      <dgm:spPr/>
      <dgm:t>
        <a:bodyPr/>
        <a:lstStyle/>
        <a:p>
          <a:endParaRPr lang="en-US"/>
        </a:p>
      </dgm:t>
    </dgm:pt>
    <dgm:pt modelId="{0378F0B5-A6EE-4648-AE29-0F007F95E635}" type="pres">
      <dgm:prSet presAssocID="{7D9DDBC3-8A76-464B-81CF-BBB9DED665EE}" presName="linear" presStyleCnt="0">
        <dgm:presLayoutVars>
          <dgm:animLvl val="lvl"/>
          <dgm:resizeHandles val="exact"/>
        </dgm:presLayoutVars>
      </dgm:prSet>
      <dgm:spPr/>
    </dgm:pt>
    <dgm:pt modelId="{A8331AFC-8070-9643-B066-5A89ABC605AB}" type="pres">
      <dgm:prSet presAssocID="{7011FFD5-5670-463B-BBDA-1E93D9F4D89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48E4E49-FA85-4A49-A7DE-F9868573FBE9}" type="pres">
      <dgm:prSet presAssocID="{81716FEC-F7B9-4128-B8F0-F45C984AEA2B}" presName="spacer" presStyleCnt="0"/>
      <dgm:spPr/>
    </dgm:pt>
    <dgm:pt modelId="{E1F0003C-475E-A64A-8767-FEBB5B299220}" type="pres">
      <dgm:prSet presAssocID="{FD955AFC-8205-4DCC-8F44-D55BCC4020F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2AC0DB7-6ED2-7444-A05B-D8ED73BFFFBB}" type="pres">
      <dgm:prSet presAssocID="{31C7FD7B-6F19-4F46-B9CB-A05B2E3FAB21}" presName="spacer" presStyleCnt="0"/>
      <dgm:spPr/>
    </dgm:pt>
    <dgm:pt modelId="{ED8BC9B5-9570-514D-AA77-E57E674C731E}" type="pres">
      <dgm:prSet presAssocID="{7F95B684-55C2-43D5-B5A7-55A77220BE2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9FBC625-57E1-BC49-B9E6-034B89CF9568}" type="presOf" srcId="{7011FFD5-5670-463B-BBDA-1E93D9F4D899}" destId="{A8331AFC-8070-9643-B066-5A89ABC605AB}" srcOrd="0" destOrd="0" presId="urn:microsoft.com/office/officeart/2005/8/layout/vList2"/>
    <dgm:cxn modelId="{9ECED864-10EF-B348-9837-99BB0DBD7AD3}" type="presOf" srcId="{FD955AFC-8205-4DCC-8F44-D55BCC4020F0}" destId="{E1F0003C-475E-A64A-8767-FEBB5B299220}" srcOrd="0" destOrd="0" presId="urn:microsoft.com/office/officeart/2005/8/layout/vList2"/>
    <dgm:cxn modelId="{B10C8066-0115-48FE-A2A8-0519FE01DAC9}" srcId="{7D9DDBC3-8A76-464B-81CF-BBB9DED665EE}" destId="{FD955AFC-8205-4DCC-8F44-D55BCC4020F0}" srcOrd="1" destOrd="0" parTransId="{1ACD627C-7BD1-4930-ACB6-A6A19292BEB6}" sibTransId="{31C7FD7B-6F19-4F46-B9CB-A05B2E3FAB21}"/>
    <dgm:cxn modelId="{69400871-776D-7340-83D8-8E39F74A6342}" type="presOf" srcId="{7D9DDBC3-8A76-464B-81CF-BBB9DED665EE}" destId="{0378F0B5-A6EE-4648-AE29-0F007F95E635}" srcOrd="0" destOrd="0" presId="urn:microsoft.com/office/officeart/2005/8/layout/vList2"/>
    <dgm:cxn modelId="{446D9ECD-E8C8-4D50-97F6-1A5681944269}" srcId="{7D9DDBC3-8A76-464B-81CF-BBB9DED665EE}" destId="{7F95B684-55C2-43D5-B5A7-55A77220BE29}" srcOrd="2" destOrd="0" parTransId="{D890CB20-B443-4B6B-A52A-FC73558E0EFC}" sibTransId="{2361ACBC-90B6-4A3D-9A53-300A4D10951B}"/>
    <dgm:cxn modelId="{BD26B1E8-0C77-D841-8BC2-17659FE04BE0}" type="presOf" srcId="{7F95B684-55C2-43D5-B5A7-55A77220BE29}" destId="{ED8BC9B5-9570-514D-AA77-E57E674C731E}" srcOrd="0" destOrd="0" presId="urn:microsoft.com/office/officeart/2005/8/layout/vList2"/>
    <dgm:cxn modelId="{FC7A7AFE-0162-4259-984B-C1F4443A9DE8}" srcId="{7D9DDBC3-8A76-464B-81CF-BBB9DED665EE}" destId="{7011FFD5-5670-463B-BBDA-1E93D9F4D899}" srcOrd="0" destOrd="0" parTransId="{38F69D00-ACE6-4A13-AC9B-80F0223FF9C3}" sibTransId="{81716FEC-F7B9-4128-B8F0-F45C984AEA2B}"/>
    <dgm:cxn modelId="{E2ED68DD-533E-CF40-B11A-F98110FB91D7}" type="presParOf" srcId="{0378F0B5-A6EE-4648-AE29-0F007F95E635}" destId="{A8331AFC-8070-9643-B066-5A89ABC605AB}" srcOrd="0" destOrd="0" presId="urn:microsoft.com/office/officeart/2005/8/layout/vList2"/>
    <dgm:cxn modelId="{CD7FE4DB-D521-8248-9B63-D78A29A7B4A2}" type="presParOf" srcId="{0378F0B5-A6EE-4648-AE29-0F007F95E635}" destId="{448E4E49-FA85-4A49-A7DE-F9868573FBE9}" srcOrd="1" destOrd="0" presId="urn:microsoft.com/office/officeart/2005/8/layout/vList2"/>
    <dgm:cxn modelId="{7EE6A994-366B-7949-A5B6-697C0B34C3A7}" type="presParOf" srcId="{0378F0B5-A6EE-4648-AE29-0F007F95E635}" destId="{E1F0003C-475E-A64A-8767-FEBB5B299220}" srcOrd="2" destOrd="0" presId="urn:microsoft.com/office/officeart/2005/8/layout/vList2"/>
    <dgm:cxn modelId="{49840482-1372-CA44-8588-DAC121E78EE7}" type="presParOf" srcId="{0378F0B5-A6EE-4648-AE29-0F007F95E635}" destId="{B2AC0DB7-6ED2-7444-A05B-D8ED73BFFFBB}" srcOrd="3" destOrd="0" presId="urn:microsoft.com/office/officeart/2005/8/layout/vList2"/>
    <dgm:cxn modelId="{EBE8F166-AB3F-DC49-9E79-ADB4BA1C3224}" type="presParOf" srcId="{0378F0B5-A6EE-4648-AE29-0F007F95E635}" destId="{ED8BC9B5-9570-514D-AA77-E57E674C731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0CC2808-07CB-4FE3-A1AE-5DB290EAB32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63104CC-519B-4B8A-B5A1-51153587E4B7}">
      <dgm:prSet/>
      <dgm:spPr/>
      <dgm:t>
        <a:bodyPr/>
        <a:lstStyle/>
        <a:p>
          <a:r>
            <a:rPr lang="en-US" u="sng"/>
            <a:t>NO BLANKET EXEMPTION</a:t>
          </a:r>
          <a:r>
            <a:rPr lang="en-US"/>
            <a:t> from EU competition law</a:t>
          </a:r>
        </a:p>
      </dgm:t>
    </dgm:pt>
    <dgm:pt modelId="{E0EB10F9-D0D6-46B5-A89F-BB8557BF0A8B}" type="parTrans" cxnId="{C7BE89EE-3A96-4112-BB4D-E130400C78A8}">
      <dgm:prSet/>
      <dgm:spPr/>
      <dgm:t>
        <a:bodyPr/>
        <a:lstStyle/>
        <a:p>
          <a:endParaRPr lang="en-US"/>
        </a:p>
      </dgm:t>
    </dgm:pt>
    <dgm:pt modelId="{D3F64C9B-EC80-46D5-BE1E-D38E8EA1265A}" type="sibTrans" cxnId="{C7BE89EE-3A96-4112-BB4D-E130400C78A8}">
      <dgm:prSet/>
      <dgm:spPr/>
      <dgm:t>
        <a:bodyPr/>
        <a:lstStyle/>
        <a:p>
          <a:endParaRPr lang="en-US"/>
        </a:p>
      </dgm:t>
    </dgm:pt>
    <dgm:pt modelId="{D10DACAC-5B79-411A-A91C-6F4F8B619BF4}">
      <dgm:prSet/>
      <dgm:spPr/>
      <dgm:t>
        <a:bodyPr/>
        <a:lstStyle/>
        <a:p>
          <a:r>
            <a:rPr lang="en-US" dirty="0"/>
            <a:t>All rules  on authorizations of third-party events must be based on objective, </a:t>
          </a:r>
          <a:r>
            <a:rPr lang="en-US" dirty="0" err="1"/>
            <a:t>transparent,non</a:t>
          </a:r>
          <a:r>
            <a:rPr lang="en-US" dirty="0"/>
            <a:t> discriminatory criteria </a:t>
          </a:r>
        </a:p>
      </dgm:t>
    </dgm:pt>
    <dgm:pt modelId="{81287190-245B-4D50-8DFD-0E2F0BB8172E}" type="parTrans" cxnId="{653B4371-56D4-4936-97B3-290C96B00CBD}">
      <dgm:prSet/>
      <dgm:spPr/>
      <dgm:t>
        <a:bodyPr/>
        <a:lstStyle/>
        <a:p>
          <a:endParaRPr lang="en-US"/>
        </a:p>
      </dgm:t>
    </dgm:pt>
    <dgm:pt modelId="{906A294B-1C49-4058-A773-E127102411A1}" type="sibTrans" cxnId="{653B4371-56D4-4936-97B3-290C96B00CBD}">
      <dgm:prSet/>
      <dgm:spPr/>
      <dgm:t>
        <a:bodyPr/>
        <a:lstStyle/>
        <a:p>
          <a:endParaRPr lang="en-US"/>
        </a:p>
      </dgm:t>
    </dgm:pt>
    <dgm:pt modelId="{A171FE47-818B-4EC5-821C-704F7EFAE3A8}">
      <dgm:prSet/>
      <dgm:spPr/>
      <dgm:t>
        <a:bodyPr/>
        <a:lstStyle/>
        <a:p>
          <a:r>
            <a:rPr lang="en-US" dirty="0"/>
            <a:t>Sanctions must be proportionate (MECA –Medina test).</a:t>
          </a:r>
        </a:p>
      </dgm:t>
    </dgm:pt>
    <dgm:pt modelId="{EA9A981E-D384-4E2F-B26F-C3D9CEF2EE98}" type="parTrans" cxnId="{F277D63E-EF48-41D1-9BDF-C02F23969612}">
      <dgm:prSet/>
      <dgm:spPr/>
      <dgm:t>
        <a:bodyPr/>
        <a:lstStyle/>
        <a:p>
          <a:endParaRPr lang="en-US"/>
        </a:p>
      </dgm:t>
    </dgm:pt>
    <dgm:pt modelId="{FAA049FA-BDCD-4965-8358-7E2243AAD1B2}" type="sibTrans" cxnId="{F277D63E-EF48-41D1-9BDF-C02F23969612}">
      <dgm:prSet/>
      <dgm:spPr/>
      <dgm:t>
        <a:bodyPr/>
        <a:lstStyle/>
        <a:p>
          <a:endParaRPr lang="en-US"/>
        </a:p>
      </dgm:t>
    </dgm:pt>
    <dgm:pt modelId="{3119A5C3-50E1-1648-A2C5-4B34842DA3B5}" type="pres">
      <dgm:prSet presAssocID="{10CC2808-07CB-4FE3-A1AE-5DB290EAB32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833F829-2553-CB42-A3D6-C619578C8844}" type="pres">
      <dgm:prSet presAssocID="{963104CC-519B-4B8A-B5A1-51153587E4B7}" presName="hierRoot1" presStyleCnt="0"/>
      <dgm:spPr/>
    </dgm:pt>
    <dgm:pt modelId="{357A67BC-36F0-9442-A7EF-A8E509057004}" type="pres">
      <dgm:prSet presAssocID="{963104CC-519B-4B8A-B5A1-51153587E4B7}" presName="composite" presStyleCnt="0"/>
      <dgm:spPr/>
    </dgm:pt>
    <dgm:pt modelId="{2A8722E7-F460-9F40-8F69-322FEA284FFC}" type="pres">
      <dgm:prSet presAssocID="{963104CC-519B-4B8A-B5A1-51153587E4B7}" presName="background" presStyleLbl="node0" presStyleIdx="0" presStyleCnt="3"/>
      <dgm:spPr/>
    </dgm:pt>
    <dgm:pt modelId="{57F50F61-4FE4-9D40-B0C3-97877D0B282F}" type="pres">
      <dgm:prSet presAssocID="{963104CC-519B-4B8A-B5A1-51153587E4B7}" presName="text" presStyleLbl="fgAcc0" presStyleIdx="0" presStyleCnt="3">
        <dgm:presLayoutVars>
          <dgm:chPref val="3"/>
        </dgm:presLayoutVars>
      </dgm:prSet>
      <dgm:spPr/>
    </dgm:pt>
    <dgm:pt modelId="{BD4C54BB-A8A2-6348-AF01-2092E83B6FC1}" type="pres">
      <dgm:prSet presAssocID="{963104CC-519B-4B8A-B5A1-51153587E4B7}" presName="hierChild2" presStyleCnt="0"/>
      <dgm:spPr/>
    </dgm:pt>
    <dgm:pt modelId="{AF8D01F5-8D3B-6D45-A214-43E9D5CD4F33}" type="pres">
      <dgm:prSet presAssocID="{D10DACAC-5B79-411A-A91C-6F4F8B619BF4}" presName="hierRoot1" presStyleCnt="0"/>
      <dgm:spPr/>
    </dgm:pt>
    <dgm:pt modelId="{711D8E89-F881-DB46-AFC8-0EAF5013367A}" type="pres">
      <dgm:prSet presAssocID="{D10DACAC-5B79-411A-A91C-6F4F8B619BF4}" presName="composite" presStyleCnt="0"/>
      <dgm:spPr/>
    </dgm:pt>
    <dgm:pt modelId="{148495EC-482F-394D-88B1-AC87C638FAAA}" type="pres">
      <dgm:prSet presAssocID="{D10DACAC-5B79-411A-A91C-6F4F8B619BF4}" presName="background" presStyleLbl="node0" presStyleIdx="1" presStyleCnt="3"/>
      <dgm:spPr/>
    </dgm:pt>
    <dgm:pt modelId="{3846EB91-D359-C743-B085-CCBDDDB75F5A}" type="pres">
      <dgm:prSet presAssocID="{D10DACAC-5B79-411A-A91C-6F4F8B619BF4}" presName="text" presStyleLbl="fgAcc0" presStyleIdx="1" presStyleCnt="3">
        <dgm:presLayoutVars>
          <dgm:chPref val="3"/>
        </dgm:presLayoutVars>
      </dgm:prSet>
      <dgm:spPr/>
    </dgm:pt>
    <dgm:pt modelId="{60935FF5-DC2F-DD48-8165-F61003BB6867}" type="pres">
      <dgm:prSet presAssocID="{D10DACAC-5B79-411A-A91C-6F4F8B619BF4}" presName="hierChild2" presStyleCnt="0"/>
      <dgm:spPr/>
    </dgm:pt>
    <dgm:pt modelId="{BF1DC528-7050-7246-9C00-7D99DFDEA63A}" type="pres">
      <dgm:prSet presAssocID="{A171FE47-818B-4EC5-821C-704F7EFAE3A8}" presName="hierRoot1" presStyleCnt="0"/>
      <dgm:spPr/>
    </dgm:pt>
    <dgm:pt modelId="{C2F4C60C-A556-8D4B-9D81-CC6DAE333C41}" type="pres">
      <dgm:prSet presAssocID="{A171FE47-818B-4EC5-821C-704F7EFAE3A8}" presName="composite" presStyleCnt="0"/>
      <dgm:spPr/>
    </dgm:pt>
    <dgm:pt modelId="{6EFCDAD8-E65D-6045-B2C1-EE7A5EE0D7A2}" type="pres">
      <dgm:prSet presAssocID="{A171FE47-818B-4EC5-821C-704F7EFAE3A8}" presName="background" presStyleLbl="node0" presStyleIdx="2" presStyleCnt="3"/>
      <dgm:spPr/>
    </dgm:pt>
    <dgm:pt modelId="{B98B8677-E692-5440-82A3-B60D7DD6E667}" type="pres">
      <dgm:prSet presAssocID="{A171FE47-818B-4EC5-821C-704F7EFAE3A8}" presName="text" presStyleLbl="fgAcc0" presStyleIdx="2" presStyleCnt="3">
        <dgm:presLayoutVars>
          <dgm:chPref val="3"/>
        </dgm:presLayoutVars>
      </dgm:prSet>
      <dgm:spPr/>
    </dgm:pt>
    <dgm:pt modelId="{83F54C64-AFDE-0F4C-8952-4908F553DDB2}" type="pres">
      <dgm:prSet presAssocID="{A171FE47-818B-4EC5-821C-704F7EFAE3A8}" presName="hierChild2" presStyleCnt="0"/>
      <dgm:spPr/>
    </dgm:pt>
  </dgm:ptLst>
  <dgm:cxnLst>
    <dgm:cxn modelId="{847E4026-16BB-724F-A0A4-A17795A30558}" type="presOf" srcId="{963104CC-519B-4B8A-B5A1-51153587E4B7}" destId="{57F50F61-4FE4-9D40-B0C3-97877D0B282F}" srcOrd="0" destOrd="0" presId="urn:microsoft.com/office/officeart/2005/8/layout/hierarchy1"/>
    <dgm:cxn modelId="{F277D63E-EF48-41D1-9BDF-C02F23969612}" srcId="{10CC2808-07CB-4FE3-A1AE-5DB290EAB327}" destId="{A171FE47-818B-4EC5-821C-704F7EFAE3A8}" srcOrd="2" destOrd="0" parTransId="{EA9A981E-D384-4E2F-B26F-C3D9CEF2EE98}" sibTransId="{FAA049FA-BDCD-4965-8358-7E2243AAD1B2}"/>
    <dgm:cxn modelId="{034C7552-BC9B-AC41-A476-110E5049562D}" type="presOf" srcId="{10CC2808-07CB-4FE3-A1AE-5DB290EAB327}" destId="{3119A5C3-50E1-1648-A2C5-4B34842DA3B5}" srcOrd="0" destOrd="0" presId="urn:microsoft.com/office/officeart/2005/8/layout/hierarchy1"/>
    <dgm:cxn modelId="{653B4371-56D4-4936-97B3-290C96B00CBD}" srcId="{10CC2808-07CB-4FE3-A1AE-5DB290EAB327}" destId="{D10DACAC-5B79-411A-A91C-6F4F8B619BF4}" srcOrd="1" destOrd="0" parTransId="{81287190-245B-4D50-8DFD-0E2F0BB8172E}" sibTransId="{906A294B-1C49-4058-A773-E127102411A1}"/>
    <dgm:cxn modelId="{5CAA2C78-2D2A-D943-897D-26CD273A8FC2}" type="presOf" srcId="{A171FE47-818B-4EC5-821C-704F7EFAE3A8}" destId="{B98B8677-E692-5440-82A3-B60D7DD6E667}" srcOrd="0" destOrd="0" presId="urn:microsoft.com/office/officeart/2005/8/layout/hierarchy1"/>
    <dgm:cxn modelId="{D96427D3-0538-FC4B-A09D-AA09715FE88D}" type="presOf" srcId="{D10DACAC-5B79-411A-A91C-6F4F8B619BF4}" destId="{3846EB91-D359-C743-B085-CCBDDDB75F5A}" srcOrd="0" destOrd="0" presId="urn:microsoft.com/office/officeart/2005/8/layout/hierarchy1"/>
    <dgm:cxn modelId="{C7BE89EE-3A96-4112-BB4D-E130400C78A8}" srcId="{10CC2808-07CB-4FE3-A1AE-5DB290EAB327}" destId="{963104CC-519B-4B8A-B5A1-51153587E4B7}" srcOrd="0" destOrd="0" parTransId="{E0EB10F9-D0D6-46B5-A89F-BB8557BF0A8B}" sibTransId="{D3F64C9B-EC80-46D5-BE1E-D38E8EA1265A}"/>
    <dgm:cxn modelId="{F849A263-FF3C-4140-822A-312A664306C2}" type="presParOf" srcId="{3119A5C3-50E1-1648-A2C5-4B34842DA3B5}" destId="{F833F829-2553-CB42-A3D6-C619578C8844}" srcOrd="0" destOrd="0" presId="urn:microsoft.com/office/officeart/2005/8/layout/hierarchy1"/>
    <dgm:cxn modelId="{7A2B044B-2C31-4046-BF42-93BB882608D6}" type="presParOf" srcId="{F833F829-2553-CB42-A3D6-C619578C8844}" destId="{357A67BC-36F0-9442-A7EF-A8E509057004}" srcOrd="0" destOrd="0" presId="urn:microsoft.com/office/officeart/2005/8/layout/hierarchy1"/>
    <dgm:cxn modelId="{8327823C-0F65-A242-81D5-35F565727BAF}" type="presParOf" srcId="{357A67BC-36F0-9442-A7EF-A8E509057004}" destId="{2A8722E7-F460-9F40-8F69-322FEA284FFC}" srcOrd="0" destOrd="0" presId="urn:microsoft.com/office/officeart/2005/8/layout/hierarchy1"/>
    <dgm:cxn modelId="{E0418D1F-0595-6546-8F93-DF77559633C6}" type="presParOf" srcId="{357A67BC-36F0-9442-A7EF-A8E509057004}" destId="{57F50F61-4FE4-9D40-B0C3-97877D0B282F}" srcOrd="1" destOrd="0" presId="urn:microsoft.com/office/officeart/2005/8/layout/hierarchy1"/>
    <dgm:cxn modelId="{40CE9F89-5C6A-FE4D-9DCB-7DF0A0FEE0C8}" type="presParOf" srcId="{F833F829-2553-CB42-A3D6-C619578C8844}" destId="{BD4C54BB-A8A2-6348-AF01-2092E83B6FC1}" srcOrd="1" destOrd="0" presId="urn:microsoft.com/office/officeart/2005/8/layout/hierarchy1"/>
    <dgm:cxn modelId="{8D18E303-83FC-1C46-8133-6004B48D39FF}" type="presParOf" srcId="{3119A5C3-50E1-1648-A2C5-4B34842DA3B5}" destId="{AF8D01F5-8D3B-6D45-A214-43E9D5CD4F33}" srcOrd="1" destOrd="0" presId="urn:microsoft.com/office/officeart/2005/8/layout/hierarchy1"/>
    <dgm:cxn modelId="{BBF020A9-D7FC-5642-AC1B-407253D1AD2B}" type="presParOf" srcId="{AF8D01F5-8D3B-6D45-A214-43E9D5CD4F33}" destId="{711D8E89-F881-DB46-AFC8-0EAF5013367A}" srcOrd="0" destOrd="0" presId="urn:microsoft.com/office/officeart/2005/8/layout/hierarchy1"/>
    <dgm:cxn modelId="{03610A62-2A11-AC48-B04B-030CC8E7A677}" type="presParOf" srcId="{711D8E89-F881-DB46-AFC8-0EAF5013367A}" destId="{148495EC-482F-394D-88B1-AC87C638FAAA}" srcOrd="0" destOrd="0" presId="urn:microsoft.com/office/officeart/2005/8/layout/hierarchy1"/>
    <dgm:cxn modelId="{015DAF60-1745-5D42-BCF1-8BFD01B307E8}" type="presParOf" srcId="{711D8E89-F881-DB46-AFC8-0EAF5013367A}" destId="{3846EB91-D359-C743-B085-CCBDDDB75F5A}" srcOrd="1" destOrd="0" presId="urn:microsoft.com/office/officeart/2005/8/layout/hierarchy1"/>
    <dgm:cxn modelId="{02987263-506A-7A4F-B7E9-2863B5FB0CB1}" type="presParOf" srcId="{AF8D01F5-8D3B-6D45-A214-43E9D5CD4F33}" destId="{60935FF5-DC2F-DD48-8165-F61003BB6867}" srcOrd="1" destOrd="0" presId="urn:microsoft.com/office/officeart/2005/8/layout/hierarchy1"/>
    <dgm:cxn modelId="{31ADC07E-412B-3440-9A4A-ADF56DC2DE91}" type="presParOf" srcId="{3119A5C3-50E1-1648-A2C5-4B34842DA3B5}" destId="{BF1DC528-7050-7246-9C00-7D99DFDEA63A}" srcOrd="2" destOrd="0" presId="urn:microsoft.com/office/officeart/2005/8/layout/hierarchy1"/>
    <dgm:cxn modelId="{84DF00B9-D6DC-5045-A93B-2D4B4EC87674}" type="presParOf" srcId="{BF1DC528-7050-7246-9C00-7D99DFDEA63A}" destId="{C2F4C60C-A556-8D4B-9D81-CC6DAE333C41}" srcOrd="0" destOrd="0" presId="urn:microsoft.com/office/officeart/2005/8/layout/hierarchy1"/>
    <dgm:cxn modelId="{0B4EE2FE-04E9-1E44-A4AF-3DC762460AAD}" type="presParOf" srcId="{C2F4C60C-A556-8D4B-9D81-CC6DAE333C41}" destId="{6EFCDAD8-E65D-6045-B2C1-EE7A5EE0D7A2}" srcOrd="0" destOrd="0" presId="urn:microsoft.com/office/officeart/2005/8/layout/hierarchy1"/>
    <dgm:cxn modelId="{7332F99D-45BE-5C4E-BFD3-006A6731BB6E}" type="presParOf" srcId="{C2F4C60C-A556-8D4B-9D81-CC6DAE333C41}" destId="{B98B8677-E692-5440-82A3-B60D7DD6E667}" srcOrd="1" destOrd="0" presId="urn:microsoft.com/office/officeart/2005/8/layout/hierarchy1"/>
    <dgm:cxn modelId="{BF74D33B-180E-D34E-A51F-B177F98E12C3}" type="presParOf" srcId="{BF1DC528-7050-7246-9C00-7D99DFDEA63A}" destId="{83F54C64-AFDE-0F4C-8952-4908F553DDB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A595E3-9E94-4451-B4E9-5C4BA18C06F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0D274F0-F061-49D8-8762-428B2306636F}">
      <dgm:prSet custT="1"/>
      <dgm:spPr/>
      <dgm:t>
        <a:bodyPr/>
        <a:lstStyle/>
        <a:p>
          <a:r>
            <a:rPr lang="nl-BE" sz="2800" dirty="0"/>
            <a:t>Rules excluding legal challenges of sports awards before ordinary Courts</a:t>
          </a:r>
          <a:endParaRPr lang="en-US" sz="2800" dirty="0"/>
        </a:p>
      </dgm:t>
    </dgm:pt>
    <dgm:pt modelId="{FED73842-59A0-458C-A572-DFDFAB7398A5}" type="parTrans" cxnId="{65E41CA4-7491-40CF-B4F9-049A0D00C393}">
      <dgm:prSet/>
      <dgm:spPr/>
      <dgm:t>
        <a:bodyPr/>
        <a:lstStyle/>
        <a:p>
          <a:endParaRPr lang="en-US"/>
        </a:p>
      </dgm:t>
    </dgm:pt>
    <dgm:pt modelId="{1D30ED80-C71C-4A67-A3EC-740E56552AD1}" type="sibTrans" cxnId="{65E41CA4-7491-40CF-B4F9-049A0D00C393}">
      <dgm:prSet/>
      <dgm:spPr/>
      <dgm:t>
        <a:bodyPr/>
        <a:lstStyle/>
        <a:p>
          <a:endParaRPr lang="en-US"/>
        </a:p>
      </dgm:t>
    </dgm:pt>
    <dgm:pt modelId="{9B457655-6985-4624-A9DD-7924ABB82B1F}">
      <dgm:prSet custT="1"/>
      <dgm:spPr/>
      <dgm:t>
        <a:bodyPr/>
        <a:lstStyle/>
        <a:p>
          <a:r>
            <a:rPr lang="nl-BE" sz="2800" dirty="0"/>
            <a:t>Rules limiting the number of foreign players</a:t>
          </a:r>
          <a:endParaRPr lang="en-US" sz="2800" dirty="0"/>
        </a:p>
      </dgm:t>
    </dgm:pt>
    <dgm:pt modelId="{CCA05905-F3EC-4C40-876E-16915569F0CF}" type="parTrans" cxnId="{53683263-5126-4935-A50C-3CE036D1FCC9}">
      <dgm:prSet/>
      <dgm:spPr/>
      <dgm:t>
        <a:bodyPr/>
        <a:lstStyle/>
        <a:p>
          <a:endParaRPr lang="en-US"/>
        </a:p>
      </dgm:t>
    </dgm:pt>
    <dgm:pt modelId="{D03E3E22-CECE-46C2-9ECB-9C0D73916E9B}" type="sibTrans" cxnId="{53683263-5126-4935-A50C-3CE036D1FCC9}">
      <dgm:prSet/>
      <dgm:spPr/>
      <dgm:t>
        <a:bodyPr/>
        <a:lstStyle/>
        <a:p>
          <a:endParaRPr lang="en-US"/>
        </a:p>
      </dgm:t>
    </dgm:pt>
    <dgm:pt modelId="{EA2648FA-9912-46F9-B44F-A1B1BE914838}">
      <dgm:prSet custT="1"/>
      <dgm:spPr/>
      <dgm:t>
        <a:bodyPr/>
        <a:lstStyle/>
        <a:p>
          <a:r>
            <a:rPr lang="nl-BE" sz="2800" dirty="0"/>
            <a:t>Rules requiring transfer payments for players at the end of their contracts</a:t>
          </a:r>
          <a:endParaRPr lang="en-US" sz="2800" dirty="0"/>
        </a:p>
      </dgm:t>
    </dgm:pt>
    <dgm:pt modelId="{98DB5D17-0F00-4409-840C-D5432B4B3021}" type="parTrans" cxnId="{93618472-7CC9-4EA9-B3CE-D86E16A14435}">
      <dgm:prSet/>
      <dgm:spPr/>
      <dgm:t>
        <a:bodyPr/>
        <a:lstStyle/>
        <a:p>
          <a:endParaRPr lang="en-US"/>
        </a:p>
      </dgm:t>
    </dgm:pt>
    <dgm:pt modelId="{DB671C3A-A039-4098-B375-900F8647AAE9}" type="sibTrans" cxnId="{93618472-7CC9-4EA9-B3CE-D86E16A14435}">
      <dgm:prSet/>
      <dgm:spPr/>
      <dgm:t>
        <a:bodyPr/>
        <a:lstStyle/>
        <a:p>
          <a:endParaRPr lang="en-US"/>
        </a:p>
      </dgm:t>
    </dgm:pt>
    <dgm:pt modelId="{38D1A300-8880-4C45-AEF4-54BC920B2297}" type="pres">
      <dgm:prSet presAssocID="{76A595E3-9E94-4451-B4E9-5C4BA18C06F9}" presName="root" presStyleCnt="0">
        <dgm:presLayoutVars>
          <dgm:dir/>
          <dgm:resizeHandles val="exact"/>
        </dgm:presLayoutVars>
      </dgm:prSet>
      <dgm:spPr/>
    </dgm:pt>
    <dgm:pt modelId="{FB33E251-32C5-4D7B-B85D-C929C41FDD05}" type="pres">
      <dgm:prSet presAssocID="{60D274F0-F061-49D8-8762-428B2306636F}" presName="compNode" presStyleCnt="0"/>
      <dgm:spPr/>
    </dgm:pt>
    <dgm:pt modelId="{A605609D-18DC-4383-965D-D00CEDB5528E}" type="pres">
      <dgm:prSet presAssocID="{60D274F0-F061-49D8-8762-428B2306636F}" presName="bgRect" presStyleLbl="bgShp" presStyleIdx="0" presStyleCnt="3"/>
      <dgm:spPr/>
    </dgm:pt>
    <dgm:pt modelId="{70BEEB75-C2F0-45CF-AFE4-93A66279C237}" type="pres">
      <dgm:prSet presAssocID="{60D274F0-F061-49D8-8762-428B2306636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4D5F2F34-B692-4CE0-AD4A-431ADE066C39}" type="pres">
      <dgm:prSet presAssocID="{60D274F0-F061-49D8-8762-428B2306636F}" presName="spaceRect" presStyleCnt="0"/>
      <dgm:spPr/>
    </dgm:pt>
    <dgm:pt modelId="{8A32ABA0-3F22-4A09-8421-7521CBB1D069}" type="pres">
      <dgm:prSet presAssocID="{60D274F0-F061-49D8-8762-428B2306636F}" presName="parTx" presStyleLbl="revTx" presStyleIdx="0" presStyleCnt="3" custScaleX="118435" custScaleY="122865">
        <dgm:presLayoutVars>
          <dgm:chMax val="0"/>
          <dgm:chPref val="0"/>
        </dgm:presLayoutVars>
      </dgm:prSet>
      <dgm:spPr/>
    </dgm:pt>
    <dgm:pt modelId="{062BDFFD-89BD-4EE5-8964-8C08958644FC}" type="pres">
      <dgm:prSet presAssocID="{1D30ED80-C71C-4A67-A3EC-740E56552AD1}" presName="sibTrans" presStyleCnt="0"/>
      <dgm:spPr/>
    </dgm:pt>
    <dgm:pt modelId="{162C4F17-64CB-4172-8731-77D5B85B7178}" type="pres">
      <dgm:prSet presAssocID="{9B457655-6985-4624-A9DD-7924ABB82B1F}" presName="compNode" presStyleCnt="0"/>
      <dgm:spPr/>
    </dgm:pt>
    <dgm:pt modelId="{9F67A3AD-27C9-4AF0-8670-7840627C9BBE}" type="pres">
      <dgm:prSet presAssocID="{9B457655-6985-4624-A9DD-7924ABB82B1F}" presName="bgRect" presStyleLbl="bgShp" presStyleIdx="1" presStyleCnt="3"/>
      <dgm:spPr/>
    </dgm:pt>
    <dgm:pt modelId="{33F4E7E6-FA42-4EA1-9C3F-20D738DC9440}" type="pres">
      <dgm:prSet presAssocID="{9B457655-6985-4624-A9DD-7924ABB82B1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70D84550-1E99-4731-9422-770569EC6AA2}" type="pres">
      <dgm:prSet presAssocID="{9B457655-6985-4624-A9DD-7924ABB82B1F}" presName="spaceRect" presStyleCnt="0"/>
      <dgm:spPr/>
    </dgm:pt>
    <dgm:pt modelId="{4839A3F4-D2ED-4076-9B3F-44E387F32FB6}" type="pres">
      <dgm:prSet presAssocID="{9B457655-6985-4624-A9DD-7924ABB82B1F}" presName="parTx" presStyleLbl="revTx" presStyleIdx="1" presStyleCnt="3">
        <dgm:presLayoutVars>
          <dgm:chMax val="0"/>
          <dgm:chPref val="0"/>
        </dgm:presLayoutVars>
      </dgm:prSet>
      <dgm:spPr/>
    </dgm:pt>
    <dgm:pt modelId="{7DAA6694-BCF3-4EAC-8F67-1CD957A5BC54}" type="pres">
      <dgm:prSet presAssocID="{D03E3E22-CECE-46C2-9ECB-9C0D73916E9B}" presName="sibTrans" presStyleCnt="0"/>
      <dgm:spPr/>
    </dgm:pt>
    <dgm:pt modelId="{C84344A4-3279-465D-92AA-4397E54F7687}" type="pres">
      <dgm:prSet presAssocID="{EA2648FA-9912-46F9-B44F-A1B1BE914838}" presName="compNode" presStyleCnt="0"/>
      <dgm:spPr/>
    </dgm:pt>
    <dgm:pt modelId="{52589C4B-5B72-4225-ABE4-B01C28A4268C}" type="pres">
      <dgm:prSet presAssocID="{EA2648FA-9912-46F9-B44F-A1B1BE914838}" presName="bgRect" presStyleLbl="bgShp" presStyleIdx="2" presStyleCnt="3"/>
      <dgm:spPr/>
    </dgm:pt>
    <dgm:pt modelId="{C9D835F3-8624-4D3A-8DDE-CAA96C306668}" type="pres">
      <dgm:prSet presAssocID="{EA2648FA-9912-46F9-B44F-A1B1BE91483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C2DECB5C-F5AE-48F6-A1BD-89B780735D4E}" type="pres">
      <dgm:prSet presAssocID="{EA2648FA-9912-46F9-B44F-A1B1BE914838}" presName="spaceRect" presStyleCnt="0"/>
      <dgm:spPr/>
    </dgm:pt>
    <dgm:pt modelId="{705B07DA-899D-4857-A56E-E1B9BF0434B2}" type="pres">
      <dgm:prSet presAssocID="{EA2648FA-9912-46F9-B44F-A1B1BE91483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3683263-5126-4935-A50C-3CE036D1FCC9}" srcId="{76A595E3-9E94-4451-B4E9-5C4BA18C06F9}" destId="{9B457655-6985-4624-A9DD-7924ABB82B1F}" srcOrd="1" destOrd="0" parTransId="{CCA05905-F3EC-4C40-876E-16915569F0CF}" sibTransId="{D03E3E22-CECE-46C2-9ECB-9C0D73916E9B}"/>
    <dgm:cxn modelId="{E4FAC569-18E7-418D-BD7C-F17171A60E27}" type="presOf" srcId="{9B457655-6985-4624-A9DD-7924ABB82B1F}" destId="{4839A3F4-D2ED-4076-9B3F-44E387F32FB6}" srcOrd="0" destOrd="0" presId="urn:microsoft.com/office/officeart/2018/2/layout/IconVerticalSolidList"/>
    <dgm:cxn modelId="{93618472-7CC9-4EA9-B3CE-D86E16A14435}" srcId="{76A595E3-9E94-4451-B4E9-5C4BA18C06F9}" destId="{EA2648FA-9912-46F9-B44F-A1B1BE914838}" srcOrd="2" destOrd="0" parTransId="{98DB5D17-0F00-4409-840C-D5432B4B3021}" sibTransId="{DB671C3A-A039-4098-B375-900F8647AAE9}"/>
    <dgm:cxn modelId="{59C9478E-B2FF-49D1-88E6-E3756E80EBCF}" type="presOf" srcId="{60D274F0-F061-49D8-8762-428B2306636F}" destId="{8A32ABA0-3F22-4A09-8421-7521CBB1D069}" srcOrd="0" destOrd="0" presId="urn:microsoft.com/office/officeart/2018/2/layout/IconVerticalSolidList"/>
    <dgm:cxn modelId="{1ABD7997-FA12-4E93-829E-8F8D090DEE2F}" type="presOf" srcId="{EA2648FA-9912-46F9-B44F-A1B1BE914838}" destId="{705B07DA-899D-4857-A56E-E1B9BF0434B2}" srcOrd="0" destOrd="0" presId="urn:microsoft.com/office/officeart/2018/2/layout/IconVerticalSolidList"/>
    <dgm:cxn modelId="{E7B70E9E-3214-486F-8434-530D8479A522}" type="presOf" srcId="{76A595E3-9E94-4451-B4E9-5C4BA18C06F9}" destId="{38D1A300-8880-4C45-AEF4-54BC920B2297}" srcOrd="0" destOrd="0" presId="urn:microsoft.com/office/officeart/2018/2/layout/IconVerticalSolidList"/>
    <dgm:cxn modelId="{65E41CA4-7491-40CF-B4F9-049A0D00C393}" srcId="{76A595E3-9E94-4451-B4E9-5C4BA18C06F9}" destId="{60D274F0-F061-49D8-8762-428B2306636F}" srcOrd="0" destOrd="0" parTransId="{FED73842-59A0-458C-A572-DFDFAB7398A5}" sibTransId="{1D30ED80-C71C-4A67-A3EC-740E56552AD1}"/>
    <dgm:cxn modelId="{2691C2D8-765B-41C7-935F-8AA9D1C105F9}" type="presParOf" srcId="{38D1A300-8880-4C45-AEF4-54BC920B2297}" destId="{FB33E251-32C5-4D7B-B85D-C929C41FDD05}" srcOrd="0" destOrd="0" presId="urn:microsoft.com/office/officeart/2018/2/layout/IconVerticalSolidList"/>
    <dgm:cxn modelId="{6FC2C253-E4D1-43B7-A2BE-6FC0FBA65D50}" type="presParOf" srcId="{FB33E251-32C5-4D7B-B85D-C929C41FDD05}" destId="{A605609D-18DC-4383-965D-D00CEDB5528E}" srcOrd="0" destOrd="0" presId="urn:microsoft.com/office/officeart/2018/2/layout/IconVerticalSolidList"/>
    <dgm:cxn modelId="{5FB7A44E-9495-479D-8D0E-3C9329F3F0EA}" type="presParOf" srcId="{FB33E251-32C5-4D7B-B85D-C929C41FDD05}" destId="{70BEEB75-C2F0-45CF-AFE4-93A66279C237}" srcOrd="1" destOrd="0" presId="urn:microsoft.com/office/officeart/2018/2/layout/IconVerticalSolidList"/>
    <dgm:cxn modelId="{2F581140-9E95-4D34-8507-3E338CB43CFC}" type="presParOf" srcId="{FB33E251-32C5-4D7B-B85D-C929C41FDD05}" destId="{4D5F2F34-B692-4CE0-AD4A-431ADE066C39}" srcOrd="2" destOrd="0" presId="urn:microsoft.com/office/officeart/2018/2/layout/IconVerticalSolidList"/>
    <dgm:cxn modelId="{A4A33A1B-DCD3-4B14-A4A2-0A14795888E0}" type="presParOf" srcId="{FB33E251-32C5-4D7B-B85D-C929C41FDD05}" destId="{8A32ABA0-3F22-4A09-8421-7521CBB1D069}" srcOrd="3" destOrd="0" presId="urn:microsoft.com/office/officeart/2018/2/layout/IconVerticalSolidList"/>
    <dgm:cxn modelId="{64CF9746-8B0C-429F-9252-8A3BA2D4CA8B}" type="presParOf" srcId="{38D1A300-8880-4C45-AEF4-54BC920B2297}" destId="{062BDFFD-89BD-4EE5-8964-8C08958644FC}" srcOrd="1" destOrd="0" presId="urn:microsoft.com/office/officeart/2018/2/layout/IconVerticalSolidList"/>
    <dgm:cxn modelId="{8A35B4CE-564D-4620-8C09-D0C11A587345}" type="presParOf" srcId="{38D1A300-8880-4C45-AEF4-54BC920B2297}" destId="{162C4F17-64CB-4172-8731-77D5B85B7178}" srcOrd="2" destOrd="0" presId="urn:microsoft.com/office/officeart/2018/2/layout/IconVerticalSolidList"/>
    <dgm:cxn modelId="{A0AA8453-0C97-406E-B0AF-493917534F33}" type="presParOf" srcId="{162C4F17-64CB-4172-8731-77D5B85B7178}" destId="{9F67A3AD-27C9-4AF0-8670-7840627C9BBE}" srcOrd="0" destOrd="0" presId="urn:microsoft.com/office/officeart/2018/2/layout/IconVerticalSolidList"/>
    <dgm:cxn modelId="{C104F3AB-932C-4FD4-BF10-2A18F2938014}" type="presParOf" srcId="{162C4F17-64CB-4172-8731-77D5B85B7178}" destId="{33F4E7E6-FA42-4EA1-9C3F-20D738DC9440}" srcOrd="1" destOrd="0" presId="urn:microsoft.com/office/officeart/2018/2/layout/IconVerticalSolidList"/>
    <dgm:cxn modelId="{EE43983C-4F07-40D0-930F-4B860191A86F}" type="presParOf" srcId="{162C4F17-64CB-4172-8731-77D5B85B7178}" destId="{70D84550-1E99-4731-9422-770569EC6AA2}" srcOrd="2" destOrd="0" presId="urn:microsoft.com/office/officeart/2018/2/layout/IconVerticalSolidList"/>
    <dgm:cxn modelId="{A1DE4647-78BF-4613-9606-B1BD82839D08}" type="presParOf" srcId="{162C4F17-64CB-4172-8731-77D5B85B7178}" destId="{4839A3F4-D2ED-4076-9B3F-44E387F32FB6}" srcOrd="3" destOrd="0" presId="urn:microsoft.com/office/officeart/2018/2/layout/IconVerticalSolidList"/>
    <dgm:cxn modelId="{BF102BB9-DE9D-40F5-93F2-BEC78AB571FF}" type="presParOf" srcId="{38D1A300-8880-4C45-AEF4-54BC920B2297}" destId="{7DAA6694-BCF3-4EAC-8F67-1CD957A5BC54}" srcOrd="3" destOrd="0" presId="urn:microsoft.com/office/officeart/2018/2/layout/IconVerticalSolidList"/>
    <dgm:cxn modelId="{ACC30988-7D65-46FA-889F-83A418CA8D52}" type="presParOf" srcId="{38D1A300-8880-4C45-AEF4-54BC920B2297}" destId="{C84344A4-3279-465D-92AA-4397E54F7687}" srcOrd="4" destOrd="0" presId="urn:microsoft.com/office/officeart/2018/2/layout/IconVerticalSolidList"/>
    <dgm:cxn modelId="{EE74E0D1-64AC-4F44-ABCA-42B583D5AA29}" type="presParOf" srcId="{C84344A4-3279-465D-92AA-4397E54F7687}" destId="{52589C4B-5B72-4225-ABE4-B01C28A4268C}" srcOrd="0" destOrd="0" presId="urn:microsoft.com/office/officeart/2018/2/layout/IconVerticalSolidList"/>
    <dgm:cxn modelId="{FA9188C7-6E04-413B-9617-2AFFCA458EAE}" type="presParOf" srcId="{C84344A4-3279-465D-92AA-4397E54F7687}" destId="{C9D835F3-8624-4D3A-8DDE-CAA96C306668}" srcOrd="1" destOrd="0" presId="urn:microsoft.com/office/officeart/2018/2/layout/IconVerticalSolidList"/>
    <dgm:cxn modelId="{D4CB53AF-0ACA-47A3-8834-4F0D71902693}" type="presParOf" srcId="{C84344A4-3279-465D-92AA-4397E54F7687}" destId="{C2DECB5C-F5AE-48F6-A1BD-89B780735D4E}" srcOrd="2" destOrd="0" presId="urn:microsoft.com/office/officeart/2018/2/layout/IconVerticalSolidList"/>
    <dgm:cxn modelId="{EA243B00-0996-45E6-9BDD-FD8141F1614F}" type="presParOf" srcId="{C84344A4-3279-465D-92AA-4397E54F7687}" destId="{705B07DA-899D-4857-A56E-E1B9BF0434B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EDFEC86-D899-47DD-80B4-03520735E53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1A1613D-352F-4247-AD71-74E4AC0ECAEC}">
      <dgm:prSet custT="1"/>
      <dgm:spPr/>
      <dgm:t>
        <a:bodyPr/>
        <a:lstStyle/>
        <a:p>
          <a:r>
            <a:rPr lang="nl-BE" sz="2800" dirty="0"/>
            <a:t>Selection criteria for sport competition</a:t>
          </a:r>
          <a:endParaRPr lang="en-US" sz="2800" dirty="0"/>
        </a:p>
      </dgm:t>
    </dgm:pt>
    <dgm:pt modelId="{FDC5D28A-BA2C-4B2A-919A-9A408D906AD3}" type="parTrans" cxnId="{F5137344-666D-4316-9711-D56684A83B3B}">
      <dgm:prSet/>
      <dgm:spPr/>
      <dgm:t>
        <a:bodyPr/>
        <a:lstStyle/>
        <a:p>
          <a:endParaRPr lang="en-US"/>
        </a:p>
      </dgm:t>
    </dgm:pt>
    <dgm:pt modelId="{355847B2-C65D-4338-84C3-5916F379F4EA}" type="sibTrans" cxnId="{F5137344-666D-4316-9711-D56684A83B3B}">
      <dgm:prSet/>
      <dgm:spPr/>
      <dgm:t>
        <a:bodyPr/>
        <a:lstStyle/>
        <a:p>
          <a:endParaRPr lang="en-US"/>
        </a:p>
      </dgm:t>
    </dgm:pt>
    <dgm:pt modelId="{29A5C694-8364-45D8-90D2-14BCF0922C13}">
      <dgm:prSet custT="1"/>
      <dgm:spPr/>
      <dgm:t>
        <a:bodyPr/>
        <a:lstStyle/>
        <a:p>
          <a:r>
            <a:rPr lang="nl-BE" sz="2800" dirty="0"/>
            <a:t>At home and away rules</a:t>
          </a:r>
          <a:endParaRPr lang="en-US" sz="2800" dirty="0"/>
        </a:p>
      </dgm:t>
    </dgm:pt>
    <dgm:pt modelId="{360FCA9A-53A3-42AB-BCDF-EE4D2B59A464}" type="parTrans" cxnId="{99377CBC-310B-4DD0-8F5F-40F5AF2568D9}">
      <dgm:prSet/>
      <dgm:spPr/>
      <dgm:t>
        <a:bodyPr/>
        <a:lstStyle/>
        <a:p>
          <a:endParaRPr lang="en-US"/>
        </a:p>
      </dgm:t>
    </dgm:pt>
    <dgm:pt modelId="{8AF6E90C-2DC4-462F-8622-8DC6004E129F}" type="sibTrans" cxnId="{99377CBC-310B-4DD0-8F5F-40F5AF2568D9}">
      <dgm:prSet/>
      <dgm:spPr/>
      <dgm:t>
        <a:bodyPr/>
        <a:lstStyle/>
        <a:p>
          <a:endParaRPr lang="en-US"/>
        </a:p>
      </dgm:t>
    </dgm:pt>
    <dgm:pt modelId="{15485496-F145-4664-995B-F9178A3B1060}">
      <dgm:prSet custT="1"/>
      <dgm:spPr/>
      <dgm:t>
        <a:bodyPr/>
        <a:lstStyle/>
        <a:p>
          <a:r>
            <a:rPr lang="nl-BE" sz="2800" dirty="0"/>
            <a:t>Transfer periods</a:t>
          </a:r>
          <a:endParaRPr lang="en-US" sz="2800" dirty="0"/>
        </a:p>
      </dgm:t>
    </dgm:pt>
    <dgm:pt modelId="{D84E5A00-4F09-4434-A2E1-D359BFBC2507}" type="parTrans" cxnId="{C3821198-5541-4515-B191-B1AA527BC53C}">
      <dgm:prSet/>
      <dgm:spPr/>
      <dgm:t>
        <a:bodyPr/>
        <a:lstStyle/>
        <a:p>
          <a:endParaRPr lang="en-US"/>
        </a:p>
      </dgm:t>
    </dgm:pt>
    <dgm:pt modelId="{6BB96E58-7D2F-49CD-9F44-8337AF2D3B7D}" type="sibTrans" cxnId="{C3821198-5541-4515-B191-B1AA527BC53C}">
      <dgm:prSet/>
      <dgm:spPr/>
      <dgm:t>
        <a:bodyPr/>
        <a:lstStyle/>
        <a:p>
          <a:endParaRPr lang="en-US"/>
        </a:p>
      </dgm:t>
    </dgm:pt>
    <dgm:pt modelId="{C51AD1A1-8A9B-4FC9-A145-CFFE8459BCDB}">
      <dgm:prSet custT="1"/>
      <dgm:spPr/>
      <dgm:t>
        <a:bodyPr/>
        <a:lstStyle/>
        <a:p>
          <a:r>
            <a:rPr lang="nl-BE" sz="2800" dirty="0"/>
            <a:t>Nationality clauses for national teams</a:t>
          </a:r>
          <a:endParaRPr lang="en-US" sz="2800" dirty="0"/>
        </a:p>
      </dgm:t>
    </dgm:pt>
    <dgm:pt modelId="{7DB4D7D3-B9CD-4CD5-8C07-82918DAFCCF6}" type="parTrans" cxnId="{E7790947-A9A0-4F91-8F6C-0FD4B2896AA9}">
      <dgm:prSet/>
      <dgm:spPr/>
      <dgm:t>
        <a:bodyPr/>
        <a:lstStyle/>
        <a:p>
          <a:endParaRPr lang="en-US"/>
        </a:p>
      </dgm:t>
    </dgm:pt>
    <dgm:pt modelId="{4F006352-3A51-4916-9FA3-01AC6DC81B79}" type="sibTrans" cxnId="{E7790947-A9A0-4F91-8F6C-0FD4B2896AA9}">
      <dgm:prSet/>
      <dgm:spPr/>
      <dgm:t>
        <a:bodyPr/>
        <a:lstStyle/>
        <a:p>
          <a:endParaRPr lang="en-US"/>
        </a:p>
      </dgm:t>
    </dgm:pt>
    <dgm:pt modelId="{D69DF8E3-D5C7-42AF-BA90-C40CDD40C5B9}">
      <dgm:prSet custT="1"/>
      <dgm:spPr/>
      <dgm:t>
        <a:bodyPr/>
        <a:lstStyle/>
        <a:p>
          <a:r>
            <a:rPr lang="nl-BE" sz="2800" dirty="0"/>
            <a:t>Rules prohibiting the multiple ownership of clubs</a:t>
          </a:r>
          <a:endParaRPr lang="en-US" sz="2800" dirty="0"/>
        </a:p>
      </dgm:t>
    </dgm:pt>
    <dgm:pt modelId="{073A9B1F-5AB7-40B4-B9CA-E7E197085C1F}" type="parTrans" cxnId="{39917B73-F3FB-49A8-B9C9-52EF35049A9E}">
      <dgm:prSet/>
      <dgm:spPr/>
      <dgm:t>
        <a:bodyPr/>
        <a:lstStyle/>
        <a:p>
          <a:endParaRPr lang="en-US"/>
        </a:p>
      </dgm:t>
    </dgm:pt>
    <dgm:pt modelId="{CEC91ACD-5EB5-4D1D-8BCE-B2B254BD3D74}" type="sibTrans" cxnId="{39917B73-F3FB-49A8-B9C9-52EF35049A9E}">
      <dgm:prSet/>
      <dgm:spPr/>
      <dgm:t>
        <a:bodyPr/>
        <a:lstStyle/>
        <a:p>
          <a:endParaRPr lang="en-US"/>
        </a:p>
      </dgm:t>
    </dgm:pt>
    <dgm:pt modelId="{5130BA0E-B1E6-45CC-A499-1C65042A304A}">
      <dgm:prSet custT="1"/>
      <dgm:spPr/>
      <dgm:t>
        <a:bodyPr/>
        <a:lstStyle/>
        <a:p>
          <a:r>
            <a:rPr lang="nl-BE" sz="2800" dirty="0"/>
            <a:t>Rules of the game</a:t>
          </a:r>
          <a:endParaRPr lang="en-US" sz="2800" dirty="0"/>
        </a:p>
      </dgm:t>
    </dgm:pt>
    <dgm:pt modelId="{8A7628D1-3788-4B48-8FC6-B1EB3C9E3DC9}" type="parTrans" cxnId="{0F0B95BB-E7D4-4D5A-901B-D5D9E458BAB7}">
      <dgm:prSet/>
      <dgm:spPr/>
      <dgm:t>
        <a:bodyPr/>
        <a:lstStyle/>
        <a:p>
          <a:endParaRPr lang="en-US"/>
        </a:p>
      </dgm:t>
    </dgm:pt>
    <dgm:pt modelId="{7509DF2B-12D7-435F-8687-05D153407C8E}" type="sibTrans" cxnId="{0F0B95BB-E7D4-4D5A-901B-D5D9E458BAB7}">
      <dgm:prSet/>
      <dgm:spPr/>
      <dgm:t>
        <a:bodyPr/>
        <a:lstStyle/>
        <a:p>
          <a:endParaRPr lang="en-US"/>
        </a:p>
      </dgm:t>
    </dgm:pt>
    <dgm:pt modelId="{9747A31C-AADB-8C4C-8BA0-1127DEDA25B8}" type="pres">
      <dgm:prSet presAssocID="{7EDFEC86-D899-47DD-80B4-03520735E53F}" presName="linear" presStyleCnt="0">
        <dgm:presLayoutVars>
          <dgm:animLvl val="lvl"/>
          <dgm:resizeHandles val="exact"/>
        </dgm:presLayoutVars>
      </dgm:prSet>
      <dgm:spPr/>
    </dgm:pt>
    <dgm:pt modelId="{74B8B2EC-A396-C34F-8E97-6134800B514F}" type="pres">
      <dgm:prSet presAssocID="{11A1613D-352F-4247-AD71-74E4AC0ECAE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C52BE9C4-6728-4949-B85C-4B652C2612C4}" type="pres">
      <dgm:prSet presAssocID="{355847B2-C65D-4338-84C3-5916F379F4EA}" presName="spacer" presStyleCnt="0"/>
      <dgm:spPr/>
    </dgm:pt>
    <dgm:pt modelId="{5C9EB2C2-A7E7-E141-BA6A-2EC725B6D442}" type="pres">
      <dgm:prSet presAssocID="{29A5C694-8364-45D8-90D2-14BCF0922C13}" presName="parentText" presStyleLbl="node1" presStyleIdx="1" presStyleCnt="6" custLinFactNeighborX="-9638" custLinFactNeighborY="10414">
        <dgm:presLayoutVars>
          <dgm:chMax val="0"/>
          <dgm:bulletEnabled val="1"/>
        </dgm:presLayoutVars>
      </dgm:prSet>
      <dgm:spPr/>
    </dgm:pt>
    <dgm:pt modelId="{651E958C-914B-4349-8EB5-BB0D195CC8E5}" type="pres">
      <dgm:prSet presAssocID="{8AF6E90C-2DC4-462F-8622-8DC6004E129F}" presName="spacer" presStyleCnt="0"/>
      <dgm:spPr/>
    </dgm:pt>
    <dgm:pt modelId="{F53B96E4-6F9F-5E40-A08D-721268C15F9E}" type="pres">
      <dgm:prSet presAssocID="{15485496-F145-4664-995B-F9178A3B1060}" presName="parentText" presStyleLbl="node1" presStyleIdx="2" presStyleCnt="6" custLinFactNeighborX="-6392" custLinFactNeighborY="68200">
        <dgm:presLayoutVars>
          <dgm:chMax val="0"/>
          <dgm:bulletEnabled val="1"/>
        </dgm:presLayoutVars>
      </dgm:prSet>
      <dgm:spPr/>
    </dgm:pt>
    <dgm:pt modelId="{AEB01022-E19E-8F42-AA74-5D58B807B355}" type="pres">
      <dgm:prSet presAssocID="{6BB96E58-7D2F-49CD-9F44-8337AF2D3B7D}" presName="spacer" presStyleCnt="0"/>
      <dgm:spPr/>
    </dgm:pt>
    <dgm:pt modelId="{C8C2DC50-E0D1-1446-A8E5-90449FEE766B}" type="pres">
      <dgm:prSet presAssocID="{C51AD1A1-8A9B-4FC9-A145-CFFE8459BCD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9B91081-420F-6748-BD7C-DEDC77DC450F}" type="pres">
      <dgm:prSet presAssocID="{4F006352-3A51-4916-9FA3-01AC6DC81B79}" presName="spacer" presStyleCnt="0"/>
      <dgm:spPr/>
    </dgm:pt>
    <dgm:pt modelId="{2FFD292C-E31D-7E43-B981-F99DE4566F4E}" type="pres">
      <dgm:prSet presAssocID="{D69DF8E3-D5C7-42AF-BA90-C40CDD40C5B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84B3DCB-62AD-984A-AA65-591E16C7A79D}" type="pres">
      <dgm:prSet presAssocID="{CEC91ACD-5EB5-4D1D-8BCE-B2B254BD3D74}" presName="spacer" presStyleCnt="0"/>
      <dgm:spPr/>
    </dgm:pt>
    <dgm:pt modelId="{A5EF1C85-730C-7741-AB76-A526F0536F02}" type="pres">
      <dgm:prSet presAssocID="{5130BA0E-B1E6-45CC-A499-1C65042A304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F75601E-43EF-8A40-89C2-53192AEC3C63}" type="presOf" srcId="{7EDFEC86-D899-47DD-80B4-03520735E53F}" destId="{9747A31C-AADB-8C4C-8BA0-1127DEDA25B8}" srcOrd="0" destOrd="0" presId="urn:microsoft.com/office/officeart/2005/8/layout/vList2"/>
    <dgm:cxn modelId="{F5137344-666D-4316-9711-D56684A83B3B}" srcId="{7EDFEC86-D899-47DD-80B4-03520735E53F}" destId="{11A1613D-352F-4247-AD71-74E4AC0ECAEC}" srcOrd="0" destOrd="0" parTransId="{FDC5D28A-BA2C-4B2A-919A-9A408D906AD3}" sibTransId="{355847B2-C65D-4338-84C3-5916F379F4EA}"/>
    <dgm:cxn modelId="{2C973A45-73AD-C14C-8443-29653053BFE5}" type="presOf" srcId="{C51AD1A1-8A9B-4FC9-A145-CFFE8459BCDB}" destId="{C8C2DC50-E0D1-1446-A8E5-90449FEE766B}" srcOrd="0" destOrd="0" presId="urn:microsoft.com/office/officeart/2005/8/layout/vList2"/>
    <dgm:cxn modelId="{E7790947-A9A0-4F91-8F6C-0FD4B2896AA9}" srcId="{7EDFEC86-D899-47DD-80B4-03520735E53F}" destId="{C51AD1A1-8A9B-4FC9-A145-CFFE8459BCDB}" srcOrd="3" destOrd="0" parTransId="{7DB4D7D3-B9CD-4CD5-8C07-82918DAFCCF6}" sibTransId="{4F006352-3A51-4916-9FA3-01AC6DC81B79}"/>
    <dgm:cxn modelId="{6306E45E-EBD6-8948-A3E7-B0A05BEEF554}" type="presOf" srcId="{5130BA0E-B1E6-45CC-A499-1C65042A304A}" destId="{A5EF1C85-730C-7741-AB76-A526F0536F02}" srcOrd="0" destOrd="0" presId="urn:microsoft.com/office/officeart/2005/8/layout/vList2"/>
    <dgm:cxn modelId="{39917B73-F3FB-49A8-B9C9-52EF35049A9E}" srcId="{7EDFEC86-D899-47DD-80B4-03520735E53F}" destId="{D69DF8E3-D5C7-42AF-BA90-C40CDD40C5B9}" srcOrd="4" destOrd="0" parTransId="{073A9B1F-5AB7-40B4-B9CA-E7E197085C1F}" sibTransId="{CEC91ACD-5EB5-4D1D-8BCE-B2B254BD3D74}"/>
    <dgm:cxn modelId="{4CFD947C-6A2B-0F40-8BD9-30AB7A4A2DAB}" type="presOf" srcId="{11A1613D-352F-4247-AD71-74E4AC0ECAEC}" destId="{74B8B2EC-A396-C34F-8E97-6134800B514F}" srcOrd="0" destOrd="0" presId="urn:microsoft.com/office/officeart/2005/8/layout/vList2"/>
    <dgm:cxn modelId="{1AF79F7E-08A8-764B-B543-A0CFB5A541F0}" type="presOf" srcId="{29A5C694-8364-45D8-90D2-14BCF0922C13}" destId="{5C9EB2C2-A7E7-E141-BA6A-2EC725B6D442}" srcOrd="0" destOrd="0" presId="urn:microsoft.com/office/officeart/2005/8/layout/vList2"/>
    <dgm:cxn modelId="{C3821198-5541-4515-B191-B1AA527BC53C}" srcId="{7EDFEC86-D899-47DD-80B4-03520735E53F}" destId="{15485496-F145-4664-995B-F9178A3B1060}" srcOrd="2" destOrd="0" parTransId="{D84E5A00-4F09-4434-A2E1-D359BFBC2507}" sibTransId="{6BB96E58-7D2F-49CD-9F44-8337AF2D3B7D}"/>
    <dgm:cxn modelId="{48CC0C9F-D308-A649-B66F-ACCE96ABF269}" type="presOf" srcId="{D69DF8E3-D5C7-42AF-BA90-C40CDD40C5B9}" destId="{2FFD292C-E31D-7E43-B981-F99DE4566F4E}" srcOrd="0" destOrd="0" presId="urn:microsoft.com/office/officeart/2005/8/layout/vList2"/>
    <dgm:cxn modelId="{BDF76DB4-37D2-7642-B6FE-A851A8F1AE01}" type="presOf" srcId="{15485496-F145-4664-995B-F9178A3B1060}" destId="{F53B96E4-6F9F-5E40-A08D-721268C15F9E}" srcOrd="0" destOrd="0" presId="urn:microsoft.com/office/officeart/2005/8/layout/vList2"/>
    <dgm:cxn modelId="{0F0B95BB-E7D4-4D5A-901B-D5D9E458BAB7}" srcId="{7EDFEC86-D899-47DD-80B4-03520735E53F}" destId="{5130BA0E-B1E6-45CC-A499-1C65042A304A}" srcOrd="5" destOrd="0" parTransId="{8A7628D1-3788-4B48-8FC6-B1EB3C9E3DC9}" sibTransId="{7509DF2B-12D7-435F-8687-05D153407C8E}"/>
    <dgm:cxn modelId="{99377CBC-310B-4DD0-8F5F-40F5AF2568D9}" srcId="{7EDFEC86-D899-47DD-80B4-03520735E53F}" destId="{29A5C694-8364-45D8-90D2-14BCF0922C13}" srcOrd="1" destOrd="0" parTransId="{360FCA9A-53A3-42AB-BCDF-EE4D2B59A464}" sibTransId="{8AF6E90C-2DC4-462F-8622-8DC6004E129F}"/>
    <dgm:cxn modelId="{C6066155-53A7-AA4F-AF1F-806BA1B63C25}" type="presParOf" srcId="{9747A31C-AADB-8C4C-8BA0-1127DEDA25B8}" destId="{74B8B2EC-A396-C34F-8E97-6134800B514F}" srcOrd="0" destOrd="0" presId="urn:microsoft.com/office/officeart/2005/8/layout/vList2"/>
    <dgm:cxn modelId="{1834B8C5-AA27-3044-A68E-2BD2718F6589}" type="presParOf" srcId="{9747A31C-AADB-8C4C-8BA0-1127DEDA25B8}" destId="{C52BE9C4-6728-4949-B85C-4B652C2612C4}" srcOrd="1" destOrd="0" presId="urn:microsoft.com/office/officeart/2005/8/layout/vList2"/>
    <dgm:cxn modelId="{1D70D814-7689-8441-80A5-F591CCD4E884}" type="presParOf" srcId="{9747A31C-AADB-8C4C-8BA0-1127DEDA25B8}" destId="{5C9EB2C2-A7E7-E141-BA6A-2EC725B6D442}" srcOrd="2" destOrd="0" presId="urn:microsoft.com/office/officeart/2005/8/layout/vList2"/>
    <dgm:cxn modelId="{B3CE3E91-E902-EA4B-8B2A-F7D2ABD3FE12}" type="presParOf" srcId="{9747A31C-AADB-8C4C-8BA0-1127DEDA25B8}" destId="{651E958C-914B-4349-8EB5-BB0D195CC8E5}" srcOrd="3" destOrd="0" presId="urn:microsoft.com/office/officeart/2005/8/layout/vList2"/>
    <dgm:cxn modelId="{11832EC0-15E2-D445-804B-4D20078A5F6D}" type="presParOf" srcId="{9747A31C-AADB-8C4C-8BA0-1127DEDA25B8}" destId="{F53B96E4-6F9F-5E40-A08D-721268C15F9E}" srcOrd="4" destOrd="0" presId="urn:microsoft.com/office/officeart/2005/8/layout/vList2"/>
    <dgm:cxn modelId="{27B0CC0C-B129-394D-A9C1-EB85912144CA}" type="presParOf" srcId="{9747A31C-AADB-8C4C-8BA0-1127DEDA25B8}" destId="{AEB01022-E19E-8F42-AA74-5D58B807B355}" srcOrd="5" destOrd="0" presId="urn:microsoft.com/office/officeart/2005/8/layout/vList2"/>
    <dgm:cxn modelId="{F1F09A9F-C5C1-094F-BB82-2B9A4F0C6AA4}" type="presParOf" srcId="{9747A31C-AADB-8C4C-8BA0-1127DEDA25B8}" destId="{C8C2DC50-E0D1-1446-A8E5-90449FEE766B}" srcOrd="6" destOrd="0" presId="urn:microsoft.com/office/officeart/2005/8/layout/vList2"/>
    <dgm:cxn modelId="{BD1CD540-FF0E-6D4A-8498-E35482D37BC1}" type="presParOf" srcId="{9747A31C-AADB-8C4C-8BA0-1127DEDA25B8}" destId="{99B91081-420F-6748-BD7C-DEDC77DC450F}" srcOrd="7" destOrd="0" presId="urn:microsoft.com/office/officeart/2005/8/layout/vList2"/>
    <dgm:cxn modelId="{3BCF3357-1D08-4548-A93F-AB271CB20597}" type="presParOf" srcId="{9747A31C-AADB-8C4C-8BA0-1127DEDA25B8}" destId="{2FFD292C-E31D-7E43-B981-F99DE4566F4E}" srcOrd="8" destOrd="0" presId="urn:microsoft.com/office/officeart/2005/8/layout/vList2"/>
    <dgm:cxn modelId="{3216141A-1A68-814F-ADFE-872C814B545E}" type="presParOf" srcId="{9747A31C-AADB-8C4C-8BA0-1127DEDA25B8}" destId="{484B3DCB-62AD-984A-AA65-591E16C7A79D}" srcOrd="9" destOrd="0" presId="urn:microsoft.com/office/officeart/2005/8/layout/vList2"/>
    <dgm:cxn modelId="{5699EEFB-2B03-9048-8FE6-E8DAABD339C9}" type="presParOf" srcId="{9747A31C-AADB-8C4C-8BA0-1127DEDA25B8}" destId="{A5EF1C85-730C-7741-AB76-A526F0536F0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6B3273-EBC0-8946-8505-96313DD682A1}">
      <dsp:nvSpPr>
        <dsp:cNvPr id="0" name=""/>
        <dsp:cNvSpPr/>
      </dsp:nvSpPr>
      <dsp:spPr>
        <a:xfrm>
          <a:off x="0" y="392693"/>
          <a:ext cx="10515600" cy="2579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541528" rIns="8161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400" kern="1200" dirty="0"/>
            <a:t>accept offers of employment actually made;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400" kern="1200" dirty="0"/>
            <a:t>move freely within the territory of Member States for this purpose;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400" kern="1200" dirty="0"/>
            <a:t>to stay in a Member State for the purpose of employment;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400" kern="1200" dirty="0"/>
            <a:t>to remain in the territory of a Member State after having been employed in that State.</a:t>
          </a:r>
          <a:endParaRPr lang="en-US" sz="2400" kern="1200" dirty="0"/>
        </a:p>
      </dsp:txBody>
      <dsp:txXfrm>
        <a:off x="0" y="392693"/>
        <a:ext cx="10515600" cy="2579850"/>
      </dsp:txXfrm>
    </dsp:sp>
    <dsp:sp modelId="{6F6E723E-9501-2A46-B3E6-4031741C92D6}">
      <dsp:nvSpPr>
        <dsp:cNvPr id="0" name=""/>
        <dsp:cNvSpPr/>
      </dsp:nvSpPr>
      <dsp:spPr>
        <a:xfrm>
          <a:off x="525780" y="8933"/>
          <a:ext cx="7360920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kern="1200" dirty="0"/>
            <a:t>Art.45 TFEU :</a:t>
          </a:r>
          <a:r>
            <a:rPr lang="nl-BE" sz="2600" b="1" kern="1200" dirty="0"/>
            <a:t>Workers have the right to</a:t>
          </a:r>
          <a:r>
            <a:rPr lang="nl-BE" sz="2600" kern="1200" dirty="0"/>
            <a:t>:</a:t>
          </a:r>
          <a:endParaRPr lang="en-US" sz="2600" kern="1200" dirty="0"/>
        </a:p>
      </dsp:txBody>
      <dsp:txXfrm>
        <a:off x="563247" y="46400"/>
        <a:ext cx="7285986" cy="692586"/>
      </dsp:txXfrm>
    </dsp:sp>
    <dsp:sp modelId="{64560364-15E1-F04A-A4DE-697C7E65D7C2}">
      <dsp:nvSpPr>
        <dsp:cNvPr id="0" name=""/>
        <dsp:cNvSpPr/>
      </dsp:nvSpPr>
      <dsp:spPr>
        <a:xfrm>
          <a:off x="0" y="3496703"/>
          <a:ext cx="10515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0BF88-E68F-9944-9D9E-DF6BDA8DBF08}">
      <dsp:nvSpPr>
        <dsp:cNvPr id="0" name=""/>
        <dsp:cNvSpPr/>
      </dsp:nvSpPr>
      <dsp:spPr>
        <a:xfrm>
          <a:off x="500620" y="3112943"/>
          <a:ext cx="10012402" cy="7675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/>
            <a:t>Art. 56 TFEU :Self-employed/professionals are free to provide their services</a:t>
          </a:r>
          <a:endParaRPr lang="en-US" sz="2400" kern="1200" dirty="0"/>
        </a:p>
      </dsp:txBody>
      <dsp:txXfrm>
        <a:off x="538087" y="3150410"/>
        <a:ext cx="9937468" cy="6925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E668B-0F7B-6A45-867F-EA9F5E9C95F4}">
      <dsp:nvSpPr>
        <dsp:cNvPr id="0" name=""/>
        <dsp:cNvSpPr/>
      </dsp:nvSpPr>
      <dsp:spPr>
        <a:xfrm>
          <a:off x="0" y="2870"/>
          <a:ext cx="630160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DB104-423E-494D-A222-A0A0026C53A4}">
      <dsp:nvSpPr>
        <dsp:cNvPr id="0" name=""/>
        <dsp:cNvSpPr/>
      </dsp:nvSpPr>
      <dsp:spPr>
        <a:xfrm>
          <a:off x="0" y="2870"/>
          <a:ext cx="6301601" cy="1957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i="1" kern="1200"/>
            <a:t>4.1. SPECIFICITY OF SPORT</a:t>
          </a:r>
          <a:endParaRPr lang="en-US" sz="3000" kern="1200"/>
        </a:p>
      </dsp:txBody>
      <dsp:txXfrm>
        <a:off x="0" y="2870"/>
        <a:ext cx="6301601" cy="1957689"/>
      </dsp:txXfrm>
    </dsp:sp>
    <dsp:sp modelId="{D7C8B199-0152-9E4C-AC2C-78F15E08863A}">
      <dsp:nvSpPr>
        <dsp:cNvPr id="0" name=""/>
        <dsp:cNvSpPr/>
      </dsp:nvSpPr>
      <dsp:spPr>
        <a:xfrm>
          <a:off x="0" y="1960559"/>
          <a:ext cx="6301601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B6C36-9325-E94C-9B02-E5C1FA2528CA}">
      <dsp:nvSpPr>
        <dsp:cNvPr id="0" name=""/>
        <dsp:cNvSpPr/>
      </dsp:nvSpPr>
      <dsp:spPr>
        <a:xfrm>
          <a:off x="0" y="1960559"/>
          <a:ext cx="6301601" cy="1957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Sport activity is subject to the application of EU law. </a:t>
          </a:r>
        </a:p>
      </dsp:txBody>
      <dsp:txXfrm>
        <a:off x="0" y="1960559"/>
        <a:ext cx="6301601" cy="1957689"/>
      </dsp:txXfrm>
    </dsp:sp>
    <dsp:sp modelId="{CA1173E9-BD4E-0849-9CD3-1BA855A69BB8}">
      <dsp:nvSpPr>
        <dsp:cNvPr id="0" name=""/>
        <dsp:cNvSpPr/>
      </dsp:nvSpPr>
      <dsp:spPr>
        <a:xfrm>
          <a:off x="0" y="3918249"/>
          <a:ext cx="6301601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82901C-CE44-3548-A0EC-DBD982C317F6}">
      <dsp:nvSpPr>
        <dsp:cNvPr id="0" name=""/>
        <dsp:cNvSpPr/>
      </dsp:nvSpPr>
      <dsp:spPr>
        <a:xfrm>
          <a:off x="0" y="3918249"/>
          <a:ext cx="6301601" cy="1957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At the same time, sport has certain specific characteristics, which are often referred to as the "specificity of sport"</a:t>
          </a:r>
        </a:p>
      </dsp:txBody>
      <dsp:txXfrm>
        <a:off x="0" y="3918249"/>
        <a:ext cx="6301601" cy="19576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0B57D-92F0-B94E-8BE0-38A7172965FF}">
      <dsp:nvSpPr>
        <dsp:cNvPr id="0" name=""/>
        <dsp:cNvSpPr/>
      </dsp:nvSpPr>
      <dsp:spPr>
        <a:xfrm>
          <a:off x="1427703" y="7931"/>
          <a:ext cx="7624079" cy="8360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Belgian Player  of RC Liège (Belgian Club)</a:t>
          </a:r>
        </a:p>
      </dsp:txBody>
      <dsp:txXfrm>
        <a:off x="1468516" y="48744"/>
        <a:ext cx="7542453" cy="754434"/>
      </dsp:txXfrm>
    </dsp:sp>
    <dsp:sp modelId="{5F993A25-2A34-B240-8EA9-6603D7FBBAC7}">
      <dsp:nvSpPr>
        <dsp:cNvPr id="0" name=""/>
        <dsp:cNvSpPr/>
      </dsp:nvSpPr>
      <dsp:spPr>
        <a:xfrm>
          <a:off x="1427703" y="885795"/>
          <a:ext cx="7527773" cy="836060"/>
        </a:xfrm>
        <a:prstGeom prst="round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Salary (120.000 BEF = </a:t>
          </a:r>
          <a:r>
            <a:rPr lang="en-US" sz="3600" b="0" kern="1200" dirty="0"/>
            <a:t>3000 euros</a:t>
          </a:r>
          <a:r>
            <a:rPr lang="en-US" sz="3600" kern="1200" dirty="0"/>
            <a:t>)</a:t>
          </a:r>
        </a:p>
      </dsp:txBody>
      <dsp:txXfrm>
        <a:off x="1468516" y="926608"/>
        <a:ext cx="7446147" cy="754434"/>
      </dsp:txXfrm>
    </dsp:sp>
    <dsp:sp modelId="{E9376943-6694-8B44-A15D-8FE9A577FF19}">
      <dsp:nvSpPr>
        <dsp:cNvPr id="0" name=""/>
        <dsp:cNvSpPr/>
      </dsp:nvSpPr>
      <dsp:spPr>
        <a:xfrm>
          <a:off x="1395903" y="1727557"/>
          <a:ext cx="7527773" cy="83606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End of contract =750 euros</a:t>
          </a:r>
        </a:p>
      </dsp:txBody>
      <dsp:txXfrm>
        <a:off x="1436716" y="1768370"/>
        <a:ext cx="7446147" cy="754434"/>
      </dsp:txXfrm>
    </dsp:sp>
    <dsp:sp modelId="{B35D26D8-33EB-774C-8F6A-BEBD41BD85F2}">
      <dsp:nvSpPr>
        <dsp:cNvPr id="0" name=""/>
        <dsp:cNvSpPr/>
      </dsp:nvSpPr>
      <dsp:spPr>
        <a:xfrm>
          <a:off x="1445760" y="2635502"/>
          <a:ext cx="7479620" cy="836060"/>
        </a:xfrm>
        <a:prstGeom prst="round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FC Dunkerque (French Club)</a:t>
          </a:r>
        </a:p>
      </dsp:txBody>
      <dsp:txXfrm>
        <a:off x="1486573" y="2676315"/>
        <a:ext cx="7397994" cy="754434"/>
      </dsp:txXfrm>
    </dsp:sp>
    <dsp:sp modelId="{21AF9A00-D147-944E-AACE-01B66D28A352}">
      <dsp:nvSpPr>
        <dsp:cNvPr id="0" name=""/>
        <dsp:cNvSpPr/>
      </dsp:nvSpPr>
      <dsp:spPr>
        <a:xfrm>
          <a:off x="1445760" y="3513365"/>
          <a:ext cx="7395427" cy="83606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Transfer fee…</a:t>
          </a:r>
        </a:p>
      </dsp:txBody>
      <dsp:txXfrm>
        <a:off x="1486573" y="3554178"/>
        <a:ext cx="7313801" cy="7544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7C22C-BB56-416A-8C0B-9E6AF34D26C8}">
      <dsp:nvSpPr>
        <dsp:cNvPr id="0" name=""/>
        <dsp:cNvSpPr/>
      </dsp:nvSpPr>
      <dsp:spPr>
        <a:xfrm>
          <a:off x="-53249" y="742207"/>
          <a:ext cx="5648696" cy="13539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70C1CD-9062-4AF2-9160-BC4F306368DD}">
      <dsp:nvSpPr>
        <dsp:cNvPr id="0" name=""/>
        <dsp:cNvSpPr/>
      </dsp:nvSpPr>
      <dsp:spPr>
        <a:xfrm>
          <a:off x="356310" y="1046838"/>
          <a:ext cx="744653" cy="7446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EEC7AE-D4D0-4525-A963-AD9721CC33CE}">
      <dsp:nvSpPr>
        <dsp:cNvPr id="0" name=""/>
        <dsp:cNvSpPr/>
      </dsp:nvSpPr>
      <dsp:spPr>
        <a:xfrm>
          <a:off x="1400966" y="742207"/>
          <a:ext cx="4300978" cy="135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289" tIns="143289" rIns="143289" bIns="143289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WHY 200.000 euros ?</a:t>
          </a:r>
        </a:p>
      </dsp:txBody>
      <dsp:txXfrm>
        <a:off x="1400966" y="742207"/>
        <a:ext cx="4300978" cy="1353915"/>
      </dsp:txXfrm>
    </dsp:sp>
    <dsp:sp modelId="{33D0BC13-CA80-41CC-BD79-024B2DD1329B}">
      <dsp:nvSpPr>
        <dsp:cNvPr id="0" name=""/>
        <dsp:cNvSpPr/>
      </dsp:nvSpPr>
      <dsp:spPr>
        <a:xfrm>
          <a:off x="-53249" y="2434601"/>
          <a:ext cx="5648696" cy="13539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2624F-386C-4E28-9BD6-010725DF7A5D}">
      <dsp:nvSpPr>
        <dsp:cNvPr id="0" name=""/>
        <dsp:cNvSpPr/>
      </dsp:nvSpPr>
      <dsp:spPr>
        <a:xfrm>
          <a:off x="356310" y="2739233"/>
          <a:ext cx="744653" cy="7446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7C783-5720-40C0-9F26-931BD01D051E}">
      <dsp:nvSpPr>
        <dsp:cNvPr id="0" name=""/>
        <dsp:cNvSpPr/>
      </dsp:nvSpPr>
      <dsp:spPr>
        <a:xfrm>
          <a:off x="1510523" y="2434601"/>
          <a:ext cx="4081864" cy="135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289" tIns="143289" rIns="143289" bIns="143289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How was it calculated?</a:t>
          </a:r>
        </a:p>
      </dsp:txBody>
      <dsp:txXfrm>
        <a:off x="1510523" y="2434601"/>
        <a:ext cx="4081864" cy="13539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888B8-2CD4-9744-8286-3139EA6F0AD8}">
      <dsp:nvSpPr>
        <dsp:cNvPr id="0" name=""/>
        <dsp:cNvSpPr/>
      </dsp:nvSpPr>
      <dsp:spPr>
        <a:xfrm>
          <a:off x="5125" y="1993"/>
          <a:ext cx="10496204" cy="8714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 dirty="0"/>
            <a:t>EU law applies to Sport in so far it constitutes an economic activity (ECJ case law)</a:t>
          </a:r>
          <a:endParaRPr lang="en-US" sz="3200" kern="1200" dirty="0"/>
        </a:p>
      </dsp:txBody>
      <dsp:txXfrm>
        <a:off x="47665" y="44533"/>
        <a:ext cx="10411124" cy="786350"/>
      </dsp:txXfrm>
    </dsp:sp>
    <dsp:sp modelId="{5A60E0C4-5719-E14F-902D-C3E7440E2E4C}">
      <dsp:nvSpPr>
        <dsp:cNvPr id="0" name=""/>
        <dsp:cNvSpPr/>
      </dsp:nvSpPr>
      <dsp:spPr>
        <a:xfrm>
          <a:off x="5125" y="916994"/>
          <a:ext cx="10496204" cy="8714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500" kern="1200" dirty="0"/>
            <a:t>No Activities “purely” social, artistic or sporting ......</a:t>
          </a:r>
          <a:endParaRPr lang="en-US" sz="3500" kern="1200" dirty="0"/>
        </a:p>
      </dsp:txBody>
      <dsp:txXfrm>
        <a:off x="47665" y="959534"/>
        <a:ext cx="10411124" cy="786350"/>
      </dsp:txXfrm>
    </dsp:sp>
    <dsp:sp modelId="{90A15C00-CAA2-4D4E-8FC1-72EC2CD3D045}">
      <dsp:nvSpPr>
        <dsp:cNvPr id="0" name=""/>
        <dsp:cNvSpPr/>
      </dsp:nvSpPr>
      <dsp:spPr>
        <a:xfrm>
          <a:off x="0" y="1850044"/>
          <a:ext cx="10496204" cy="8714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500" kern="1200" dirty="0"/>
            <a:t>but then “MECA MEDICA” judgement  of 18 July 2006...</a:t>
          </a:r>
          <a:endParaRPr lang="en-US" sz="3500" kern="1200" dirty="0"/>
        </a:p>
      </dsp:txBody>
      <dsp:txXfrm>
        <a:off x="42540" y="1892584"/>
        <a:ext cx="10411124" cy="786350"/>
      </dsp:txXfrm>
    </dsp:sp>
    <dsp:sp modelId="{863C6A36-129C-CC47-B63E-99A955B3D17A}">
      <dsp:nvSpPr>
        <dsp:cNvPr id="0" name=""/>
        <dsp:cNvSpPr/>
      </dsp:nvSpPr>
      <dsp:spPr>
        <a:xfrm>
          <a:off x="5125" y="2746998"/>
          <a:ext cx="10496204" cy="8714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500" kern="1200" dirty="0"/>
            <a:t>Test of “Necessity”</a:t>
          </a:r>
          <a:endParaRPr lang="en-US" sz="3500" kern="1200" dirty="0"/>
        </a:p>
      </dsp:txBody>
      <dsp:txXfrm>
        <a:off x="47665" y="2789538"/>
        <a:ext cx="10411124" cy="786350"/>
      </dsp:txXfrm>
    </dsp:sp>
    <dsp:sp modelId="{5C7BBA72-9D1B-8944-820F-018D1367E696}">
      <dsp:nvSpPr>
        <dsp:cNvPr id="0" name=""/>
        <dsp:cNvSpPr/>
      </dsp:nvSpPr>
      <dsp:spPr>
        <a:xfrm>
          <a:off x="5125" y="3662000"/>
          <a:ext cx="10496204" cy="8714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500" kern="1200" dirty="0"/>
            <a:t>Test of “Proportionality”</a:t>
          </a:r>
          <a:endParaRPr lang="en-US" sz="3500" kern="1200" dirty="0"/>
        </a:p>
      </dsp:txBody>
      <dsp:txXfrm>
        <a:off x="47665" y="3704540"/>
        <a:ext cx="10411124" cy="7863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0BBC-D56A-BA4E-B06D-7F0DAF1F5E84}">
      <dsp:nvSpPr>
        <dsp:cNvPr id="0" name=""/>
        <dsp:cNvSpPr/>
      </dsp:nvSpPr>
      <dsp:spPr>
        <a:xfrm>
          <a:off x="0" y="545359"/>
          <a:ext cx="666683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BC259-703B-6848-BDB2-9898BF70CC0D}">
      <dsp:nvSpPr>
        <dsp:cNvPr id="0" name=""/>
        <dsp:cNvSpPr/>
      </dsp:nvSpPr>
      <dsp:spPr>
        <a:xfrm>
          <a:off x="333341" y="191119"/>
          <a:ext cx="4666783" cy="7084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No assessment in abstract.</a:t>
          </a:r>
          <a:endParaRPr lang="en-US" sz="2400" kern="1200"/>
        </a:p>
      </dsp:txBody>
      <dsp:txXfrm>
        <a:off x="367926" y="225704"/>
        <a:ext cx="4597613" cy="639310"/>
      </dsp:txXfrm>
    </dsp:sp>
    <dsp:sp modelId="{908B7554-9C42-FE48-A0C8-C14F2CE60AA9}">
      <dsp:nvSpPr>
        <dsp:cNvPr id="0" name=""/>
        <dsp:cNvSpPr/>
      </dsp:nvSpPr>
      <dsp:spPr>
        <a:xfrm>
          <a:off x="0" y="1633999"/>
          <a:ext cx="6666833" cy="362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99872" rIns="517420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2400" kern="1200"/>
            <a:t>“</a:t>
          </a:r>
          <a:r>
            <a:rPr lang="nl-NL" sz="2400" kern="1200"/>
            <a:t>the overall context</a:t>
          </a:r>
          <a:r>
            <a:rPr lang="ja-JP" sz="2400" kern="1200"/>
            <a:t>”</a:t>
          </a:r>
          <a:r>
            <a:rPr lang="nl-NL" sz="2400" kern="1200"/>
            <a:t> in which the decision of the association of undertakings was taken or produces its effects.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/>
            <a:t>Its objectives: </a:t>
          </a:r>
          <a:r>
            <a:rPr lang="nl-NL" sz="2400" u="sng" kern="1200"/>
            <a:t>measures inherent in the pursuit of those objectives and  proportionate to them</a:t>
          </a:r>
          <a:r>
            <a:rPr lang="nl-NL" sz="2400" kern="1200"/>
            <a:t>. 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400" kern="1200"/>
            <a:t>Proportionality of measures (quid sportive sanctions?)</a:t>
          </a:r>
          <a:endParaRPr lang="en-US" sz="2400" kern="1200"/>
        </a:p>
      </dsp:txBody>
      <dsp:txXfrm>
        <a:off x="0" y="1633999"/>
        <a:ext cx="6666833" cy="3628800"/>
      </dsp:txXfrm>
    </dsp:sp>
    <dsp:sp modelId="{32EDD296-661F-424A-B326-4B9A5E3EEC3E}">
      <dsp:nvSpPr>
        <dsp:cNvPr id="0" name=""/>
        <dsp:cNvSpPr/>
      </dsp:nvSpPr>
      <dsp:spPr>
        <a:xfrm>
          <a:off x="333341" y="1279760"/>
          <a:ext cx="4666783" cy="70848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Account must be taken of a:</a:t>
          </a:r>
          <a:endParaRPr lang="en-US" sz="2400" kern="1200"/>
        </a:p>
      </dsp:txBody>
      <dsp:txXfrm>
        <a:off x="367926" y="1314345"/>
        <a:ext cx="4597613" cy="6393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31AFC-8070-9643-B066-5A89ABC605AB}">
      <dsp:nvSpPr>
        <dsp:cNvPr id="0" name=""/>
        <dsp:cNvSpPr/>
      </dsp:nvSpPr>
      <dsp:spPr>
        <a:xfrm>
          <a:off x="0" y="474231"/>
          <a:ext cx="7559504" cy="17194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IOC = association of undertakings (NOCS)</a:t>
          </a:r>
        </a:p>
      </dsp:txBody>
      <dsp:txXfrm>
        <a:off x="83935" y="558166"/>
        <a:ext cx="7391634" cy="1551554"/>
      </dsp:txXfrm>
    </dsp:sp>
    <dsp:sp modelId="{E1F0003C-475E-A64A-8767-FEBB5B299220}">
      <dsp:nvSpPr>
        <dsp:cNvPr id="0" name=""/>
        <dsp:cNvSpPr/>
      </dsp:nvSpPr>
      <dsp:spPr>
        <a:xfrm>
          <a:off x="0" y="2282936"/>
          <a:ext cx="7559504" cy="1719424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OVERALL CONTEXT </a:t>
          </a:r>
          <a:r>
            <a:rPr lang="en-US" sz="3100" kern="1200"/>
            <a:t>: Doping rules have a legitimate objective (fight against doping – fair play – protection of the athletes’ health)</a:t>
          </a:r>
        </a:p>
      </dsp:txBody>
      <dsp:txXfrm>
        <a:off x="83935" y="2366871"/>
        <a:ext cx="7391634" cy="1551554"/>
      </dsp:txXfrm>
    </dsp:sp>
    <dsp:sp modelId="{ED8BC9B5-9570-514D-AA77-E57E674C731E}">
      <dsp:nvSpPr>
        <dsp:cNvPr id="0" name=""/>
        <dsp:cNvSpPr/>
      </dsp:nvSpPr>
      <dsp:spPr>
        <a:xfrm>
          <a:off x="0" y="4091640"/>
          <a:ext cx="7559504" cy="171942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NEVERTHELESS sanctions must be proportionate to the (sports) offence committed</a:t>
          </a:r>
        </a:p>
      </dsp:txBody>
      <dsp:txXfrm>
        <a:off x="83935" y="4175575"/>
        <a:ext cx="7391634" cy="15515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722E7-F460-9F40-8F69-322FEA284FFC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50F61-4FE4-9D40-B0C3-97877D0B282F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u="sng" kern="1200"/>
            <a:t>NO BLANKET EXEMPTION</a:t>
          </a:r>
          <a:r>
            <a:rPr lang="en-US" sz="1900" kern="1200"/>
            <a:t> from EU competition law</a:t>
          </a:r>
        </a:p>
      </dsp:txBody>
      <dsp:txXfrm>
        <a:off x="378614" y="886531"/>
        <a:ext cx="2810360" cy="1744948"/>
      </dsp:txXfrm>
    </dsp:sp>
    <dsp:sp modelId="{148495EC-482F-394D-88B1-AC87C638FAAA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46EB91-D359-C743-B085-CCBDDDB75F5A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All rules  on authorizations of third-party events must be based on objective, </a:t>
          </a:r>
          <a:r>
            <a:rPr lang="en-US" sz="1900" kern="1200" dirty="0" err="1"/>
            <a:t>transparent,non</a:t>
          </a:r>
          <a:r>
            <a:rPr lang="en-US" sz="1900" kern="1200" dirty="0"/>
            <a:t> discriminatory criteria </a:t>
          </a:r>
        </a:p>
      </dsp:txBody>
      <dsp:txXfrm>
        <a:off x="3946203" y="886531"/>
        <a:ext cx="2810360" cy="1744948"/>
      </dsp:txXfrm>
    </dsp:sp>
    <dsp:sp modelId="{6EFCDAD8-E65D-6045-B2C1-EE7A5EE0D7A2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8B8677-E692-5440-82A3-B60D7DD6E667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Sanctions must be proportionate (MECA –Medina test).</a:t>
          </a:r>
        </a:p>
      </dsp:txBody>
      <dsp:txXfrm>
        <a:off x="7513791" y="886531"/>
        <a:ext cx="2810360" cy="17449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5609D-18DC-4383-965D-D00CEDB5528E}">
      <dsp:nvSpPr>
        <dsp:cNvPr id="0" name=""/>
        <dsp:cNvSpPr/>
      </dsp:nvSpPr>
      <dsp:spPr>
        <a:xfrm>
          <a:off x="-145503" y="171601"/>
          <a:ext cx="6301601" cy="16283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EEB75-C2F0-45CF-AFE4-93A66279C237}">
      <dsp:nvSpPr>
        <dsp:cNvPr id="0" name=""/>
        <dsp:cNvSpPr/>
      </dsp:nvSpPr>
      <dsp:spPr>
        <a:xfrm>
          <a:off x="347069" y="537978"/>
          <a:ext cx="895588" cy="8955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2ABA0-3F22-4A09-8421-7521CBB1D069}">
      <dsp:nvSpPr>
        <dsp:cNvPr id="0" name=""/>
        <dsp:cNvSpPr/>
      </dsp:nvSpPr>
      <dsp:spPr>
        <a:xfrm>
          <a:off x="1337569" y="1323"/>
          <a:ext cx="5109535" cy="1829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630" tIns="157630" rIns="157630" bIns="15763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kern="1200" dirty="0"/>
            <a:t>Rules excluding legal challenges of sports awards before ordinary Courts</a:t>
          </a:r>
          <a:endParaRPr lang="en-US" sz="2800" kern="1200" dirty="0"/>
        </a:p>
      </dsp:txBody>
      <dsp:txXfrm>
        <a:off x="1337569" y="1323"/>
        <a:ext cx="5109535" cy="1829976"/>
      </dsp:txXfrm>
    </dsp:sp>
    <dsp:sp modelId="{9F67A3AD-27C9-4AF0-8670-7840627C9BBE}">
      <dsp:nvSpPr>
        <dsp:cNvPr id="0" name=""/>
        <dsp:cNvSpPr/>
      </dsp:nvSpPr>
      <dsp:spPr>
        <a:xfrm>
          <a:off x="-145503" y="2226050"/>
          <a:ext cx="6301601" cy="16283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F4E7E6-FA42-4EA1-9C3F-20D738DC9440}">
      <dsp:nvSpPr>
        <dsp:cNvPr id="0" name=""/>
        <dsp:cNvSpPr/>
      </dsp:nvSpPr>
      <dsp:spPr>
        <a:xfrm>
          <a:off x="347069" y="2592427"/>
          <a:ext cx="895588" cy="8955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9A3F4-D2ED-4076-9B3F-44E387F32FB6}">
      <dsp:nvSpPr>
        <dsp:cNvPr id="0" name=""/>
        <dsp:cNvSpPr/>
      </dsp:nvSpPr>
      <dsp:spPr>
        <a:xfrm>
          <a:off x="1735231" y="2226050"/>
          <a:ext cx="4314210" cy="1489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630" tIns="157630" rIns="157630" bIns="15763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kern="1200" dirty="0"/>
            <a:t>Rules limiting the number of foreign players</a:t>
          </a:r>
          <a:endParaRPr lang="en-US" sz="2800" kern="1200" dirty="0"/>
        </a:p>
      </dsp:txBody>
      <dsp:txXfrm>
        <a:off x="1735231" y="2226050"/>
        <a:ext cx="4314210" cy="1489420"/>
      </dsp:txXfrm>
    </dsp:sp>
    <dsp:sp modelId="{52589C4B-5B72-4225-ABE4-B01C28A4268C}">
      <dsp:nvSpPr>
        <dsp:cNvPr id="0" name=""/>
        <dsp:cNvSpPr/>
      </dsp:nvSpPr>
      <dsp:spPr>
        <a:xfrm>
          <a:off x="-145503" y="4249142"/>
          <a:ext cx="6301601" cy="16283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D835F3-8624-4D3A-8DDE-CAA96C306668}">
      <dsp:nvSpPr>
        <dsp:cNvPr id="0" name=""/>
        <dsp:cNvSpPr/>
      </dsp:nvSpPr>
      <dsp:spPr>
        <a:xfrm>
          <a:off x="347069" y="4615519"/>
          <a:ext cx="895588" cy="8955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5B07DA-899D-4857-A56E-E1B9BF0434B2}">
      <dsp:nvSpPr>
        <dsp:cNvPr id="0" name=""/>
        <dsp:cNvSpPr/>
      </dsp:nvSpPr>
      <dsp:spPr>
        <a:xfrm>
          <a:off x="1735231" y="4249142"/>
          <a:ext cx="4314210" cy="1489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630" tIns="157630" rIns="157630" bIns="15763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kern="1200" dirty="0"/>
            <a:t>Rules requiring transfer payments for players at the end of their contracts</a:t>
          </a:r>
          <a:endParaRPr lang="en-US" sz="2800" kern="1200" dirty="0"/>
        </a:p>
      </dsp:txBody>
      <dsp:txXfrm>
        <a:off x="1735231" y="4249142"/>
        <a:ext cx="4314210" cy="14894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8B2EC-A396-C34F-8E97-6134800B514F}">
      <dsp:nvSpPr>
        <dsp:cNvPr id="0" name=""/>
        <dsp:cNvSpPr/>
      </dsp:nvSpPr>
      <dsp:spPr>
        <a:xfrm>
          <a:off x="0" y="188"/>
          <a:ext cx="6301601" cy="96919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kern="1200" dirty="0"/>
            <a:t>Selection criteria for sport competition</a:t>
          </a:r>
          <a:endParaRPr lang="en-US" sz="2800" kern="1200" dirty="0"/>
        </a:p>
      </dsp:txBody>
      <dsp:txXfrm>
        <a:off x="47312" y="47500"/>
        <a:ext cx="6206977" cy="874567"/>
      </dsp:txXfrm>
    </dsp:sp>
    <dsp:sp modelId="{5C9EB2C2-A7E7-E141-BA6A-2EC725B6D442}">
      <dsp:nvSpPr>
        <dsp:cNvPr id="0" name=""/>
        <dsp:cNvSpPr/>
      </dsp:nvSpPr>
      <dsp:spPr>
        <a:xfrm>
          <a:off x="0" y="983354"/>
          <a:ext cx="6301601" cy="969191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kern="1200" dirty="0"/>
            <a:t>At home and away rules</a:t>
          </a:r>
          <a:endParaRPr lang="en-US" sz="2800" kern="1200" dirty="0"/>
        </a:p>
      </dsp:txBody>
      <dsp:txXfrm>
        <a:off x="47312" y="1030666"/>
        <a:ext cx="6206977" cy="874567"/>
      </dsp:txXfrm>
    </dsp:sp>
    <dsp:sp modelId="{F53B96E4-6F9F-5E40-A08D-721268C15F9E}">
      <dsp:nvSpPr>
        <dsp:cNvPr id="0" name=""/>
        <dsp:cNvSpPr/>
      </dsp:nvSpPr>
      <dsp:spPr>
        <a:xfrm>
          <a:off x="0" y="1972516"/>
          <a:ext cx="6301601" cy="969191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kern="1200" dirty="0"/>
            <a:t>Transfer periods</a:t>
          </a:r>
          <a:endParaRPr lang="en-US" sz="2800" kern="1200" dirty="0"/>
        </a:p>
      </dsp:txBody>
      <dsp:txXfrm>
        <a:off x="47312" y="2019828"/>
        <a:ext cx="6206977" cy="874567"/>
      </dsp:txXfrm>
    </dsp:sp>
    <dsp:sp modelId="{C8C2DC50-E0D1-1446-A8E5-90449FEE766B}">
      <dsp:nvSpPr>
        <dsp:cNvPr id="0" name=""/>
        <dsp:cNvSpPr/>
      </dsp:nvSpPr>
      <dsp:spPr>
        <a:xfrm>
          <a:off x="0" y="2945732"/>
          <a:ext cx="6301601" cy="969191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kern="1200" dirty="0"/>
            <a:t>Nationality clauses for national teams</a:t>
          </a:r>
          <a:endParaRPr lang="en-US" sz="2800" kern="1200" dirty="0"/>
        </a:p>
      </dsp:txBody>
      <dsp:txXfrm>
        <a:off x="47312" y="2993044"/>
        <a:ext cx="6206977" cy="874567"/>
      </dsp:txXfrm>
    </dsp:sp>
    <dsp:sp modelId="{2FFD292C-E31D-7E43-B981-F99DE4566F4E}">
      <dsp:nvSpPr>
        <dsp:cNvPr id="0" name=""/>
        <dsp:cNvSpPr/>
      </dsp:nvSpPr>
      <dsp:spPr>
        <a:xfrm>
          <a:off x="0" y="3927580"/>
          <a:ext cx="6301601" cy="969191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kern="1200" dirty="0"/>
            <a:t>Rules prohibiting the multiple ownership of clubs</a:t>
          </a:r>
          <a:endParaRPr lang="en-US" sz="2800" kern="1200" dirty="0"/>
        </a:p>
      </dsp:txBody>
      <dsp:txXfrm>
        <a:off x="47312" y="3974892"/>
        <a:ext cx="6206977" cy="874567"/>
      </dsp:txXfrm>
    </dsp:sp>
    <dsp:sp modelId="{A5EF1C85-730C-7741-AB76-A526F0536F02}">
      <dsp:nvSpPr>
        <dsp:cNvPr id="0" name=""/>
        <dsp:cNvSpPr/>
      </dsp:nvSpPr>
      <dsp:spPr>
        <a:xfrm>
          <a:off x="0" y="4909428"/>
          <a:ext cx="6301601" cy="969191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kern="1200" dirty="0"/>
            <a:t>Rules of the game</a:t>
          </a:r>
          <a:endParaRPr lang="en-US" sz="2800" kern="1200" dirty="0"/>
        </a:p>
      </dsp:txBody>
      <dsp:txXfrm>
        <a:off x="47312" y="4956740"/>
        <a:ext cx="6206977" cy="874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25C39-7FC9-6843-96EC-7DD02945FF15}" type="datetimeFigureOut">
              <a:rPr lang="en-BE" smtClean="0"/>
              <a:t>10/03/2024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D49C8-CBC7-B94B-9F29-7A0832F6516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1230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07246FD3-BCEF-13D5-4E22-017F42FDF3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2EBE1C-9FA6-8143-8C86-9D926C9FE354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27C31429-967A-E10D-7B77-9FC2A139C4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F14985A-3910-9CE2-B9DD-B219731000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4E2A644F-7C2E-60B3-148B-76DEE2D007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FC7B85A-06BB-854E-9A57-3ADBE9A1F396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DC951909-454F-FBF0-308F-54419A6001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FBB6B4F-AC3B-193C-49BC-F951E59E1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8C37C797-1756-8116-2FE4-5AAE4EA2AD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CBC225-2D0D-264D-B9A2-12A8A9CFD10B}" type="slidenum">
              <a:rPr lang="en-GB" altLang="en-US"/>
              <a:pPr>
                <a:spcBef>
                  <a:spcPct val="0"/>
                </a:spcBef>
              </a:pPr>
              <a:t>7</a:t>
            </a:fld>
            <a:endParaRPr lang="en-GB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69B6889B-AE2D-1D4C-2A0E-B9100FA469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DD0FC94-607E-BA96-4E2E-75FFE732EA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207A44CF-84DB-E213-408D-5A3089C911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3E78DF-B98D-C940-94ED-63C6960C6D9A}" type="slidenum">
              <a:rPr lang="en-GB" altLang="en-US"/>
              <a:pPr>
                <a:spcBef>
                  <a:spcPct val="0"/>
                </a:spcBef>
              </a:pPr>
              <a:t>8</a:t>
            </a:fld>
            <a:endParaRPr lang="en-GB" alt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82BA6E15-FF50-6600-A4AB-B500A8904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8B454A3E-7EDA-D660-3274-5985FD1A1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91FADAFC-090D-0F57-15AB-D19EB9C55B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EEEE8D2-510F-E849-9C8D-0B641041C47D}" type="slidenum">
              <a:rPr lang="en-GB" altLang="en-US"/>
              <a:pPr>
                <a:spcBef>
                  <a:spcPct val="0"/>
                </a:spcBef>
              </a:pPr>
              <a:t>13</a:t>
            </a:fld>
            <a:endParaRPr lang="en-GB" altLang="en-US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E71E7925-445A-DC19-E525-2BCFC9FF60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FCB1ACC-A8D9-4017-6735-46580F6A69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389054DB-8783-5236-AE44-FC77F4FE2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B7F21B2-C740-D843-BA00-413C60B44043}" type="slidenum">
              <a:rPr lang="en-GB" altLang="en-US"/>
              <a:pPr>
                <a:spcBef>
                  <a:spcPct val="0"/>
                </a:spcBef>
              </a:pPr>
              <a:t>14</a:t>
            </a:fld>
            <a:endParaRPr lang="en-GB" altLang="en-US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7EBA3DD-03A1-EDC5-78EC-4F0FF2281D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DCF7428-CFEF-14DC-DB52-E13944284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11624214-03DB-3612-291E-7DE40352C9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4EB816-BC20-7A45-844A-19A406643CF7}" type="slidenum">
              <a:rPr lang="en-GB" altLang="fr-FR"/>
              <a:pPr/>
              <a:t>20</a:t>
            </a:fld>
            <a:endParaRPr lang="en-GB" altLang="fr-FR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DF1C04D9-15C6-09BD-8DC5-C6C28D8803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A09BD179-A418-4E65-9D55-C2A1EE17AA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>
            <a:extLst>
              <a:ext uri="{FF2B5EF4-FFF2-40B4-BE49-F238E27FC236}">
                <a16:creationId xmlns:a16="http://schemas.microsoft.com/office/drawing/2014/main" id="{29E0659A-BF04-D616-A247-38D32EFF63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>
            <a:extLst>
              <a:ext uri="{FF2B5EF4-FFF2-40B4-BE49-F238E27FC236}">
                <a16:creationId xmlns:a16="http://schemas.microsoft.com/office/drawing/2014/main" id="{B8E1319B-2ED3-B5CC-7501-F956144B0E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5B580C19-79BB-41B2-644B-3904A3B75D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DA3504-9590-7B46-AAD5-C4847846803F}" type="slidenum">
              <a:rPr lang="en-GB" altLang="en-US"/>
              <a:pPr/>
              <a:t>38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434B0-BC6B-660C-E3F9-D956F3DD9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18878-D079-893B-D2BB-8BEAF9729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B141A-AC18-65CF-D819-14A7A797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10/03/2024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7678E-1080-28D1-7377-D34DFC66F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0E55A-91A4-887E-877C-C82B236A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22831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1D854-7529-0590-67E7-005970F72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8BEB59-9E9A-BAC2-B42A-12887B9F9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6225F-B286-3567-7955-33F4A0CFF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10/03/2024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D1E37-2E29-5375-42DF-9B3BDC163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53F80-39AC-704C-D9C5-DB57C461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697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96742-A6E8-063F-1EA4-E0DDFE44C1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D0DBC-AC70-7913-86B0-77F588823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611A-A05A-E9D6-6B8F-C49AE27B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10/03/2024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45947-3CE8-A5DA-95F8-AEF4C68D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CEB1A-241C-E433-3A95-DC39B161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7171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3E49E4C8-C673-A467-0078-A8A434E50F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F69AF115-5A93-4C7B-14A7-46306F6D68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michele colucci  copyright </a:t>
            </a: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7DFBCB6C-F838-E2A8-F034-5A4EDFF103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6D3F7-892D-C74E-A322-A4113B17A3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433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035C-B500-3278-08F5-9BA8A1B3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0FF8D-C4B5-8ECA-A2F3-07DB81471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F1CEC-FCBD-45C2-8C9E-E72B34DAE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10/03/2024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D210F-B848-BBCB-5C7F-A707131B0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7D5E4-1A47-5199-65C4-438853C0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4489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9E489-FBB0-8AC5-AA8A-22068C0F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48888-6E60-7623-F602-F1BE9584A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CBE58-0EC4-E6AE-0E4A-E79B35239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10/03/2024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E0A90-2B2F-D9D6-7126-CE9B2B993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1D815-E6AF-689F-480F-1766A553F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3746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0D3A4-27B6-94B6-A1F2-C15D96BCD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47F8B-2A5E-56B0-3DA3-E880A8C5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F00C8-2955-A680-7165-6C82763A9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05E6A-D708-3A82-897F-66ADF0FA5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10/03/2024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512E-ED34-78AF-F01C-FFC1EBCB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E6C2C-5724-F00C-68B5-8B995B4F2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3832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5A18E-73C4-D8E2-D17F-36A74C979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7B48-1780-43DB-CB7C-BFBE5EF36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4CAFA-EB08-A3EE-8F65-DEC7D9CAE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F2BBC-2EF3-4C85-ACC2-E0CB3D9B3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8FF321-ED9C-BD01-D014-030D75D7D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837A3C-341F-002C-6474-35D0B33A3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10/03/2024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519825-3329-2FA8-2A4C-142DBD2FF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F5022B-3FD6-7A0E-045E-98798F5F3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5463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3A4A-9680-EDBC-60A0-39C36159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2188F-A272-D498-0B88-CC733A57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10/03/2024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77A861-FC80-A2C0-FA62-0ECB5010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B7519-AA4B-4313-A022-6CAA0E65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2390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4CB274-386E-19C6-8E50-76F49BDD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10/03/2024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D1764E-AD4D-B1AA-E1BF-DB699DDBB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C5ACF-E81C-455E-2BCF-51EA2B51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57022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56C62-4061-9185-C724-C808EA5A7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677F6-BE6B-81F6-73C3-F75CC596F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B211E-4C04-A20E-57CE-E07841CBA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179BE-5D64-F5A0-DBC5-9C9824E0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10/03/2024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93A1F-A178-D2C3-1D82-647EE63E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848C8-E67E-21DE-FAE3-C1955430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6122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D77FC-86D5-A5BA-699A-D9261057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A4FAE-41EB-088B-DFE4-2C3FBE2A74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97B58-B2B8-9102-F359-E4F845151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3008A-E975-0208-A420-74F70789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10/03/2024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E7E9B-1F34-63C6-519B-EEF2EA795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5C362-3752-F7D9-3665-7D1BB961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003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8E5AFC-533E-5F3C-4D02-6AEF45DD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F98D0-82E7-316E-2814-6A6B08BDB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97FA9-22AC-4F79-5316-D30777BDD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740E5-9F17-A342-85BF-3A2F53D68362}" type="datetimeFigureOut">
              <a:rPr lang="en-BE" smtClean="0"/>
              <a:t>10/03/2024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7F8EE-5B1A-0BC6-F347-58F4E0D8A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670ED-603A-4345-54D9-FCA9C081A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6766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info@colucci.e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4.png"/><Relationship Id="rId9" Type="http://schemas.microsoft.com/office/2007/relationships/diagramDrawing" Target="../diagrams/drawing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4.png"/><Relationship Id="rId9" Type="http://schemas.microsoft.com/office/2007/relationships/diagramDrawing" Target="../diagrams/drawing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4.png"/><Relationship Id="rId9" Type="http://schemas.microsoft.com/office/2007/relationships/diagramDrawing" Target="../diagrams/drawing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4.png"/><Relationship Id="rId9" Type="http://schemas.microsoft.com/office/2007/relationships/diagramDrawing" Target="../diagrams/drawing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4.png"/><Relationship Id="rId9" Type="http://schemas.microsoft.com/office/2007/relationships/diagramDrawing" Target="../diagrams/drawing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4.png"/><Relationship Id="rId9" Type="http://schemas.microsoft.com/office/2007/relationships/diagramDrawing" Target="../diagrams/drawing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hyperlink" Target="https://www.youtube.com/watch?v=AJ_cujtx1D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2052">
            <a:extLst>
              <a:ext uri="{FF2B5EF4-FFF2-40B4-BE49-F238E27FC236}">
                <a16:creationId xmlns:a16="http://schemas.microsoft.com/office/drawing/2014/main" id="{23168B8D-B064-FCE4-83EB-A60DDBAEB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6094" y="325550"/>
            <a:ext cx="12191999" cy="6857990"/>
          </a:xfrm>
          <a:prstGeom prst="rect">
            <a:avLst/>
          </a:prstGeom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5CF442BC-D4F4-A744-B441-C98CB8AA3B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BE" sz="5200" b="1" dirty="0">
                <a:solidFill>
                  <a:srgbClr val="FFFFFF"/>
                </a:solidFill>
              </a:rPr>
              <a:t>The Evolution of Sport at EU </a:t>
            </a:r>
            <a:r>
              <a:rPr lang="fr-BE" sz="5200" b="1" dirty="0" err="1">
                <a:solidFill>
                  <a:srgbClr val="FFFFFF"/>
                </a:solidFill>
              </a:rPr>
              <a:t>level</a:t>
            </a:r>
            <a:br>
              <a:rPr lang="fr-BE" sz="5200" b="1" dirty="0">
                <a:solidFill>
                  <a:srgbClr val="FFFFFF"/>
                </a:solidFill>
              </a:rPr>
            </a:br>
            <a:r>
              <a:rPr lang="fr-BE" sz="5200" b="1" dirty="0">
                <a:solidFill>
                  <a:srgbClr val="FFFFFF"/>
                </a:solidFill>
              </a:rPr>
              <a:t>In the </a:t>
            </a:r>
            <a:r>
              <a:rPr lang="fr-BE" sz="5200" b="1" dirty="0" err="1">
                <a:solidFill>
                  <a:srgbClr val="FFFFFF"/>
                </a:solidFill>
              </a:rPr>
              <a:t>name</a:t>
            </a:r>
            <a:r>
              <a:rPr lang="fr-BE" sz="5200" b="1" dirty="0">
                <a:solidFill>
                  <a:srgbClr val="FFFFFF"/>
                </a:solidFill>
              </a:rPr>
              <a:t> of Autonomy and </a:t>
            </a:r>
            <a:r>
              <a:rPr lang="fr-BE" sz="5200" b="1" dirty="0" err="1">
                <a:solidFill>
                  <a:srgbClr val="FFFFFF"/>
                </a:solidFill>
              </a:rPr>
              <a:t>Specificity</a:t>
            </a:r>
            <a:r>
              <a:rPr lang="fr-BE" sz="5200" b="1" dirty="0">
                <a:solidFill>
                  <a:srgbClr val="FFFFFF"/>
                </a:solidFill>
              </a:rPr>
              <a:t> of sport</a:t>
            </a:r>
            <a:endParaRPr lang="en-GB" sz="5200" b="1" dirty="0">
              <a:solidFill>
                <a:srgbClr val="FFFFFF"/>
              </a:solidFill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0EEF23A-4E43-A34F-8176-EAA0C7D9A43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00051" y="4072043"/>
            <a:ext cx="10058400" cy="20358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nl-BE" altLang="en-US" sz="4400" b="1" dirty="0">
                <a:solidFill>
                  <a:srgbClr val="FFFFFF"/>
                </a:solidFill>
              </a:rPr>
              <a:t>MICHELE COLUCCI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nl-BE" altLang="en-US" sz="3200" dirty="0">
                <a:solidFill>
                  <a:srgbClr val="FFFFFF"/>
                </a:solidFill>
              </a:rPr>
              <a:t>www.colucci.eu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nl-BE" altLang="en-US" sz="3200" dirty="0">
                <a:solidFill>
                  <a:srgbClr val="FFFFFF"/>
                </a:solidFill>
              </a:rPr>
              <a:t>E-mail: </a:t>
            </a:r>
            <a:r>
              <a:rPr lang="nl-BE" altLang="en-US" sz="3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info@colucci.eu</a:t>
            </a:r>
            <a:endParaRPr lang="nl-BE" altLang="en-US" sz="3200" dirty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GB" altLang="en-US" sz="1300" dirty="0">
              <a:solidFill>
                <a:srgbClr val="FFFFFF"/>
              </a:solidFill>
            </a:endParaRPr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5D93121C-51DF-B44B-B542-B4C6A2C858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198833BD-CE27-EE48-A726-FEF033D91B12}" type="slidenum">
              <a:rPr lang="en-GB" altLang="en-US" sz="1800">
                <a:solidFill>
                  <a:srgbClr val="FFFFFF"/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1</a:t>
            </a:fld>
            <a:endParaRPr lang="en-GB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3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54" name="Picture 14340">
            <a:extLst>
              <a:ext uri="{FF2B5EF4-FFF2-40B4-BE49-F238E27FC236}">
                <a16:creationId xmlns:a16="http://schemas.microsoft.com/office/drawing/2014/main" id="{EBB19E20-AC39-241D-FC2A-B8ED1A253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90" b="2"/>
          <a:stretch/>
        </p:blipFill>
        <p:spPr>
          <a:xfrm>
            <a:off x="21" y="1666568"/>
            <a:ext cx="5023242" cy="5191432"/>
          </a:xfrm>
          <a:prstGeom prst="rect">
            <a:avLst/>
          </a:prstGeom>
        </p:spPr>
      </p:pic>
      <p:sp useBgFill="1">
        <p:nvSpPr>
          <p:cNvPr id="14355" name="Rectangle 14346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95C5EE8-33F5-B14B-A94C-ED377023AEE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61801" y="352766"/>
            <a:ext cx="10591999" cy="10235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sz="4000" b="1" dirty="0">
                <a:solidFill>
                  <a:srgbClr val="0070C0"/>
                </a:solidFill>
              </a:rPr>
              <a:t>SPORT AND EU COMPETITION LAW : Art. 101 (1)</a:t>
            </a:r>
            <a:endParaRPr lang="nl-NL" sz="4000" b="1" dirty="0">
              <a:solidFill>
                <a:srgbClr val="0070C0"/>
              </a:solidFill>
            </a:endParaRPr>
          </a:p>
        </p:txBody>
      </p:sp>
      <p:sp>
        <p:nvSpPr>
          <p:cNvPr id="14356" name="Rectangle 3">
            <a:extLst>
              <a:ext uri="{FF2B5EF4-FFF2-40B4-BE49-F238E27FC236}">
                <a16:creationId xmlns:a16="http://schemas.microsoft.com/office/drawing/2014/main" id="{2936677F-AD01-2D48-85BA-A637F2552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23263" y="1729116"/>
            <a:ext cx="7168736" cy="4590953"/>
          </a:xfrm>
        </p:spPr>
        <p:txBody>
          <a:bodyPr anchor="ctr">
            <a:noAutofit/>
          </a:bodyPr>
          <a:lstStyle/>
          <a:p>
            <a:pPr eaLnBrk="1" hangingPunct="1">
              <a:buFontTx/>
              <a:buChar char="-"/>
              <a:defRPr/>
            </a:pPr>
            <a:r>
              <a:rPr lang="nl-NL" dirty="0">
                <a:solidFill>
                  <a:srgbClr val="0070C0"/>
                </a:solidFill>
              </a:rPr>
              <a:t>Are </a:t>
            </a:r>
            <a:r>
              <a:rPr lang="nl-NL" dirty="0" err="1">
                <a:solidFill>
                  <a:srgbClr val="0070C0"/>
                </a:solidFill>
              </a:rPr>
              <a:t>prohibited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and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automatically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void</a:t>
            </a:r>
            <a:r>
              <a:rPr lang="nl-NL" dirty="0">
                <a:solidFill>
                  <a:srgbClr val="0070C0"/>
                </a:solidFill>
              </a:rPr>
              <a:t> :</a:t>
            </a:r>
          </a:p>
          <a:p>
            <a:pPr eaLnBrk="1" hangingPunct="1">
              <a:buFontTx/>
              <a:buChar char="-"/>
              <a:defRPr/>
            </a:pPr>
            <a:r>
              <a:rPr lang="nl-NL" dirty="0" err="1">
                <a:solidFill>
                  <a:srgbClr val="0070C0"/>
                </a:solidFill>
              </a:rPr>
              <a:t>Decisions</a:t>
            </a:r>
            <a:r>
              <a:rPr lang="nl-NL" dirty="0">
                <a:solidFill>
                  <a:srgbClr val="0070C0"/>
                </a:solidFill>
              </a:rPr>
              <a:t>, </a:t>
            </a:r>
            <a:r>
              <a:rPr lang="nl-NL" dirty="0" err="1">
                <a:solidFill>
                  <a:srgbClr val="0070C0"/>
                </a:solidFill>
              </a:rPr>
              <a:t>Agreements</a:t>
            </a:r>
            <a:r>
              <a:rPr lang="nl-NL" dirty="0">
                <a:solidFill>
                  <a:srgbClr val="0070C0"/>
                </a:solidFill>
              </a:rPr>
              <a:t>, </a:t>
            </a:r>
            <a:r>
              <a:rPr lang="nl-NL" dirty="0" err="1">
                <a:solidFill>
                  <a:srgbClr val="0070C0"/>
                </a:solidFill>
              </a:rPr>
              <a:t>Concerted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Practices</a:t>
            </a:r>
            <a:r>
              <a:rPr lang="nl-NL" dirty="0">
                <a:solidFill>
                  <a:srgbClr val="0070C0"/>
                </a:solidFill>
              </a:rPr>
              <a:t> </a:t>
            </a:r>
          </a:p>
          <a:p>
            <a:pPr eaLnBrk="1" hangingPunct="1">
              <a:buFontTx/>
              <a:buChar char="-"/>
              <a:defRPr/>
            </a:pPr>
            <a:r>
              <a:rPr lang="nl-NL" dirty="0" err="1">
                <a:solidFill>
                  <a:srgbClr val="0070C0"/>
                </a:solidFill>
              </a:rPr>
              <a:t>Undertakings</a:t>
            </a:r>
            <a:r>
              <a:rPr lang="nl-NL" dirty="0">
                <a:solidFill>
                  <a:srgbClr val="0070C0"/>
                </a:solidFill>
              </a:rPr>
              <a:t> or </a:t>
            </a:r>
            <a:r>
              <a:rPr lang="nl-NL" dirty="0" err="1">
                <a:solidFill>
                  <a:srgbClr val="0070C0"/>
                </a:solidFill>
              </a:rPr>
              <a:t>associations</a:t>
            </a:r>
            <a:r>
              <a:rPr lang="nl-NL" dirty="0">
                <a:solidFill>
                  <a:srgbClr val="0070C0"/>
                </a:solidFill>
              </a:rPr>
              <a:t> of </a:t>
            </a:r>
            <a:r>
              <a:rPr lang="nl-NL" dirty="0" err="1">
                <a:solidFill>
                  <a:srgbClr val="0070C0"/>
                </a:solidFill>
              </a:rPr>
              <a:t>undertaking</a:t>
            </a:r>
            <a:r>
              <a:rPr lang="nl-NL" dirty="0">
                <a:solidFill>
                  <a:srgbClr val="0070C0"/>
                </a:solidFill>
              </a:rPr>
              <a:t> </a:t>
            </a:r>
          </a:p>
          <a:p>
            <a:pPr>
              <a:buFontTx/>
              <a:buChar char="-"/>
              <a:defRPr/>
            </a:pPr>
            <a:r>
              <a:rPr lang="nl-NL" dirty="0">
                <a:solidFill>
                  <a:srgbClr val="0070C0"/>
                </a:solidFill>
              </a:rPr>
              <a:t>Affecting </a:t>
            </a:r>
            <a:r>
              <a:rPr lang="nl-NL" dirty="0" err="1">
                <a:solidFill>
                  <a:srgbClr val="0070C0"/>
                </a:solidFill>
              </a:rPr>
              <a:t>trade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between</a:t>
            </a:r>
            <a:r>
              <a:rPr lang="nl-NL" dirty="0">
                <a:solidFill>
                  <a:srgbClr val="0070C0"/>
                </a:solidFill>
              </a:rPr>
              <a:t> Member </a:t>
            </a:r>
            <a:r>
              <a:rPr lang="nl-NL" dirty="0" err="1">
                <a:solidFill>
                  <a:srgbClr val="0070C0"/>
                </a:solidFill>
              </a:rPr>
              <a:t>States</a:t>
            </a:r>
            <a:endParaRPr lang="nl-NL" dirty="0">
              <a:solidFill>
                <a:srgbClr val="0070C0"/>
              </a:solidFill>
            </a:endParaRPr>
          </a:p>
          <a:p>
            <a:pPr>
              <a:buFontTx/>
              <a:buChar char="-"/>
              <a:defRPr/>
            </a:pPr>
            <a:r>
              <a:rPr lang="nl-NL" dirty="0" err="1">
                <a:solidFill>
                  <a:srgbClr val="0070C0"/>
                </a:solidFill>
              </a:rPr>
              <a:t>By</a:t>
            </a:r>
            <a:r>
              <a:rPr lang="nl-NL" dirty="0">
                <a:solidFill>
                  <a:srgbClr val="0070C0"/>
                </a:solidFill>
              </a:rPr>
              <a:t> Object or </a:t>
            </a:r>
            <a:r>
              <a:rPr lang="nl-NL" dirty="0" err="1">
                <a:solidFill>
                  <a:srgbClr val="0070C0"/>
                </a:solidFill>
              </a:rPr>
              <a:t>by</a:t>
            </a:r>
            <a:r>
              <a:rPr lang="nl-NL" dirty="0">
                <a:solidFill>
                  <a:srgbClr val="0070C0"/>
                </a:solidFill>
              </a:rPr>
              <a:t> Effect</a:t>
            </a:r>
          </a:p>
          <a:p>
            <a:pPr eaLnBrk="1" hangingPunct="1">
              <a:buFontTx/>
              <a:buChar char="-"/>
              <a:defRPr/>
            </a:pPr>
            <a:r>
              <a:rPr lang="nl-NL" dirty="0">
                <a:solidFill>
                  <a:srgbClr val="0070C0"/>
                </a:solidFill>
                <a:highlight>
                  <a:srgbClr val="FFFF00"/>
                </a:highlight>
              </a:rPr>
              <a:t>Prevention, </a:t>
            </a:r>
            <a:r>
              <a:rPr lang="nl-NL" dirty="0" err="1">
                <a:solidFill>
                  <a:srgbClr val="0070C0"/>
                </a:solidFill>
                <a:highlight>
                  <a:srgbClr val="FFFF00"/>
                </a:highlight>
              </a:rPr>
              <a:t>Restriction</a:t>
            </a:r>
            <a:r>
              <a:rPr lang="nl-NL" dirty="0">
                <a:solidFill>
                  <a:srgbClr val="0070C0"/>
                </a:solidFill>
                <a:highlight>
                  <a:srgbClr val="FFFF00"/>
                </a:highlight>
              </a:rPr>
              <a:t> or </a:t>
            </a:r>
            <a:r>
              <a:rPr lang="nl-NL" dirty="0" err="1">
                <a:solidFill>
                  <a:srgbClr val="0070C0"/>
                </a:solidFill>
                <a:highlight>
                  <a:srgbClr val="FFFF00"/>
                </a:highlight>
              </a:rPr>
              <a:t>Distortion</a:t>
            </a:r>
            <a:r>
              <a:rPr lang="nl-NL" dirty="0">
                <a:solidFill>
                  <a:srgbClr val="0070C0"/>
                </a:solidFill>
                <a:highlight>
                  <a:srgbClr val="FFFF00"/>
                </a:highlight>
              </a:rPr>
              <a:t> of </a:t>
            </a:r>
            <a:r>
              <a:rPr lang="nl-NL" dirty="0" err="1">
                <a:solidFill>
                  <a:srgbClr val="0070C0"/>
                </a:solidFill>
                <a:highlight>
                  <a:srgbClr val="FFFF00"/>
                </a:highlight>
              </a:rPr>
              <a:t>Competition</a:t>
            </a:r>
            <a:r>
              <a:rPr lang="nl-NL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008AA-E483-4B4F-8802-7B33272D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240" y="6356350"/>
            <a:ext cx="1724679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FA4654FF-B05F-4B46-9DE0-9E4AA42229B8}" type="slidenum">
              <a:rPr lang="nl-NL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10</a:t>
            </a:fld>
            <a:endParaRPr lang="nl-NL" altLang="en-US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3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54" name="Picture 14340">
            <a:extLst>
              <a:ext uri="{FF2B5EF4-FFF2-40B4-BE49-F238E27FC236}">
                <a16:creationId xmlns:a16="http://schemas.microsoft.com/office/drawing/2014/main" id="{EBB19E20-AC39-241D-FC2A-B8ED1A253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90" b="2"/>
          <a:stretch/>
        </p:blipFill>
        <p:spPr>
          <a:xfrm>
            <a:off x="20" y="1666568"/>
            <a:ext cx="6106195" cy="5191432"/>
          </a:xfrm>
          <a:prstGeom prst="rect">
            <a:avLst/>
          </a:prstGeom>
        </p:spPr>
      </p:pic>
      <p:sp useBgFill="1">
        <p:nvSpPr>
          <p:cNvPr id="14355" name="Rectangle 14346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95C5EE8-33F5-B14B-A94C-ED377023AEE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61801" y="352766"/>
            <a:ext cx="10591999" cy="102358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nl-BE" sz="4000" b="1" dirty="0">
                <a:solidFill>
                  <a:srgbClr val="0070C0"/>
                </a:solidFill>
              </a:rPr>
              <a:t>SPORT AND EU COMPETITION LAW: </a:t>
            </a:r>
            <a:br>
              <a:rPr lang="nl-BE" sz="4000" b="1" dirty="0">
                <a:solidFill>
                  <a:srgbClr val="0070C0"/>
                </a:solidFill>
              </a:rPr>
            </a:br>
            <a:r>
              <a:rPr lang="nl-BE" sz="4000" b="1" dirty="0">
                <a:solidFill>
                  <a:srgbClr val="0070C0"/>
                </a:solidFill>
              </a:rPr>
              <a:t>Art. 101 (3) The  four </a:t>
            </a:r>
            <a:r>
              <a:rPr lang="nl-BE" sz="4000" b="1" u="sng" dirty="0">
                <a:solidFill>
                  <a:srgbClr val="0070C0"/>
                </a:solidFill>
              </a:rPr>
              <a:t>cumulative </a:t>
            </a:r>
            <a:r>
              <a:rPr lang="nl-BE" sz="4000" b="1" dirty="0">
                <a:solidFill>
                  <a:srgbClr val="0070C0"/>
                </a:solidFill>
              </a:rPr>
              <a:t>exceptions</a:t>
            </a:r>
            <a:endParaRPr lang="nl-NL" sz="4000" b="1" dirty="0">
              <a:solidFill>
                <a:srgbClr val="0070C0"/>
              </a:solidFill>
            </a:endParaRPr>
          </a:p>
        </p:txBody>
      </p:sp>
      <p:sp>
        <p:nvSpPr>
          <p:cNvPr id="14356" name="Rectangle 3">
            <a:extLst>
              <a:ext uri="{FF2B5EF4-FFF2-40B4-BE49-F238E27FC236}">
                <a16:creationId xmlns:a16="http://schemas.microsoft.com/office/drawing/2014/main" id="{2936677F-AD01-2D48-85BA-A637F2552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3408" y="2249766"/>
            <a:ext cx="4550391" cy="4070303"/>
          </a:xfrm>
        </p:spPr>
        <p:txBody>
          <a:bodyPr anchor="ctr">
            <a:noAutofit/>
          </a:bodyPr>
          <a:lstStyle/>
          <a:p>
            <a:pPr eaLnBrk="1" hangingPunct="1">
              <a:buFontTx/>
              <a:buChar char="-"/>
              <a:defRPr/>
            </a:pPr>
            <a:r>
              <a:rPr lang="en-US" dirty="0">
                <a:solidFill>
                  <a:srgbClr val="0070C0"/>
                </a:solidFill>
              </a:rPr>
              <a:t>The Agreement results in efficiency gains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>
                <a:solidFill>
                  <a:srgbClr val="0070C0"/>
                </a:solidFill>
              </a:rPr>
              <a:t>Consumers receive a fair share of the benefits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>
                <a:solidFill>
                  <a:srgbClr val="0070C0"/>
                </a:solidFill>
              </a:rPr>
              <a:t>The restrictions are indispensable of achieving those benefits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>
                <a:solidFill>
                  <a:srgbClr val="0070C0"/>
                </a:solidFill>
              </a:rPr>
              <a:t>There is no substantial elimination of competition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008AA-E483-4B4F-8802-7B33272D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240" y="6356350"/>
            <a:ext cx="1724679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FA4654FF-B05F-4B46-9DE0-9E4AA42229B8}" type="slidenum">
              <a:rPr lang="nl-NL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11</a:t>
            </a:fld>
            <a:endParaRPr lang="nl-NL" altLang="en-US" sz="1800"/>
          </a:p>
        </p:txBody>
      </p:sp>
    </p:spTree>
    <p:extLst>
      <p:ext uri="{BB962C8B-B14F-4D97-AF65-F5344CB8AC3E}">
        <p14:creationId xmlns:p14="http://schemas.microsoft.com/office/powerpoint/2010/main" val="150433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81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2" name="Picture 1">
            <a:extLst>
              <a:ext uri="{FF2B5EF4-FFF2-40B4-BE49-F238E27FC236}">
                <a16:creationId xmlns:a16="http://schemas.microsoft.com/office/drawing/2014/main" id="{2D1B66BE-F088-07F3-C222-A51E4C9CE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3" b="-1"/>
          <a:stretch/>
        </p:blipFill>
        <p:spPr bwMode="auto">
          <a:xfrm>
            <a:off x="20" y="1666568"/>
            <a:ext cx="4156891" cy="519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2782" name="Rectangle 32778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97DC152D-B4ED-1C4D-815B-3F998B78B97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6332" y="352766"/>
            <a:ext cx="11851105" cy="10235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b="1" dirty="0">
                <a:solidFill>
                  <a:srgbClr val="0070C0"/>
                </a:solidFill>
              </a:rPr>
              <a:t>SPORT AND EU COMPETITION LAW: Art.102 (TFEU)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BBC6054-66F3-7C4D-890E-9E576F8E4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29100" y="2249766"/>
            <a:ext cx="7886700" cy="4070303"/>
          </a:xfrm>
        </p:spPr>
        <p:txBody>
          <a:bodyPr anchor="ctr">
            <a:normAutofit/>
          </a:bodyPr>
          <a:lstStyle/>
          <a:p>
            <a:pPr eaLnBrk="1" hangingPunct="1">
              <a:buFont typeface="Wingdings" charset="0"/>
              <a:buNone/>
              <a:defRPr/>
            </a:pPr>
            <a:r>
              <a:rPr lang="nl-NL" sz="4000" dirty="0">
                <a:solidFill>
                  <a:srgbClr val="0070C0"/>
                </a:solidFill>
                <a:effectLst/>
              </a:rPr>
              <a:t>No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to</a:t>
            </a:r>
            <a:r>
              <a:rPr lang="nl-NL" sz="4000" dirty="0">
                <a:solidFill>
                  <a:srgbClr val="0070C0"/>
                </a:solidFill>
                <a:effectLst/>
              </a:rPr>
              <a:t>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any</a:t>
            </a:r>
            <a:r>
              <a:rPr lang="nl-NL" sz="4000" dirty="0">
                <a:solidFill>
                  <a:srgbClr val="0070C0"/>
                </a:solidFill>
                <a:effectLst/>
              </a:rPr>
              <a:t>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abuse</a:t>
            </a:r>
            <a:r>
              <a:rPr lang="nl-NL" sz="4000" dirty="0">
                <a:solidFill>
                  <a:srgbClr val="0070C0"/>
                </a:solidFill>
                <a:effectLst/>
              </a:rPr>
              <a:t> of dominant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position</a:t>
            </a:r>
            <a:r>
              <a:rPr lang="nl-NL" sz="4000" dirty="0">
                <a:solidFill>
                  <a:srgbClr val="0070C0"/>
                </a:solidFill>
                <a:effectLst/>
              </a:rPr>
              <a:t>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by</a:t>
            </a:r>
            <a:r>
              <a:rPr lang="nl-NL" sz="4000" dirty="0">
                <a:solidFill>
                  <a:srgbClr val="0070C0"/>
                </a:solidFill>
                <a:effectLst/>
              </a:rPr>
              <a:t>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one</a:t>
            </a:r>
            <a:r>
              <a:rPr lang="nl-NL" sz="4000" dirty="0">
                <a:solidFill>
                  <a:srgbClr val="0070C0"/>
                </a:solidFill>
                <a:effectLst/>
              </a:rPr>
              <a:t> or more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undertakings</a:t>
            </a:r>
            <a:endParaRPr lang="nl-NL" sz="4000" dirty="0">
              <a:solidFill>
                <a:srgbClr val="0070C0"/>
              </a:solidFill>
              <a:effectLst/>
            </a:endParaRPr>
          </a:p>
          <a:p>
            <a:pPr eaLnBrk="1" hangingPunct="1">
              <a:buFont typeface="Wingdings" charset="0"/>
              <a:buNone/>
              <a:defRPr/>
            </a:pPr>
            <a:endParaRPr lang="nl-NL" sz="4000" dirty="0">
              <a:solidFill>
                <a:srgbClr val="0070C0"/>
              </a:solidFill>
              <a:effectLst/>
            </a:endParaRPr>
          </a:p>
          <a:p>
            <a:pPr eaLnBrk="1" hangingPunct="1">
              <a:buFont typeface="Wingdings" charset="0"/>
              <a:buNone/>
              <a:defRPr/>
            </a:pPr>
            <a:endParaRPr lang="nl-NL" sz="2000" dirty="0">
              <a:effectLst/>
            </a:endParaRPr>
          </a:p>
          <a:p>
            <a:pPr eaLnBrk="1" hangingPunct="1">
              <a:buFont typeface="Wingdings" charset="0"/>
              <a:buNone/>
              <a:defRPr/>
            </a:pPr>
            <a:endParaRPr lang="nl-NL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7ECEA-230D-4142-93D2-DB1499E5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240" y="6356350"/>
            <a:ext cx="1724679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52EEA8EF-1FC0-E64A-8B25-C1C2B82C4964}" type="slidenum">
              <a:rPr lang="nl-NL" altLang="en-US" sz="1800" smtClean="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12</a:t>
            </a:fld>
            <a:endParaRPr lang="nl-NL" altLang="en-US"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CA52757F-5A99-264D-9288-D085A8085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BE" sz="4000" dirty="0"/>
              <a:t>The first case law of the ECJ</a:t>
            </a:r>
            <a:endParaRPr lang="nl-NL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C3752-E167-294D-8544-166BC771D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2509" y="2492375"/>
            <a:ext cx="6044540" cy="3633788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nl-BE" altLang="en-US" sz="5200" dirty="0"/>
              <a:t>Walrave – Koch v. UCI case </a:t>
            </a:r>
          </a:p>
          <a:p>
            <a:pPr>
              <a:defRPr/>
            </a:pPr>
            <a:r>
              <a:rPr lang="nl-BE" altLang="en-US" sz="5200" dirty="0">
                <a:solidFill>
                  <a:srgbClr val="FF0000"/>
                </a:solidFill>
              </a:rPr>
              <a:t>C-36/74  12 December 1974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614A07-518A-C040-870D-A03CA7D18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7049" y="2565401"/>
            <a:ext cx="4565672" cy="35607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r>
              <a:rPr lang="en-US" sz="3600" i="1" dirty="0"/>
              <a:t>Ban on discrimination based on nationality:</a:t>
            </a:r>
          </a:p>
          <a:p>
            <a:pPr marL="0" indent="0">
              <a:buNone/>
              <a:defRPr/>
            </a:pPr>
            <a:endParaRPr lang="en-US" sz="1400" i="1" dirty="0"/>
          </a:p>
          <a:p>
            <a:pPr>
              <a:buFontTx/>
              <a:buChar char="-"/>
              <a:defRPr/>
            </a:pPr>
            <a:r>
              <a:rPr lang="en-US" i="1" u="sng" dirty="0">
                <a:solidFill>
                  <a:srgbClr val="0070C0"/>
                </a:solidFill>
              </a:rPr>
              <a:t>Applies also to Sports Federations </a:t>
            </a:r>
            <a:r>
              <a:rPr lang="en-US" i="1" dirty="0">
                <a:solidFill>
                  <a:srgbClr val="0070C0"/>
                </a:solidFill>
              </a:rPr>
              <a:t>but </a:t>
            </a:r>
          </a:p>
          <a:p>
            <a:pPr>
              <a:buFontTx/>
              <a:buChar char="-"/>
              <a:defRPr/>
            </a:pPr>
            <a:r>
              <a:rPr lang="en-US" i="1" u="sng" dirty="0">
                <a:solidFill>
                  <a:srgbClr val="0070C0"/>
                </a:solidFill>
              </a:rPr>
              <a:t>Does not affect the composition of sports teams, </a:t>
            </a:r>
            <a:r>
              <a:rPr lang="en-US" i="1" dirty="0">
                <a:solidFill>
                  <a:srgbClr val="0070C0"/>
                </a:solidFill>
              </a:rPr>
              <a:t>in particular </a:t>
            </a:r>
          </a:p>
          <a:p>
            <a:pPr>
              <a:buFontTx/>
              <a:buChar char="-"/>
              <a:defRPr/>
            </a:pPr>
            <a:r>
              <a:rPr lang="en-US" i="1" u="sng" dirty="0">
                <a:solidFill>
                  <a:srgbClr val="0070C0"/>
                </a:solidFill>
              </a:rPr>
              <a:t>Does not affect the composition of sports national teams</a:t>
            </a:r>
            <a:r>
              <a:rPr lang="en-US" i="1" dirty="0">
                <a:solidFill>
                  <a:srgbClr val="0070C0"/>
                </a:solidFill>
              </a:rPr>
              <a:t>, the formation of which is a question of purely sporting interest and as such has nothing to do with economic activity.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2E92E-15B7-5F41-AC1D-6E6758CF5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4B8CF4A-9B41-EE4E-B4B8-6ADB646B60B7}" type="slidenum">
              <a:rPr lang="en-GB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GB" altLang="en-US" sz="1200"/>
          </a:p>
        </p:txBody>
      </p:sp>
      <p:pic>
        <p:nvPicPr>
          <p:cNvPr id="33797" name="Picture 2">
            <a:extLst>
              <a:ext uri="{FF2B5EF4-FFF2-40B4-BE49-F238E27FC236}">
                <a16:creationId xmlns:a16="http://schemas.microsoft.com/office/drawing/2014/main" id="{DBFDDD73-DBE9-4A3B-3CF8-AD786340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574473"/>
            <a:ext cx="4152900" cy="229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CF0987-82FF-574E-A3D1-CC3B64202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1268413"/>
            <a:ext cx="8229600" cy="906462"/>
          </a:xfrm>
        </p:spPr>
        <p:txBody>
          <a:bodyPr/>
          <a:lstStyle/>
          <a:p>
            <a:pPr algn="ctr">
              <a:defRPr/>
            </a:pPr>
            <a:r>
              <a:rPr lang="nl-BE" altLang="en-US" sz="2000" dirty="0">
                <a:solidFill>
                  <a:srgbClr val="0070C0"/>
                </a:solidFill>
              </a:rPr>
              <a:t>“</a:t>
            </a:r>
            <a:r>
              <a:rPr lang="nl-BE" altLang="it-IT" sz="2000" u="sng" dirty="0">
                <a:solidFill>
                  <a:srgbClr val="0070C0"/>
                </a:solidFill>
              </a:rPr>
              <a:t>S</a:t>
            </a:r>
            <a:r>
              <a:rPr lang="nl-NL" altLang="it-IT" sz="2000" u="sng" dirty="0">
                <a:solidFill>
                  <a:srgbClr val="0070C0"/>
                </a:solidFill>
              </a:rPr>
              <a:t>port is subject </a:t>
            </a:r>
            <a:r>
              <a:rPr lang="nl-NL" altLang="it-IT" sz="2000" u="sng" dirty="0" err="1">
                <a:solidFill>
                  <a:srgbClr val="0070C0"/>
                </a:solidFill>
              </a:rPr>
              <a:t>to</a:t>
            </a:r>
            <a:r>
              <a:rPr lang="nl-NL" altLang="it-IT" sz="2000" u="sng" dirty="0">
                <a:solidFill>
                  <a:srgbClr val="0070C0"/>
                </a:solidFill>
              </a:rPr>
              <a:t> Community </a:t>
            </a:r>
            <a:r>
              <a:rPr lang="nl-NL" altLang="it-IT" sz="2000" u="sng" dirty="0" err="1">
                <a:solidFill>
                  <a:srgbClr val="0070C0"/>
                </a:solidFill>
              </a:rPr>
              <a:t>law</a:t>
            </a:r>
            <a:r>
              <a:rPr lang="nl-NL" altLang="it-IT" sz="2000" u="sng" dirty="0">
                <a:solidFill>
                  <a:srgbClr val="0070C0"/>
                </a:solidFill>
              </a:rPr>
              <a:t> in </a:t>
            </a:r>
            <a:r>
              <a:rPr lang="nl-NL" altLang="it-IT" sz="2000" u="sng" dirty="0" err="1">
                <a:solidFill>
                  <a:srgbClr val="0070C0"/>
                </a:solidFill>
              </a:rPr>
              <a:t>so</a:t>
            </a:r>
            <a:r>
              <a:rPr lang="nl-NL" altLang="it-IT" sz="2000" u="sng" dirty="0">
                <a:solidFill>
                  <a:srgbClr val="0070C0"/>
                </a:solidFill>
              </a:rPr>
              <a:t> far as </a:t>
            </a:r>
            <a:r>
              <a:rPr lang="nl-NL" altLang="it-IT" sz="2000" u="sng" dirty="0" err="1">
                <a:solidFill>
                  <a:srgbClr val="0070C0"/>
                </a:solidFill>
              </a:rPr>
              <a:t>it</a:t>
            </a:r>
            <a:r>
              <a:rPr lang="nl-NL" altLang="it-IT" sz="2000" u="sng" dirty="0">
                <a:solidFill>
                  <a:srgbClr val="0070C0"/>
                </a:solidFill>
              </a:rPr>
              <a:t> </a:t>
            </a:r>
            <a:r>
              <a:rPr lang="nl-NL" altLang="it-IT" sz="2000" u="sng" dirty="0" err="1">
                <a:solidFill>
                  <a:srgbClr val="0070C0"/>
                </a:solidFill>
              </a:rPr>
              <a:t>constitutes</a:t>
            </a:r>
            <a:r>
              <a:rPr lang="nl-NL" altLang="it-IT" sz="2000" u="sng" dirty="0">
                <a:solidFill>
                  <a:srgbClr val="0070C0"/>
                </a:solidFill>
              </a:rPr>
              <a:t> </a:t>
            </a:r>
            <a:r>
              <a:rPr lang="nl-NL" altLang="it-IT" sz="2000" u="sng" dirty="0" err="1">
                <a:solidFill>
                  <a:srgbClr val="0070C0"/>
                </a:solidFill>
              </a:rPr>
              <a:t>an</a:t>
            </a:r>
            <a:r>
              <a:rPr lang="nl-NL" altLang="it-IT" sz="2000" u="sng" dirty="0">
                <a:solidFill>
                  <a:srgbClr val="0070C0"/>
                </a:solidFill>
              </a:rPr>
              <a:t> </a:t>
            </a:r>
            <a:r>
              <a:rPr lang="nl-NL" altLang="it-IT" sz="2000" u="sng" dirty="0" err="1">
                <a:solidFill>
                  <a:srgbClr val="0070C0"/>
                </a:solidFill>
              </a:rPr>
              <a:t>economic</a:t>
            </a:r>
            <a:r>
              <a:rPr lang="nl-NL" altLang="it-IT" sz="2000" u="sng" dirty="0">
                <a:solidFill>
                  <a:srgbClr val="0070C0"/>
                </a:solidFill>
              </a:rPr>
              <a:t> </a:t>
            </a:r>
            <a:r>
              <a:rPr lang="nl-NL" altLang="it-IT" sz="2000" u="sng" dirty="0" err="1">
                <a:solidFill>
                  <a:srgbClr val="0070C0"/>
                </a:solidFill>
              </a:rPr>
              <a:t>activity</a:t>
            </a:r>
            <a:r>
              <a:rPr lang="nl-NL" altLang="it-IT" sz="2000" u="sng" dirty="0">
                <a:solidFill>
                  <a:srgbClr val="0070C0"/>
                </a:solidFill>
              </a:rPr>
              <a:t> </a:t>
            </a:r>
            <a:r>
              <a:rPr lang="nl-NL" altLang="it-IT" sz="2000" u="sng" dirty="0" err="1">
                <a:solidFill>
                  <a:srgbClr val="0070C0"/>
                </a:solidFill>
              </a:rPr>
              <a:t>within</a:t>
            </a:r>
            <a:r>
              <a:rPr lang="nl-NL" altLang="it-IT" sz="2000" u="sng" dirty="0">
                <a:solidFill>
                  <a:srgbClr val="0070C0"/>
                </a:solidFill>
              </a:rPr>
              <a:t> </a:t>
            </a:r>
            <a:r>
              <a:rPr lang="nl-NL" altLang="it-IT" sz="2000" u="sng" dirty="0" err="1">
                <a:solidFill>
                  <a:srgbClr val="0070C0"/>
                </a:solidFill>
              </a:rPr>
              <a:t>the</a:t>
            </a:r>
            <a:r>
              <a:rPr lang="nl-NL" altLang="it-IT" sz="2000" u="sng" dirty="0">
                <a:solidFill>
                  <a:srgbClr val="0070C0"/>
                </a:solidFill>
              </a:rPr>
              <a:t> </a:t>
            </a:r>
            <a:r>
              <a:rPr lang="nl-NL" altLang="it-IT" sz="2000" u="sng" dirty="0" err="1">
                <a:solidFill>
                  <a:srgbClr val="0070C0"/>
                </a:solidFill>
              </a:rPr>
              <a:t>meaning</a:t>
            </a:r>
            <a:r>
              <a:rPr lang="nl-NL" altLang="it-IT" sz="2000" u="sng" dirty="0">
                <a:solidFill>
                  <a:srgbClr val="0070C0"/>
                </a:solidFill>
              </a:rPr>
              <a:t> of </a:t>
            </a:r>
            <a:r>
              <a:rPr lang="nl-NL" altLang="it-IT" sz="2000" u="sng" dirty="0" err="1">
                <a:solidFill>
                  <a:srgbClr val="0070C0"/>
                </a:solidFill>
              </a:rPr>
              <a:t>Article</a:t>
            </a:r>
            <a:r>
              <a:rPr lang="nl-NL" altLang="it-IT" sz="2000" u="sng" dirty="0">
                <a:solidFill>
                  <a:srgbClr val="0070C0"/>
                </a:solidFill>
              </a:rPr>
              <a:t> 2 of </a:t>
            </a:r>
            <a:r>
              <a:rPr lang="nl-NL" altLang="it-IT" sz="2000" u="sng" dirty="0" err="1">
                <a:solidFill>
                  <a:srgbClr val="0070C0"/>
                </a:solidFill>
              </a:rPr>
              <a:t>the</a:t>
            </a:r>
            <a:r>
              <a:rPr lang="nl-NL" altLang="it-IT" sz="2000" u="sng" dirty="0">
                <a:solidFill>
                  <a:srgbClr val="0070C0"/>
                </a:solidFill>
              </a:rPr>
              <a:t> </a:t>
            </a:r>
            <a:r>
              <a:rPr lang="nl-NL" altLang="it-IT" sz="2000" u="sng" dirty="0" err="1">
                <a:solidFill>
                  <a:srgbClr val="0070C0"/>
                </a:solidFill>
              </a:rPr>
              <a:t>Treaty</a:t>
            </a:r>
            <a:r>
              <a:rPr lang="nl-NL" altLang="en-US" sz="2000" dirty="0">
                <a:solidFill>
                  <a:srgbClr val="0070C0"/>
                </a:solidFill>
              </a:rPr>
              <a:t>”</a:t>
            </a:r>
            <a:r>
              <a:rPr lang="nl-NL" altLang="it-IT" sz="2000" dirty="0">
                <a:solidFill>
                  <a:srgbClr val="0070C0"/>
                </a:solidFill>
              </a:rPr>
              <a:t> </a:t>
            </a:r>
            <a:r>
              <a:rPr lang="nl-BE" altLang="it-IT" sz="2000" dirty="0">
                <a:solidFill>
                  <a:srgbClr val="0070C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963" name="Rectangle 82950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CA52757F-5A99-264D-9288-D085A8085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The first case law of the ECJ</a:t>
            </a:r>
          </a:p>
        </p:txBody>
      </p:sp>
      <p:sp>
        <p:nvSpPr>
          <p:cNvPr id="82964" name="Rectangle 82952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965" name="Rectangle 82954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C3752-E167-294D-8544-166BC771D3DE}"/>
              </a:ext>
            </a:extLst>
          </p:cNvPr>
          <p:cNvSpPr>
            <a:spLocks/>
          </p:cNvSpPr>
          <p:nvPr/>
        </p:nvSpPr>
        <p:spPr>
          <a:xfrm>
            <a:off x="237507" y="2904330"/>
            <a:ext cx="5342188" cy="2903748"/>
          </a:xfrm>
          <a:prstGeom prst="rect">
            <a:avLst/>
          </a:prstGeom>
        </p:spPr>
        <p:txBody>
          <a:bodyPr/>
          <a:lstStyle/>
          <a:p>
            <a:pPr defTabSz="722376">
              <a:spcAft>
                <a:spcPts val="600"/>
              </a:spcAft>
              <a:defRPr/>
            </a:pPr>
            <a:r>
              <a:rPr lang="en-US" sz="2800" i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- Footballers are workers</a:t>
            </a:r>
          </a:p>
          <a:p>
            <a:pPr defTabSz="722376">
              <a:spcAft>
                <a:spcPts val="600"/>
              </a:spcAft>
              <a:defRPr/>
            </a:pPr>
            <a:r>
              <a:rPr lang="en-US" sz="2800" i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- No discrimination on the basis of the nationality </a:t>
            </a:r>
          </a:p>
          <a:p>
            <a:pPr defTabSz="722376">
              <a:spcAft>
                <a:spcPts val="600"/>
              </a:spcAft>
              <a:defRPr/>
            </a:pPr>
            <a:r>
              <a:rPr lang="en-US" sz="2800" i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- Unless </a:t>
            </a:r>
            <a:r>
              <a:rPr lang="en-US" sz="2800" i="1" kern="1200" dirty="0">
                <a:solidFill>
                  <a:srgbClr val="0070C0"/>
                </a:solidFill>
              </a:rPr>
              <a:t>non economic reasons and sporting interest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614A07-518A-C040-870D-A03CA7D18ACF}"/>
              </a:ext>
            </a:extLst>
          </p:cNvPr>
          <p:cNvSpPr>
            <a:spLocks/>
          </p:cNvSpPr>
          <p:nvPr/>
        </p:nvSpPr>
        <p:spPr>
          <a:xfrm>
            <a:off x="5697671" y="2962685"/>
            <a:ext cx="3229769" cy="2845394"/>
          </a:xfrm>
          <a:prstGeom prst="rect">
            <a:avLst/>
          </a:prstGeom>
        </p:spPr>
        <p:txBody>
          <a:bodyPr/>
          <a:lstStyle/>
          <a:p>
            <a:pPr defTabSz="722376">
              <a:spcAft>
                <a:spcPts val="600"/>
              </a:spcAft>
              <a:defRPr/>
            </a:pPr>
            <a:r>
              <a:rPr lang="nl-BE" altLang="en-US" sz="32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Donà v. Montero case C- 13/76</a:t>
            </a:r>
          </a:p>
          <a:p>
            <a:pPr defTabSz="722376">
              <a:spcAft>
                <a:spcPts val="600"/>
              </a:spcAft>
              <a:defRPr/>
            </a:pPr>
            <a:r>
              <a:rPr lang="nl-BE" altLang="en-US" sz="32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C-36/74  14 July 1976</a:t>
            </a:r>
          </a:p>
          <a:p>
            <a:pPr defTabSz="722376">
              <a:spcAft>
                <a:spcPts val="600"/>
              </a:spcAft>
              <a:defRPr/>
            </a:pPr>
            <a:endParaRPr lang="nl-BE" altLang="en-US" sz="1422" kern="1200" dirty="0">
              <a:solidFill>
                <a:srgbClr val="B30000"/>
              </a:solidFill>
              <a:latin typeface="+mn-lt"/>
              <a:ea typeface="+mn-ea"/>
              <a:cs typeface="+mn-cs"/>
            </a:endParaRPr>
          </a:p>
          <a:p>
            <a:pPr defTabSz="722376">
              <a:spcAft>
                <a:spcPts val="600"/>
              </a:spcAft>
              <a:defRPr/>
            </a:pPr>
            <a:endParaRPr lang="nl-NL" altLang="en-US" sz="1422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spcAft>
                <a:spcPts val="600"/>
              </a:spcAft>
              <a:buNone/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2E92E-15B7-5F41-AC1D-6E6758CF5B62}"/>
              </a:ext>
            </a:extLst>
          </p:cNvPr>
          <p:cNvSpPr>
            <a:spLocks/>
          </p:cNvSpPr>
          <p:nvPr/>
        </p:nvSpPr>
        <p:spPr>
          <a:xfrm>
            <a:off x="7648725" y="5992020"/>
            <a:ext cx="2192082" cy="291770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722376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fld id="{31774C81-9162-CC47-BD55-AFCFD6872E7B}" type="slidenum">
              <a:rPr lang="en-GB" altLang="en-US" sz="948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722376">
                <a:spcBef>
                  <a:spcPct val="0"/>
                </a:spcBef>
                <a:spcAft>
                  <a:spcPts val="600"/>
                </a:spcAft>
                <a:buClrTx/>
                <a:buSzTx/>
                <a:buNone/>
              </a:pPr>
              <a:t>14</a:t>
            </a:fld>
            <a:endParaRPr lang="en-GB" altLang="en-US" sz="1200"/>
          </a:p>
        </p:txBody>
      </p:sp>
      <p:pic>
        <p:nvPicPr>
          <p:cNvPr id="35845" name="Picture 1">
            <a:extLst>
              <a:ext uri="{FF2B5EF4-FFF2-40B4-BE49-F238E27FC236}">
                <a16:creationId xmlns:a16="http://schemas.microsoft.com/office/drawing/2014/main" id="{7E6364D6-47B3-74D8-BDB3-A719C36E0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441" y="3153726"/>
            <a:ext cx="1916650" cy="313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CF0987-82FF-574E-A3D1-CC3B64202E58}"/>
              </a:ext>
            </a:extLst>
          </p:cNvPr>
          <p:cNvSpPr>
            <a:spLocks/>
          </p:cNvSpPr>
          <p:nvPr/>
        </p:nvSpPr>
        <p:spPr>
          <a:xfrm>
            <a:off x="354932" y="1647990"/>
            <a:ext cx="11339763" cy="1002627"/>
          </a:xfrm>
          <a:prstGeom prst="rect">
            <a:avLst/>
          </a:prstGeom>
        </p:spPr>
        <p:txBody>
          <a:bodyPr/>
          <a:lstStyle/>
          <a:p>
            <a:pPr algn="ctr" defTabSz="722376">
              <a:spcAft>
                <a:spcPts val="600"/>
              </a:spcAft>
              <a:defRPr/>
            </a:pPr>
            <a:r>
              <a:rPr lang="nl-BE" altLang="en-US" sz="28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nl-BE" altLang="it-IT" sz="2800" u="sng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</a:t>
            </a:r>
            <a:r>
              <a:rPr lang="nl-NL" altLang="it-IT" sz="2800" u="sng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port is subject </a:t>
            </a:r>
            <a:r>
              <a:rPr lang="nl-NL" altLang="it-IT" sz="2800" u="sng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to</a:t>
            </a:r>
            <a:r>
              <a:rPr lang="nl-NL" altLang="it-IT" sz="2800" u="sng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Community </a:t>
            </a:r>
            <a:r>
              <a:rPr lang="nl-NL" altLang="it-IT" sz="2800" u="sng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law</a:t>
            </a:r>
            <a:r>
              <a:rPr lang="nl-NL" altLang="it-IT" sz="2800" u="sng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nl-NL" altLang="it-IT" sz="2800" u="sng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so</a:t>
            </a:r>
            <a:r>
              <a:rPr lang="nl-NL" altLang="it-IT" sz="2800" u="sng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far as </a:t>
            </a:r>
            <a:r>
              <a:rPr lang="nl-NL" altLang="it-IT" sz="2800" u="sng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it</a:t>
            </a:r>
            <a:r>
              <a:rPr lang="nl-NL" altLang="it-IT" sz="2800" u="sng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altLang="it-IT" sz="2800" u="sng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constitutes</a:t>
            </a:r>
            <a:r>
              <a:rPr lang="nl-NL" altLang="it-IT" sz="2800" u="sng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altLang="it-IT" sz="2800" u="sng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an</a:t>
            </a:r>
            <a:r>
              <a:rPr lang="nl-NL" altLang="it-IT" sz="2800" u="sng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altLang="it-IT" sz="2800" u="sng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economic</a:t>
            </a:r>
            <a:r>
              <a:rPr lang="nl-NL" altLang="it-IT" sz="2800" u="sng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altLang="it-IT" sz="2800" u="sng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activity</a:t>
            </a:r>
            <a:r>
              <a:rPr lang="nl-NL" altLang="it-IT" sz="2800" u="sng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altLang="it-IT" sz="2800" u="sng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within</a:t>
            </a:r>
            <a:r>
              <a:rPr lang="nl-NL" altLang="it-IT" sz="2800" u="sng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altLang="it-IT" sz="2800" u="sng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altLang="it-IT" sz="2800" u="sng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altLang="it-IT" sz="2800" u="sng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meaning</a:t>
            </a:r>
            <a:r>
              <a:rPr lang="nl-NL" altLang="it-IT" sz="2800" u="sng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nl-NL" altLang="it-IT" sz="2800" u="sng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Article</a:t>
            </a:r>
            <a:r>
              <a:rPr lang="nl-NL" altLang="it-IT" sz="2800" u="sng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2 of </a:t>
            </a:r>
            <a:r>
              <a:rPr lang="nl-NL" altLang="it-IT" sz="2800" u="sng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nl-NL" altLang="it-IT" sz="2800" u="sng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altLang="it-IT" sz="2800" u="sng" kern="12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Treaty</a:t>
            </a:r>
            <a:r>
              <a:rPr lang="nl-NL" altLang="en-US" sz="28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nl-NL" altLang="it-IT" sz="2800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altLang="it-IT" sz="2800" kern="1200" dirty="0">
                <a:solidFill>
                  <a:srgbClr val="0070C0"/>
                </a:solidFill>
              </a:rPr>
              <a:t>.</a:t>
            </a:r>
            <a:endParaRPr lang="nl-BE" altLang="it-IT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3789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7" name="Rectangle 3789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9E7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F5F6E-C0FC-EF45-8ADE-EA366711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0808" y="1473869"/>
            <a:ext cx="5331723" cy="4102767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Bosman v. URSBFA - UEFA -  FIFA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i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DAVID v. GOLIATH</a:t>
            </a:r>
          </a:p>
        </p:txBody>
      </p:sp>
      <p:pic>
        <p:nvPicPr>
          <p:cNvPr id="37890" name="Content Placeholder 4" descr="A silhouette of a person holding a spear&#10;&#10;Description automatically generated">
            <a:extLst>
              <a:ext uri="{FF2B5EF4-FFF2-40B4-BE49-F238E27FC236}">
                <a16:creationId xmlns:a16="http://schemas.microsoft.com/office/drawing/2014/main" id="{A0D08060-2B59-55FD-B6B0-E3302B9B35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42" y="1537505"/>
            <a:ext cx="6257757" cy="37796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75586-C1CC-644A-8268-3851F54F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85172707-B1EB-1C45-93C8-8207AFF91D04}" type="slidenum">
              <a:rPr lang="en-US" altLang="en-US">
                <a:solidFill>
                  <a:srgbClr val="898989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15</a:t>
            </a:fld>
            <a:endParaRPr lang="en-US" altLang="en-US">
              <a:solidFill>
                <a:srgbClr val="898989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A2BAEF-6504-AD4B-5D9F-7A2DB2E70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EE127-B78C-3940-B62D-989BCE65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70C0"/>
                </a:solidFill>
              </a:rPr>
              <a:t>UEFA –URSBFA v. Bosman 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C-415/93 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(Judgement of 15 December 1995)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35D63-13DF-124E-80BF-2628594A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EA9A8439-9DA0-D44E-8F95-BB2CAB0B4EEA}" type="slidenum">
              <a:rPr lang="en-GB" altLang="en-US"/>
              <a:pPr>
                <a:spcAft>
                  <a:spcPts val="600"/>
                </a:spcAft>
              </a:pPr>
              <a:t>16</a:t>
            </a:fld>
            <a:endParaRPr lang="en-GB" alt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195833D-FDF5-8BAB-31B3-AFD73F59F4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848395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09CF0-4B7E-AE48-97DE-359CC2FC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3600" b="1" dirty="0"/>
              <a:t>Transfer Fee</a:t>
            </a:r>
            <a:br>
              <a:rPr lang="en-US" sz="3600" b="1" dirty="0"/>
            </a:br>
            <a:r>
              <a:rPr lang="en-US" sz="3600" b="1" dirty="0"/>
              <a:t>(11.570.000 BEF = </a:t>
            </a:r>
            <a:r>
              <a:rPr lang="en-US" sz="3600" b="1" dirty="0">
                <a:solidFill>
                  <a:srgbClr val="FF0000"/>
                </a:solidFill>
              </a:rPr>
              <a:t>200.000 euros</a:t>
            </a:r>
            <a:r>
              <a:rPr lang="en-US" sz="3600" b="1" dirty="0"/>
              <a:t>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9939" name="Content Placeholder 4">
            <a:extLst>
              <a:ext uri="{FF2B5EF4-FFF2-40B4-BE49-F238E27FC236}">
                <a16:creationId xmlns:a16="http://schemas.microsoft.com/office/drawing/2014/main" id="{9E6065E2-1127-375F-5FE4-DEC5CCE758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3500" y="1600201"/>
            <a:ext cx="3556000" cy="45307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ABB21-4D7E-1A43-A00B-3FA5EE4EA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9CFC053-9C6A-5E47-BDDE-56B09A97D673}" type="slidenum">
              <a:rPr lang="en-GB" altLang="en-US" smtClean="0"/>
              <a:pPr/>
              <a:t>17</a:t>
            </a:fld>
            <a:endParaRPr lang="en-GB" altLang="en-US"/>
          </a:p>
        </p:txBody>
      </p:sp>
      <p:graphicFrame>
        <p:nvGraphicFramePr>
          <p:cNvPr id="39941" name="Text Placeholder 5">
            <a:extLst>
              <a:ext uri="{FF2B5EF4-FFF2-40B4-BE49-F238E27FC236}">
                <a16:creationId xmlns:a16="http://schemas.microsoft.com/office/drawing/2014/main" id="{38CEAB65-59AA-3648-946A-7AC80CBD78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5214524"/>
              </p:ext>
            </p:extLst>
          </p:nvPr>
        </p:nvGraphicFramePr>
        <p:xfrm>
          <a:off x="609600" y="1600201"/>
          <a:ext cx="5648696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63A65-6AA1-D54B-AE91-D8BCA718D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5400" b="1" dirty="0"/>
              <a:t>TRANSFER FEE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4B44F-D654-314A-B8BB-BD445B202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i="1" dirty="0">
                <a:solidFill>
                  <a:srgbClr val="FF0000"/>
                </a:solidFill>
                <a:effectLst/>
              </a:rPr>
              <a:t>Obstacle</a:t>
            </a:r>
            <a:r>
              <a:rPr lang="en-US" sz="3200" i="1" dirty="0">
                <a:effectLst/>
              </a:rPr>
              <a:t> because it affects </a:t>
            </a:r>
            <a:r>
              <a:rPr lang="en-US" sz="3200" i="1" dirty="0" err="1">
                <a:effectLst/>
              </a:rPr>
              <a:t>players'access</a:t>
            </a:r>
            <a:r>
              <a:rPr lang="en-US" sz="3200" i="1" dirty="0">
                <a:effectLst/>
              </a:rPr>
              <a:t> to the employment market in other Member States</a:t>
            </a:r>
          </a:p>
          <a:p>
            <a:pPr>
              <a:defRPr/>
            </a:pPr>
            <a:r>
              <a:rPr lang="en-US" sz="3200" i="1" dirty="0">
                <a:solidFill>
                  <a:srgbClr val="FF0000"/>
                </a:solidFill>
                <a:effectLst/>
              </a:rPr>
              <a:t>NO valid justifications</a:t>
            </a:r>
            <a:r>
              <a:rPr lang="en-US" sz="3200" i="1" dirty="0">
                <a:effectLst/>
              </a:rPr>
              <a:t>: maintenance of sportive and competitive balance between clubs</a:t>
            </a:r>
          </a:p>
          <a:p>
            <a:pPr>
              <a:defRPr/>
            </a:pPr>
            <a:r>
              <a:rPr lang="en-US" sz="3200" i="1" dirty="0">
                <a:solidFill>
                  <a:srgbClr val="FF0000"/>
                </a:solidFill>
                <a:effectLst/>
              </a:rPr>
              <a:t>Other alternative measures</a:t>
            </a:r>
            <a:r>
              <a:rPr lang="en-US" sz="3200" i="1" dirty="0">
                <a:effectLst/>
              </a:rPr>
              <a:t>: marketing, ticketing, TV rights</a:t>
            </a:r>
          </a:p>
          <a:p>
            <a:pPr>
              <a:defRPr/>
            </a:pPr>
            <a:r>
              <a:rPr lang="en-US" sz="3200" i="1" dirty="0">
                <a:effectLst/>
              </a:rPr>
              <a:t>Conclusions: </a:t>
            </a:r>
            <a:r>
              <a:rPr lang="en-US" sz="3200" i="1" dirty="0">
                <a:solidFill>
                  <a:srgbClr val="FF0000"/>
                </a:solidFill>
                <a:effectLst/>
              </a:rPr>
              <a:t>Transfer fee after the end of the contract against EU law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F2F88-A484-2547-A957-F3512651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2F9FC299-4081-494A-B937-E5817127CEE1}" type="slidenum">
              <a:rPr lang="en-GB" altLang="en-US"/>
              <a:pPr>
                <a:spcAft>
                  <a:spcPts val="600"/>
                </a:spcAft>
              </a:pPr>
              <a:t>18</a:t>
            </a:fld>
            <a:endParaRPr lang="en-GB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4F87B-C8F1-2D40-91AF-BC894A36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5400"/>
              <a:t>Quota System</a:t>
            </a:r>
          </a:p>
        </p:txBody>
      </p:sp>
      <p:pic>
        <p:nvPicPr>
          <p:cNvPr id="6" name="Picture 5" descr="Foosball football players">
            <a:extLst>
              <a:ext uri="{FF2B5EF4-FFF2-40B4-BE49-F238E27FC236}">
                <a16:creationId xmlns:a16="http://schemas.microsoft.com/office/drawing/2014/main" id="{D7BD149B-5664-A378-1D47-B9327678E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72" r="2723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A7E52-CD61-7D44-875F-6B911056A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Quota system on Foreign players to be fielded </a:t>
            </a:r>
            <a:r>
              <a:rPr lang="en-US" dirty="0">
                <a:solidFill>
                  <a:srgbClr val="FF0000"/>
                </a:solidFill>
              </a:rPr>
              <a:t>restricts the opportunities to be employed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No valid justifications </a:t>
            </a:r>
          </a:p>
          <a:p>
            <a:pPr lvl="1">
              <a:defRPr/>
            </a:pPr>
            <a:r>
              <a:rPr lang="en-US" dirty="0"/>
              <a:t>Irrelevant territorial link</a:t>
            </a:r>
          </a:p>
          <a:p>
            <a:pPr lvl="1">
              <a:defRPr/>
            </a:pPr>
            <a:r>
              <a:rPr lang="en-US" dirty="0"/>
              <a:t>Train national players in view of the National Team</a:t>
            </a:r>
          </a:p>
          <a:p>
            <a:pPr lvl="1">
              <a:defRPr/>
            </a:pPr>
            <a:r>
              <a:rPr lang="en-US" dirty="0"/>
              <a:t>Maintaining a competitive balance between clubs, since there are no rules limiting the possibility for richer clubs to recruit the best national players.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1AAA8-6014-E449-8B15-80542CB3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AB8041EB-1932-9D4D-A36D-CA53F79BAE91}" type="slidenum">
              <a:rPr lang="en-GB" altLang="en-US"/>
              <a:pPr>
                <a:spcAft>
                  <a:spcPts val="600"/>
                </a:spcAft>
              </a:pPr>
              <a:t>19</a:t>
            </a:fld>
            <a:endParaRPr lang="en-GB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55" name="Rectangle 18449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4F6006-321A-124F-9155-8AF4835F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600" b="1" dirty="0"/>
              <a:t>International sports cases before the EU judges</a:t>
            </a:r>
            <a:br>
              <a:rPr lang="en-US" sz="3600" b="1" dirty="0"/>
            </a:br>
            <a:r>
              <a:rPr lang="en-US" sz="3600" b="1" dirty="0">
                <a:solidFill>
                  <a:srgbClr val="FF0000"/>
                </a:solidFill>
              </a:rPr>
              <a:t>D-DAY: 21 December 2023</a:t>
            </a:r>
          </a:p>
        </p:txBody>
      </p:sp>
      <p:sp>
        <p:nvSpPr>
          <p:cNvPr id="18456" name="Rectangle 18451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436" name="Picture 6" descr="A person on a horse waving&#10;&#10;Description automatically generated">
            <a:extLst>
              <a:ext uri="{FF2B5EF4-FFF2-40B4-BE49-F238E27FC236}">
                <a16:creationId xmlns:a16="http://schemas.microsoft.com/office/drawing/2014/main" id="{BCDBBF74-0A8D-6FA5-7206-2E1F225B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/>
          <a:stretch/>
        </p:blipFill>
        <p:spPr bwMode="auto">
          <a:xfrm>
            <a:off x="429769" y="1721922"/>
            <a:ext cx="5349122" cy="452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8454" name="Rectangle 18453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9DAFE-292A-0646-93AB-084181EB091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925787" y="2020824"/>
            <a:ext cx="5705381" cy="39593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dirty="0" err="1"/>
              <a:t>Superleague</a:t>
            </a:r>
            <a:r>
              <a:rPr lang="en-US" dirty="0"/>
              <a:t> against UEFA and FIFA </a:t>
            </a:r>
          </a:p>
          <a:p>
            <a:pPr>
              <a:defRPr/>
            </a:pPr>
            <a:r>
              <a:rPr lang="en-US" dirty="0"/>
              <a:t>FC Antwerp against UEFA (homegrown player rule)</a:t>
            </a:r>
          </a:p>
          <a:p>
            <a:pPr>
              <a:defRPr/>
            </a:pPr>
            <a:r>
              <a:rPr lang="en-US" dirty="0"/>
              <a:t>International Skating Union</a:t>
            </a:r>
          </a:p>
          <a:p>
            <a:pPr>
              <a:defRPr/>
            </a:pPr>
            <a:r>
              <a:rPr lang="en-US" dirty="0"/>
              <a:t>Football Agents against FIFA (pending)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i="1" dirty="0" err="1"/>
              <a:t>Diarra</a:t>
            </a:r>
            <a:r>
              <a:rPr lang="en-US" i="1" dirty="0"/>
              <a:t> </a:t>
            </a:r>
            <a:r>
              <a:rPr lang="en-US" dirty="0"/>
              <a:t>case (pending)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i="1" dirty="0"/>
              <a:t>Seraing</a:t>
            </a:r>
            <a:r>
              <a:rPr lang="en-US" dirty="0"/>
              <a:t> case (pending)</a:t>
            </a:r>
          </a:p>
          <a:p>
            <a:pPr>
              <a:defRPr/>
            </a:pPr>
            <a:endParaRPr lang="en-US" dirty="0"/>
          </a:p>
          <a:p>
            <a:pPr marL="0">
              <a:defRPr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4E481-34FC-B943-B497-7723A4FB3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536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  <a:defRPr/>
            </a:pPr>
            <a:fld id="{D8A43B3F-1B89-5C48-B07A-F355D697D434}" type="slidenum">
              <a:rPr lang="en-US" alt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alt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21" name="Rectangle 43016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DBDBC340-44D9-5A4D-A220-1A9CF63CA8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altLang="fr-FR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FIFA RSTP</a:t>
            </a:r>
          </a:p>
        </p:txBody>
      </p:sp>
      <p:pic>
        <p:nvPicPr>
          <p:cNvPr id="43012" name="Picture 7" descr="monti">
            <a:extLst>
              <a:ext uri="{FF2B5EF4-FFF2-40B4-BE49-F238E27FC236}">
                <a16:creationId xmlns:a16="http://schemas.microsoft.com/office/drawing/2014/main" id="{952171BF-FB94-FE38-5221-439E33192B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1869295"/>
            <a:ext cx="5458968" cy="311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2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4ECE5D8-1A78-4145-9DC0-4E54D576D1B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altLang="fr-FR" sz="2000" dirty="0"/>
              <a:t>«Gentlemen’s  Agreement » (2001)</a:t>
            </a:r>
          </a:p>
          <a:p>
            <a:pPr lvl="1">
              <a:defRPr/>
            </a:pPr>
            <a:r>
              <a:rPr lang="en-US" altLang="fr-FR" sz="2000" dirty="0"/>
              <a:t>Main Principles :</a:t>
            </a:r>
          </a:p>
          <a:p>
            <a:pPr lvl="2">
              <a:defRPr/>
            </a:pPr>
            <a:r>
              <a:rPr lang="en-US" altLang="fr-FR" dirty="0"/>
              <a:t>Contractual stability (protected period)</a:t>
            </a:r>
          </a:p>
          <a:p>
            <a:pPr lvl="2">
              <a:defRPr/>
            </a:pPr>
            <a:r>
              <a:rPr lang="en-US" altLang="fr-FR" dirty="0"/>
              <a:t>Training compensation </a:t>
            </a:r>
          </a:p>
          <a:p>
            <a:pPr lvl="2">
              <a:defRPr/>
            </a:pPr>
            <a:r>
              <a:rPr lang="en-US" altLang="fr-FR" dirty="0"/>
              <a:t>Solidarity mechanism</a:t>
            </a:r>
          </a:p>
          <a:p>
            <a:pPr lvl="2">
              <a:defRPr/>
            </a:pPr>
            <a:r>
              <a:rPr lang="en-US" altLang="fr-FR" dirty="0"/>
              <a:t>Protection of Minors</a:t>
            </a:r>
          </a:p>
          <a:p>
            <a:pPr lvl="2">
              <a:defRPr/>
            </a:pPr>
            <a:r>
              <a:rPr lang="en-US" altLang="fr-FR" dirty="0"/>
              <a:t>Dispute Resolution System</a:t>
            </a:r>
          </a:p>
          <a:p>
            <a:pPr lvl="2">
              <a:defRPr/>
            </a:pPr>
            <a:r>
              <a:rPr lang="en-US" altLang="fr-FR" dirty="0"/>
              <a:t>Freedom to submit disputes to Ordinary Courts</a:t>
            </a:r>
          </a:p>
          <a:p>
            <a:pPr lvl="1">
              <a:defRPr/>
            </a:pPr>
            <a:endParaRPr lang="en-US" altLang="fr-FR" sz="2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135E9-1FEA-9C47-98A7-D121CE3C2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D2B57864-D1AA-BF45-ACD8-9F513D160675}" type="slidenum">
              <a:rPr lang="en-US" altLang="fr-FR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20</a:t>
            </a:fld>
            <a:endParaRPr lang="en-US" altLang="fr-FR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066" name="Rectangle 45065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4BF84-4F8D-AB45-82C5-9152B1BF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Case Law After Bosman</a:t>
            </a:r>
          </a:p>
        </p:txBody>
      </p:sp>
      <p:sp>
        <p:nvSpPr>
          <p:cNvPr id="45068" name="Rectangle 45067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070" name="Rectangle 45069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29E50-71C4-414E-A57A-63FEFDC1AD55}"/>
              </a:ext>
            </a:extLst>
          </p:cNvPr>
          <p:cNvSpPr>
            <a:spLocks/>
          </p:cNvSpPr>
          <p:nvPr/>
        </p:nvSpPr>
        <p:spPr>
          <a:xfrm>
            <a:off x="1342352" y="1850638"/>
            <a:ext cx="4680248" cy="3930319"/>
          </a:xfrm>
          <a:prstGeom prst="rect">
            <a:avLst/>
          </a:prstGeom>
        </p:spPr>
        <p:txBody>
          <a:bodyPr/>
          <a:lstStyle/>
          <a:p>
            <a:pPr defTabSz="822960">
              <a:spcAft>
                <a:spcPts val="600"/>
              </a:spcAft>
              <a:defRPr/>
            </a:pPr>
            <a:endParaRPr lang="en-US" sz="1800" i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822960">
              <a:spcAft>
                <a:spcPts val="600"/>
              </a:spcAft>
              <a:defRPr/>
            </a:pPr>
            <a:r>
              <a:rPr lang="en-US" sz="216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Christelle </a:t>
            </a:r>
            <a:r>
              <a:rPr lang="en-US" sz="2160" i="1" kern="1200" err="1">
                <a:solidFill>
                  <a:srgbClr val="B30000"/>
                </a:solidFill>
                <a:latin typeface="+mn-lt"/>
                <a:ea typeface="+mn-ea"/>
                <a:cs typeface="+mn-cs"/>
              </a:rPr>
              <a:t>Deliège</a:t>
            </a:r>
            <a:r>
              <a:rPr lang="en-US" sz="2160" i="1" kern="1200">
                <a:solidFill>
                  <a:srgbClr val="B3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160" i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v.Ligue</a:t>
            </a:r>
            <a:r>
              <a:rPr lang="en-US" sz="216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Francophone de Judo et others (C-51/96 and C-191/97), </a:t>
            </a:r>
            <a:r>
              <a:rPr lang="en-US" sz="2160" i="1" kern="1200">
                <a:solidFill>
                  <a:srgbClr val="B30000"/>
                </a:solidFill>
                <a:latin typeface="+mn-lt"/>
                <a:ea typeface="+mn-ea"/>
                <a:cs typeface="+mn-cs"/>
              </a:rPr>
              <a:t>11 April 2000</a:t>
            </a:r>
          </a:p>
          <a:p>
            <a:pPr defTabSz="82296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Sports Rules on selecting Athletes as long as are inherent to the organization of a competition </a:t>
            </a:r>
            <a:r>
              <a:rPr lang="en-US" sz="1800" i="1" kern="1200">
                <a:solidFill>
                  <a:srgbClr val="B30000"/>
                </a:solidFill>
                <a:latin typeface="+mn-lt"/>
                <a:ea typeface="+mn-ea"/>
                <a:cs typeface="+mn-cs"/>
              </a:rPr>
              <a:t>are in compliance with Art. 56 TFEU (freedom to provide services). </a:t>
            </a:r>
          </a:p>
          <a:p>
            <a:pPr defTabSz="822960">
              <a:spcAft>
                <a:spcPts val="600"/>
              </a:spcAft>
              <a:defRPr/>
            </a:pPr>
            <a:endParaRPr lang="en-US" sz="2160" i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822960">
              <a:spcAft>
                <a:spcPts val="600"/>
              </a:spcAft>
              <a:defRPr/>
            </a:pPr>
            <a:endParaRPr lang="en-US" sz="1800" i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spcAft>
                <a:spcPts val="600"/>
              </a:spcAft>
              <a:buNone/>
              <a:defRPr/>
            </a:pP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A86F0F-E6E4-3047-B8B6-D43406B57A1F}"/>
              </a:ext>
            </a:extLst>
          </p:cNvPr>
          <p:cNvSpPr>
            <a:spLocks/>
          </p:cNvSpPr>
          <p:nvPr/>
        </p:nvSpPr>
        <p:spPr>
          <a:xfrm>
            <a:off x="6160255" y="1850638"/>
            <a:ext cx="4680248" cy="3930319"/>
          </a:xfrm>
          <a:prstGeom prst="rect">
            <a:avLst/>
          </a:prstGeom>
        </p:spPr>
        <p:txBody>
          <a:bodyPr/>
          <a:lstStyle/>
          <a:p>
            <a:pPr defTabSz="822960">
              <a:spcAft>
                <a:spcPts val="600"/>
              </a:spcAft>
              <a:defRPr/>
            </a:pPr>
            <a:r>
              <a:rPr lang="en-US" sz="162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43117-01E8-2643-9DDF-51826B507AC9}"/>
              </a:ext>
            </a:extLst>
          </p:cNvPr>
          <p:cNvSpPr>
            <a:spLocks/>
          </p:cNvSpPr>
          <p:nvPr/>
        </p:nvSpPr>
        <p:spPr>
          <a:xfrm>
            <a:off x="8362724" y="5942987"/>
            <a:ext cx="2477779" cy="3297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822960">
              <a:spcAft>
                <a:spcPts val="600"/>
              </a:spcAft>
            </a:pPr>
            <a:fld id="{4632E7AA-AAD5-D141-8080-1401922F884F}" type="slidenum">
              <a:rPr lang="en-GB" altLang="en-US" sz="162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822960">
                <a:spcAft>
                  <a:spcPts val="600"/>
                </a:spcAft>
              </a:pPr>
              <a:t>21</a:t>
            </a:fld>
            <a:endParaRPr lang="en-GB" altLang="en-US"/>
          </a:p>
        </p:txBody>
      </p:sp>
      <p:pic>
        <p:nvPicPr>
          <p:cNvPr id="45061" name="Picture 4">
            <a:extLst>
              <a:ext uri="{FF2B5EF4-FFF2-40B4-BE49-F238E27FC236}">
                <a16:creationId xmlns:a16="http://schemas.microsoft.com/office/drawing/2014/main" id="{C07443D4-6A45-17D0-AC59-3031315E6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4" y="1737360"/>
            <a:ext cx="2190999" cy="241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090" name="Rectangle 46089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4BF84-4F8D-AB45-82C5-9152B1BF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Case Law After Bosman</a:t>
            </a:r>
          </a:p>
        </p:txBody>
      </p:sp>
      <p:sp>
        <p:nvSpPr>
          <p:cNvPr id="46092" name="Rectangle 4609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094" name="Rectangle 4609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29E50-71C4-414E-A57A-63FEFDC1AD55}"/>
              </a:ext>
            </a:extLst>
          </p:cNvPr>
          <p:cNvSpPr>
            <a:spLocks/>
          </p:cNvSpPr>
          <p:nvPr/>
        </p:nvSpPr>
        <p:spPr>
          <a:xfrm>
            <a:off x="5401112" y="1926266"/>
            <a:ext cx="5946592" cy="1916081"/>
          </a:xfrm>
          <a:prstGeom prst="rect">
            <a:avLst/>
          </a:prstGeom>
        </p:spPr>
        <p:txBody>
          <a:bodyPr/>
          <a:lstStyle/>
          <a:p>
            <a:pPr defTabSz="685800">
              <a:spcAft>
                <a:spcPts val="600"/>
              </a:spcAft>
              <a:defRPr/>
            </a:pPr>
            <a:endParaRPr lang="en-US" sz="24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85800">
              <a:spcAft>
                <a:spcPts val="600"/>
              </a:spcAft>
              <a:defRPr/>
            </a:pP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Jury Lehtonen and others v. Fédération Royale </a:t>
            </a:r>
            <a:r>
              <a:rPr lang="en-US" sz="24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Belge</a:t>
            </a: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</a:t>
            </a:r>
            <a:r>
              <a:rPr lang="en-US" sz="24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Sociétés</a:t>
            </a: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Basketball (C-176/96), Judgement of </a:t>
            </a:r>
            <a:r>
              <a:rPr lang="en-US" sz="2400" i="1" kern="1200" dirty="0">
                <a:solidFill>
                  <a:srgbClr val="B30000"/>
                </a:solidFill>
                <a:latin typeface="+mn-lt"/>
                <a:ea typeface="+mn-ea"/>
                <a:cs typeface="+mn-cs"/>
              </a:rPr>
              <a:t>13 April 2000</a:t>
            </a:r>
          </a:p>
          <a:p>
            <a:pPr defTabSz="685800">
              <a:spcAft>
                <a:spcPts val="600"/>
              </a:spcAft>
              <a:defRPr/>
            </a:pPr>
            <a:endParaRPr lang="en-US" sz="15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85800">
              <a:spcAft>
                <a:spcPts val="600"/>
              </a:spcAft>
              <a:defRPr/>
            </a:pPr>
            <a:endParaRPr lang="en-US" sz="15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85800">
              <a:spcAft>
                <a:spcPts val="600"/>
              </a:spcAft>
              <a:defRPr/>
            </a:pPr>
            <a:endParaRPr lang="en-US" sz="15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85800">
              <a:spcAft>
                <a:spcPts val="600"/>
              </a:spcAft>
              <a:defRPr/>
            </a:pPr>
            <a:endParaRPr lang="en-US" sz="15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85800">
              <a:spcAft>
                <a:spcPts val="600"/>
              </a:spcAft>
              <a:defRPr/>
            </a:pPr>
            <a:endParaRPr lang="en-US" sz="15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spcAft>
                <a:spcPts val="600"/>
              </a:spcAft>
              <a:buNone/>
              <a:defRPr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379FB4-BBD0-954F-9795-AA55AA3D1E2A}"/>
              </a:ext>
            </a:extLst>
          </p:cNvPr>
          <p:cNvSpPr>
            <a:spLocks/>
          </p:cNvSpPr>
          <p:nvPr/>
        </p:nvSpPr>
        <p:spPr>
          <a:xfrm>
            <a:off x="2100396" y="2739381"/>
            <a:ext cx="2988257" cy="2896572"/>
          </a:xfrm>
          <a:prstGeom prst="rect">
            <a:avLst/>
          </a:prstGeom>
        </p:spPr>
        <p:txBody>
          <a:bodyPr/>
          <a:lstStyle/>
          <a:p>
            <a:pPr algn="just" defTabSz="685800">
              <a:spcAft>
                <a:spcPts val="600"/>
              </a:spcAft>
              <a:defRPr/>
            </a:pPr>
            <a:r>
              <a:rPr lang="en-US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Transfer windows may be an obstacle to the freedom of movement but …</a:t>
            </a:r>
          </a:p>
          <a:p>
            <a:pPr defTabSz="685800">
              <a:spcAft>
                <a:spcPts val="600"/>
              </a:spcAft>
              <a:defRPr/>
            </a:pPr>
            <a:endParaRPr lang="en-US" sz="1800" i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 defTabSz="685800">
              <a:spcAft>
                <a:spcPts val="600"/>
              </a:spcAft>
              <a:defRPr/>
            </a:pPr>
            <a:r>
              <a:rPr lang="en-US" sz="1800" i="1" kern="1200">
                <a:solidFill>
                  <a:srgbClr val="B30000"/>
                </a:solidFill>
                <a:latin typeface="+mn-lt"/>
                <a:ea typeface="+mn-ea"/>
                <a:cs typeface="+mn-cs"/>
              </a:rPr>
              <a:t>They can be justified in view of preserving the integrity of sports competition</a:t>
            </a:r>
          </a:p>
          <a:p>
            <a:pPr>
              <a:spcAft>
                <a:spcPts val="600"/>
              </a:spcAft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43117-01E8-2643-9DDF-51826B507AC9}"/>
              </a:ext>
            </a:extLst>
          </p:cNvPr>
          <p:cNvSpPr>
            <a:spLocks/>
          </p:cNvSpPr>
          <p:nvPr/>
        </p:nvSpPr>
        <p:spPr>
          <a:xfrm>
            <a:off x="8005734" y="6006318"/>
            <a:ext cx="2084663" cy="2774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Aft>
                <a:spcPts val="600"/>
              </a:spcAft>
            </a:pPr>
            <a:fld id="{86FB4041-EA33-8948-992A-082B8B0EBEF1}" type="slidenum">
              <a:rPr lang="en-GB" altLang="en-US" sz="135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685800">
                <a:spcAft>
                  <a:spcPts val="600"/>
                </a:spcAft>
              </a:pPr>
              <a:t>22</a:t>
            </a:fld>
            <a:endParaRPr lang="en-GB" altLang="en-US"/>
          </a:p>
        </p:txBody>
      </p:sp>
      <p:pic>
        <p:nvPicPr>
          <p:cNvPr id="46085" name="Picture 4">
            <a:extLst>
              <a:ext uri="{FF2B5EF4-FFF2-40B4-BE49-F238E27FC236}">
                <a16:creationId xmlns:a16="http://schemas.microsoft.com/office/drawing/2014/main" id="{2AACAAA7-F190-E6C1-8AE5-C4C1729BF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556" y="3842347"/>
            <a:ext cx="1447682" cy="217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5" name="Rectangle 19464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4BE991E1-AB40-AF48-8232-C2F4612FBAE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nl-BE" sz="4000" dirty="0"/>
              <a:t>Basic Principles of Union Law</a:t>
            </a:r>
            <a:endParaRPr lang="nl-NL" sz="4000" dirty="0"/>
          </a:p>
        </p:txBody>
      </p:sp>
      <p:sp>
        <p:nvSpPr>
          <p:cNvPr id="19467" name="Rectangle 19466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469" name="Rectangle 19468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3C33C-F4F8-4A4A-B44E-1A138D46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280" y="6356350"/>
            <a:ext cx="2633472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E014A746-95B0-D345-B72A-A07593F0F878}" type="slidenum">
              <a:rPr lang="nl-NL" altLang="en-US" sz="18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23</a:t>
            </a:fld>
            <a:endParaRPr lang="nl-NL" altLang="en-US" sz="1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9461" name="Rectangle 3">
            <a:extLst>
              <a:ext uri="{FF2B5EF4-FFF2-40B4-BE49-F238E27FC236}">
                <a16:creationId xmlns:a16="http://schemas.microsoft.com/office/drawing/2014/main" id="{C93D2B01-D173-C382-D543-7A97D56F2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6121105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77917-FE3D-0241-B07A-64B06F74D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5" y="365125"/>
            <a:ext cx="11839073" cy="132556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MECA MEDINA – MADJEN </a:t>
            </a:r>
            <a:r>
              <a:rPr lang="en-US" dirty="0"/>
              <a:t> </a:t>
            </a:r>
            <a:r>
              <a:rPr lang="en-US" sz="3600" dirty="0"/>
              <a:t>Case C-519/04 P (18 July 2006)</a:t>
            </a:r>
          </a:p>
        </p:txBody>
      </p:sp>
      <p:pic>
        <p:nvPicPr>
          <p:cNvPr id="48130" name="Content Placeholder 8">
            <a:extLst>
              <a:ext uri="{FF2B5EF4-FFF2-40B4-BE49-F238E27FC236}">
                <a16:creationId xmlns:a16="http://schemas.microsoft.com/office/drawing/2014/main" id="{17B63372-3BEA-4E3B-3A45-78163705921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3050" y="2151063"/>
            <a:ext cx="2374900" cy="3429000"/>
          </a:xfrm>
        </p:spPr>
      </p:pic>
      <p:pic>
        <p:nvPicPr>
          <p:cNvPr id="48131" name="Content Placeholder 9">
            <a:extLst>
              <a:ext uri="{FF2B5EF4-FFF2-40B4-BE49-F238E27FC236}">
                <a16:creationId xmlns:a16="http://schemas.microsoft.com/office/drawing/2014/main" id="{03380560-046C-9DE7-4E87-89F7DB03CA6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7950" y="2060575"/>
            <a:ext cx="3467100" cy="33845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9E6C1-507E-724C-A89C-48AEB27AF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A453318-D2AB-434D-91F1-173A9CB3E26F}" type="slidenum">
              <a:rPr lang="en-GB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GB" altLang="en-US" sz="1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6A09F2-A28B-8F46-BAE4-F147898D7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anchor="t">
            <a:normAutofit/>
          </a:bodyPr>
          <a:lstStyle/>
          <a:p>
            <a:pPr algn="r">
              <a:defRPr/>
            </a:pPr>
            <a:r>
              <a:rPr lang="en-US" dirty="0">
                <a:solidFill>
                  <a:srgbClr val="FFFFFF"/>
                </a:solidFill>
              </a:rPr>
              <a:t>DOPING: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Two swimmers tested positive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36F16-510E-F441-9B57-0CA051BF6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2345" y="1608667"/>
            <a:ext cx="3747311" cy="450112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/>
              <a:t>Sports track</a:t>
            </a:r>
          </a:p>
          <a:p>
            <a:pPr lvl="1">
              <a:defRPr/>
            </a:pPr>
            <a:r>
              <a:rPr lang="en-US" sz="3600" dirty="0"/>
              <a:t>FINA Sanction (4 years Ban)</a:t>
            </a:r>
          </a:p>
          <a:p>
            <a:pPr lvl="1">
              <a:defRPr/>
            </a:pPr>
            <a:r>
              <a:rPr lang="en-US" sz="3600" dirty="0"/>
              <a:t>CAS sanction ( 2 years Ban)</a:t>
            </a:r>
          </a:p>
          <a:p>
            <a:pPr marL="0" indent="0">
              <a:buNone/>
              <a:defRPr/>
            </a:pPr>
            <a:endParaRPr lang="en-US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90473C-8720-004C-96DA-91851093F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69656" y="1608667"/>
            <a:ext cx="3741997" cy="4501127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en-US" sz="3200" dirty="0"/>
              <a:t>Ordinary EU Track</a:t>
            </a:r>
          </a:p>
          <a:p>
            <a:pPr lvl="1" algn="just">
              <a:defRPr/>
            </a:pPr>
            <a:r>
              <a:rPr lang="en-US" sz="3200" dirty="0"/>
              <a:t>EU Commission (no competent)</a:t>
            </a:r>
          </a:p>
          <a:p>
            <a:pPr lvl="1" algn="just">
              <a:defRPr/>
            </a:pPr>
            <a:r>
              <a:rPr lang="en-US" sz="3200" dirty="0"/>
              <a:t>General Court (no competent)</a:t>
            </a:r>
          </a:p>
          <a:p>
            <a:pPr lvl="1" algn="just">
              <a:defRPr/>
            </a:pPr>
            <a:r>
              <a:rPr lang="en-US" sz="3200" dirty="0"/>
              <a:t>Court of Justice (competent)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816D4-CE9B-2442-8E6E-755A45176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3368" y="6356350"/>
            <a:ext cx="1358284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D5D576DA-65D8-0A49-BD7B-ED55D8DAB07C}" type="slidenum">
              <a:rPr lang="en-GB" altLang="en-US" sz="1050"/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25</a:t>
            </a:fld>
            <a:endParaRPr lang="en-GB" altLang="en-US" sz="105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945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41" name="Picture 39940" descr="Front steps and columns of a majestic city building">
            <a:extLst>
              <a:ext uri="{FF2B5EF4-FFF2-40B4-BE49-F238E27FC236}">
                <a16:creationId xmlns:a16="http://schemas.microsoft.com/office/drawing/2014/main" id="{227F3A0F-BDE1-B910-8B33-0D995F743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96" r="24845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39947" name="Rectangle 39946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B87B16F6-8DF0-994A-85F4-408388EF4D7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sz="4000" dirty="0"/>
              <a:t>The Legal Methodology </a:t>
            </a:r>
            <a:br>
              <a:rPr lang="nl-BE" sz="4000" dirty="0"/>
            </a:br>
            <a:r>
              <a:rPr lang="nl-BE" sz="4000" dirty="0"/>
              <a:t>in the Meca Medina case</a:t>
            </a:r>
            <a:endParaRPr lang="nl-NL" sz="4000" dirty="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255521B-572D-4D49-AE02-C4247AB08F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10197" y="2743200"/>
            <a:ext cx="6781802" cy="3496878"/>
          </a:xfrm>
        </p:spPr>
        <p:txBody>
          <a:bodyPr anchor="ctr">
            <a:noAutofit/>
          </a:bodyPr>
          <a:lstStyle/>
          <a:p>
            <a:pPr eaLnBrk="1" hangingPunct="1">
              <a:buFont typeface="Wingdings" charset="0"/>
              <a:buBlip>
                <a:blip r:embed="rId3"/>
              </a:buBlip>
              <a:defRPr/>
            </a:pPr>
            <a:r>
              <a:rPr lang="nl-BE" u="sng" dirty="0"/>
              <a:t>STEP 1</a:t>
            </a:r>
            <a:r>
              <a:rPr lang="nl-BE" dirty="0"/>
              <a:t>: Are the EU anti-trust rules applicable to Sporting rules?</a:t>
            </a:r>
          </a:p>
          <a:p>
            <a:pPr eaLnBrk="1" hangingPunct="1">
              <a:buFont typeface="Wingdings" charset="0"/>
              <a:buBlip>
                <a:blip r:embed="rId3"/>
              </a:buBlip>
              <a:defRPr/>
            </a:pPr>
            <a:r>
              <a:rPr lang="nl-BE" u="sng" dirty="0"/>
              <a:t>STEP 2</a:t>
            </a:r>
            <a:r>
              <a:rPr lang="nl-BE" dirty="0"/>
              <a:t>: If yes, do the sporting rule fall outside the prohibition of Articles 101 (1) and 102 TFEU?</a:t>
            </a:r>
          </a:p>
          <a:p>
            <a:pPr eaLnBrk="1" hangingPunct="1">
              <a:buFont typeface="Wingdings" charset="0"/>
              <a:buBlip>
                <a:blip r:embed="rId3"/>
              </a:buBlip>
              <a:defRPr/>
            </a:pPr>
            <a:r>
              <a:rPr lang="nl-BE" u="sng" dirty="0"/>
              <a:t>STEP 3</a:t>
            </a:r>
            <a:r>
              <a:rPr lang="nl-BE" dirty="0"/>
              <a:t>: Can the rule be considered compatible with EU anti-trust rules because it fulfils the conditions of Article 101(3) EC or because of an objective justification under Article 102 TFEU?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E0E8F-7C93-5E4D-9026-5AE4D1217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DB573673-D0AF-3245-B075-66CFE0DB674D}" type="slidenum">
              <a:rPr lang="nl-NL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26</a:t>
            </a:fld>
            <a:endParaRPr lang="nl-NL" altLang="en-US"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96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65" name="Picture 40964" descr="One in a crowd">
            <a:extLst>
              <a:ext uri="{FF2B5EF4-FFF2-40B4-BE49-F238E27FC236}">
                <a16:creationId xmlns:a16="http://schemas.microsoft.com/office/drawing/2014/main" id="{F5E7C685-DACC-97A6-3D70-A9AE21EAB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2" r="16321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40971" name="Rectangle 4097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65E6CF35-F854-F54B-80C6-501FAF02762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sz="4000"/>
              <a:t>Step 1</a:t>
            </a:r>
            <a:endParaRPr lang="nl-NL" sz="4000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56BB9A7D-8506-6748-B06D-AFC9C70C57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pPr eaLnBrk="1" hangingPunct="1">
              <a:buFont typeface="Wingdings" charset="2"/>
              <a:buBlip>
                <a:blip r:embed="rId3"/>
              </a:buBlip>
              <a:defRPr/>
            </a:pPr>
            <a:r>
              <a:rPr lang="nl-NL" altLang="en-US" sz="2000"/>
              <a:t>1. Is the sports association that adopted the rule in question an </a:t>
            </a:r>
            <a:r>
              <a:rPr lang="ja-JP" altLang="nl-NL" sz="2000"/>
              <a:t>“</a:t>
            </a:r>
            <a:r>
              <a:rPr lang="nl-NL" altLang="ja-JP" sz="2000"/>
              <a:t>undertaking</a:t>
            </a:r>
            <a:r>
              <a:rPr lang="ja-JP" altLang="nl-NL" sz="2000"/>
              <a:t>”</a:t>
            </a:r>
            <a:r>
              <a:rPr lang="nl-NL" altLang="ja-JP" sz="2000"/>
              <a:t> or an</a:t>
            </a:r>
            <a:r>
              <a:rPr lang="ja-JP" altLang="nl-NL" sz="2000"/>
              <a:t>“</a:t>
            </a:r>
            <a:r>
              <a:rPr lang="nl-NL" altLang="ja-JP" sz="2000"/>
              <a:t>association of undertakings</a:t>
            </a:r>
            <a:r>
              <a:rPr lang="ja-JP" altLang="nl-NL" sz="2000"/>
              <a:t>”</a:t>
            </a:r>
            <a:r>
              <a:rPr lang="nl-NL" altLang="ja-JP" sz="2000"/>
              <a:t>?</a:t>
            </a:r>
          </a:p>
          <a:p>
            <a:pPr lvl="1" eaLnBrk="1" hangingPunct="1">
              <a:defRPr/>
            </a:pPr>
            <a:r>
              <a:rPr lang="nl-NL" altLang="en-US" sz="2000"/>
              <a:t>a. </a:t>
            </a:r>
            <a:r>
              <a:rPr lang="nl-BE" altLang="en-US" sz="2000"/>
              <a:t>YES to </a:t>
            </a:r>
            <a:r>
              <a:rPr lang="nl-NL" altLang="ja-JP" sz="2000"/>
              <a:t>the extent they carry out an </a:t>
            </a:r>
            <a:r>
              <a:rPr lang="ja-JP" altLang="nl-NL" sz="2000"/>
              <a:t>“</a:t>
            </a:r>
            <a:r>
              <a:rPr lang="nl-NL" altLang="ja-JP" sz="2000"/>
              <a:t>economic activity</a:t>
            </a:r>
            <a:r>
              <a:rPr lang="ja-JP" altLang="nl-NL" sz="2000"/>
              <a:t>”</a:t>
            </a:r>
            <a:r>
              <a:rPr lang="nl-NL" altLang="ja-JP" sz="2000"/>
              <a:t> (</a:t>
            </a:r>
            <a:r>
              <a:rPr lang="nl-NL" altLang="ja-JP" sz="2000" i="1"/>
              <a:t>e.g., </a:t>
            </a:r>
            <a:r>
              <a:rPr lang="nl-NL" altLang="ja-JP" sz="2000"/>
              <a:t>the selling of broadcasting rights).</a:t>
            </a:r>
          </a:p>
          <a:p>
            <a:pPr lvl="1" eaLnBrk="1" hangingPunct="1">
              <a:defRPr/>
            </a:pPr>
            <a:r>
              <a:rPr lang="nl-BE" altLang="en-US" sz="2000"/>
              <a:t>If no economic activity, EU competition law does not apply</a:t>
            </a:r>
          </a:p>
          <a:p>
            <a:pPr lvl="1" eaLnBrk="1" hangingPunct="1">
              <a:defRPr/>
            </a:pPr>
            <a:r>
              <a:rPr lang="nl-BE" altLang="en-US" sz="2000"/>
              <a:t>Is trade between MS affected (geographical market, production market, Community interest...)?</a:t>
            </a:r>
            <a:endParaRPr lang="nl-NL" altLang="en-US" sz="2000"/>
          </a:p>
          <a:p>
            <a:pPr eaLnBrk="1" hangingPunct="1">
              <a:buFont typeface="Wingdings" charset="2"/>
              <a:buBlip>
                <a:blip r:embed="rId3"/>
              </a:buBlip>
              <a:defRPr/>
            </a:pPr>
            <a:endParaRPr lang="nl-NL" alt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B6D062-3997-C745-93E0-4531BA886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8C1DBABB-E0E6-594B-B57F-853359DC4E1F}" type="slidenum">
              <a:rPr lang="nl-NL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27</a:t>
            </a:fld>
            <a:endParaRPr lang="nl-NL" altLang="en-US"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9" name="Rectangle 2560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1" name="Rectangle 256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3" name="Rectangle 256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5" name="Rectangle 256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617" name="Freeform: Shape 256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619" name="Rectangle 256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DABD10C9-B49D-0142-AADF-F72E25E21D5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 eaLnBrk="1" hangingPunct="1">
              <a:defRPr/>
            </a:pPr>
            <a:r>
              <a:rPr lang="nl-BE" sz="4000">
                <a:solidFill>
                  <a:srgbClr val="FFFFFF"/>
                </a:solidFill>
              </a:rPr>
              <a:t>Step 2</a:t>
            </a:r>
            <a:endParaRPr lang="nl-NL" sz="400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85B22-5CBA-5F4A-92E6-3644A337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7673F56A-A250-724C-80C3-4B24DC943B45}" type="slidenum">
              <a:rPr lang="nl-NL" alt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28</a:t>
            </a:fld>
            <a:endParaRPr lang="nl-NL" alt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5605" name="Rectangle 3">
            <a:extLst>
              <a:ext uri="{FF2B5EF4-FFF2-40B4-BE49-F238E27FC236}">
                <a16:creationId xmlns:a16="http://schemas.microsoft.com/office/drawing/2014/main" id="{CB2B3EC6-EF1F-E5A7-A64A-796297F3B4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3187788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993" name="Rectangle 4199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9F704CF3-AEF9-D546-9DF2-6AC58DB96A5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/>
              <a:t>Step 3</a:t>
            </a:r>
            <a:endParaRPr lang="nl-NL"/>
          </a:p>
        </p:txBody>
      </p:sp>
      <p:pic>
        <p:nvPicPr>
          <p:cNvPr id="41989" name="Picture 41988">
            <a:extLst>
              <a:ext uri="{FF2B5EF4-FFF2-40B4-BE49-F238E27FC236}">
                <a16:creationId xmlns:a16="http://schemas.microsoft.com/office/drawing/2014/main" id="{2E73DD2E-EFA3-ADEC-8DEE-805D6969A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71" r="976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1987" name="Rectangle 3">
            <a:extLst>
              <a:ext uri="{FF2B5EF4-FFF2-40B4-BE49-F238E27FC236}">
                <a16:creationId xmlns:a16="http://schemas.microsoft.com/office/drawing/2014/main" id="{DDD06CBC-C0BB-124D-96B7-1949F838D9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eaLnBrk="1" hangingPunct="1">
              <a:buFont typeface="Wingdings" charset="0"/>
              <a:buBlip>
                <a:blip r:embed="rId3"/>
              </a:buBlip>
              <a:defRPr/>
            </a:pPr>
            <a:r>
              <a:rPr lang="nl-BE" sz="2000"/>
              <a:t>Can the rule be considered compatible with EU anti-trust rules because it fulfils the conditions of Article 101(3) TFEU or because of an objective justification under Article 102 TFEU?</a:t>
            </a:r>
          </a:p>
          <a:p>
            <a:pPr lvl="1" eaLnBrk="1" hangingPunct="1">
              <a:defRPr/>
            </a:pPr>
            <a:r>
              <a:rPr lang="nl-BE" sz="2000"/>
              <a:t>Case by case approach</a:t>
            </a:r>
          </a:p>
          <a:p>
            <a:pPr lvl="1" eaLnBrk="1" hangingPunct="1">
              <a:defRPr/>
            </a:pPr>
            <a:r>
              <a:rPr lang="nl-BE" sz="2000"/>
              <a:t>No General sports exception!</a:t>
            </a:r>
          </a:p>
          <a:p>
            <a:pPr lvl="1" eaLnBrk="1" hangingPunct="1">
              <a:buFont typeface="Wingdings" charset="0"/>
              <a:buNone/>
              <a:defRPr/>
            </a:pPr>
            <a:endParaRPr lang="nl-BE" sz="2000"/>
          </a:p>
          <a:p>
            <a:pPr lvl="1" eaLnBrk="1" hangingPunct="1">
              <a:defRPr/>
            </a:pPr>
            <a:endParaRPr lang="nl-NL" sz="2000"/>
          </a:p>
          <a:p>
            <a:pPr eaLnBrk="1" hangingPunct="1">
              <a:buFont typeface="Wingdings" charset="0"/>
              <a:buBlip>
                <a:blip r:embed="rId3"/>
              </a:buBlip>
              <a:defRPr/>
            </a:pPr>
            <a:endParaRPr lang="nl-NL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AA470-6E95-6D4D-8EC7-C40984B83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BFDA3786-8AD7-9C48-A07A-BB8DA7E2FEEA}" type="slidenum">
              <a:rPr lang="nl-NL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29</a:t>
            </a:fld>
            <a:endParaRPr lang="nl-NL" altLang="en-US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6" name="Rectangle 19465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B776AA-5165-5F49-8877-FEEFF9FF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425410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700" dirty="0"/>
              <a:t>THE  EUROPEAN UNION </a:t>
            </a:r>
          </a:p>
        </p:txBody>
      </p:sp>
      <p:grpSp>
        <p:nvGrpSpPr>
          <p:cNvPr id="19468" name="Group 1946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9469" name="Rectangle 1946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70" name="Rectangle 1946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472" name="Rectangle 1947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0" name="TextBox 5">
            <a:extLst>
              <a:ext uri="{FF2B5EF4-FFF2-40B4-BE49-F238E27FC236}">
                <a16:creationId xmlns:a16="http://schemas.microsoft.com/office/drawing/2014/main" id="{C3AE8544-0F28-49D4-5B4D-5F98B5BF9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74" y="1649288"/>
            <a:ext cx="4559425" cy="39795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  <a:ea typeface="+mn-ea"/>
              </a:rPr>
              <a:t>27 Member States   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  <a:ea typeface="+mn-ea"/>
              </a:rPr>
              <a:t>47.000.000 people 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dirty="0">
                <a:latin typeface="+mn-lt"/>
                <a:ea typeface="+mn-ea"/>
              </a:rPr>
              <a:t>4,233,255.3 km</a:t>
            </a:r>
            <a:r>
              <a:rPr lang="en-US" altLang="en-US" baseline="30000" dirty="0">
                <a:latin typeface="+mn-lt"/>
                <a:ea typeface="+mn-ea"/>
              </a:rPr>
              <a:t>2</a:t>
            </a:r>
            <a:r>
              <a:rPr lang="en-US" altLang="en-US" dirty="0">
                <a:latin typeface="+mn-lt"/>
                <a:ea typeface="+mn-ea"/>
              </a:rPr>
              <a:t> </a:t>
            </a:r>
          </a:p>
        </p:txBody>
      </p:sp>
      <p:sp>
        <p:nvSpPr>
          <p:cNvPr id="19474" name="Rectangle 1947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6" name="Rectangle 1947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Content Placeholder 4">
            <a:extLst>
              <a:ext uri="{FF2B5EF4-FFF2-40B4-BE49-F238E27FC236}">
                <a16:creationId xmlns:a16="http://schemas.microsoft.com/office/drawing/2014/main" id="{30F7896A-23E4-2023-0E5D-C8057F08AF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r="4038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E2071-7A6E-4D40-A25D-D9C50F5AB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070" y="6492240"/>
            <a:ext cx="1055716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  <a:defRPr/>
            </a:pPr>
            <a:fld id="{D5C5BB7B-4F08-4F42-9294-CE290F3164E4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461" name="TextBox 7">
            <a:extLst>
              <a:ext uri="{FF2B5EF4-FFF2-40B4-BE49-F238E27FC236}">
                <a16:creationId xmlns:a16="http://schemas.microsoft.com/office/drawing/2014/main" id="{2EFD070F-DDC6-0640-81C5-A640C6E26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924" y="4613793"/>
            <a:ext cx="4541559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92D050"/>
                </a:solidFill>
              </a:rPr>
              <a:t>ONE SINGLE MARKET : 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92D050"/>
                </a:solidFill>
              </a:rPr>
              <a:t>-FREEDOM TO MOVE 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92D050"/>
                </a:solidFill>
              </a:rPr>
              <a:t>-TO PROVIDE SERVICES -AND TO COMPETE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CB49665F-0298-4449-8D2D-209989CB9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2">
            <a:extLst>
              <a:ext uri="{FF2B5EF4-FFF2-40B4-BE49-F238E27FC236}">
                <a16:creationId xmlns:a16="http://schemas.microsoft.com/office/drawing/2014/main" id="{A71EEC14-174A-46FA-B046-474750457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B6CB95-E653-4C6C-AE51-62FD848E8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BDD3CB8E-ABA7-4F37-BB2C-64FFD198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C2CA788A-B2FD-494C-BED0-83E31F6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794A4B-5313-4E43-AF50-D6A92F240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25880" y="1947672"/>
            <a:ext cx="5961888" cy="278892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4800">
                <a:solidFill>
                  <a:schemeClr val="bg1"/>
                </a:solidFill>
              </a:rPr>
              <a:t>FINDING OF THE COURT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061C6-DA5E-8B4B-A295-17C867CC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872" y="6217920"/>
            <a:ext cx="640080" cy="640080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ABA38BDD-883C-9146-AF5F-ED2F837DDA2E}" type="slidenum">
              <a:rPr lang="en-GB" altLang="en-US" sz="1600">
                <a:solidFill>
                  <a:schemeClr val="tx2"/>
                </a:solidFill>
              </a:rPr>
              <a:pPr algn="ctr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30</a:t>
            </a:fld>
            <a:endParaRPr lang="en-GB" altLang="en-US" sz="1600">
              <a:solidFill>
                <a:schemeClr val="tx2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23D0F12-B17F-3574-9FDA-6C134DE81C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8389142"/>
              </p:ext>
            </p:extLst>
          </p:nvPr>
        </p:nvGraphicFramePr>
        <p:xfrm>
          <a:off x="3794296" y="288758"/>
          <a:ext cx="7559504" cy="628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425" name="Rectangle 60424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427" name="Group 6042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60428" name="Rectangle 6042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29" name="Rectangle 6042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30" name="Rectangle 6042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432" name="Rectangle 6043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17" name="Title 1">
            <a:extLst>
              <a:ext uri="{FF2B5EF4-FFF2-40B4-BE49-F238E27FC236}">
                <a16:creationId xmlns:a16="http://schemas.microsoft.com/office/drawing/2014/main" id="{E1BDBB4E-C042-DE4B-ACD3-B4CE1EC43A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en-US" sz="4800"/>
              <a:t>Specificity of Sport</a:t>
            </a:r>
          </a:p>
        </p:txBody>
      </p:sp>
      <p:cxnSp>
        <p:nvCxnSpPr>
          <p:cNvPr id="60434" name="Straight Connector 6043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66723925-8DD5-F441-8D5B-4CEDB28BD2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0F293B0D-9672-E948-A518-55948AB6A182}" type="slidenum">
              <a:rPr lang="en-GB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31</a:t>
            </a:fld>
            <a:endParaRPr lang="en-GB" altLang="en-US" sz="1800"/>
          </a:p>
        </p:txBody>
      </p:sp>
      <p:graphicFrame>
        <p:nvGraphicFramePr>
          <p:cNvPr id="60421" name="Content Placeholder 2">
            <a:extLst>
              <a:ext uri="{FF2B5EF4-FFF2-40B4-BE49-F238E27FC236}">
                <a16:creationId xmlns:a16="http://schemas.microsoft.com/office/drawing/2014/main" id="{1006EE87-2E6C-B7D4-C726-F2A3DF16E6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8596680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337" name="Rectangle 56327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339" name="Rectangle 56329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CB7A6598-14B9-53ED-3FAF-C2C62E12B7D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38200" y="1195697"/>
            <a:ext cx="3707570" cy="4238118"/>
          </a:xfrm>
        </p:spPr>
        <p:txBody>
          <a:bodyPr>
            <a:normAutofit/>
          </a:bodyPr>
          <a:lstStyle/>
          <a:p>
            <a:pPr eaLnBrk="1" hangingPunct="1"/>
            <a:br>
              <a:rPr lang="nl-NL" altLang="en-US" sz="2800" dirty="0">
                <a:solidFill>
                  <a:schemeClr val="bg1"/>
                </a:solidFill>
              </a:rPr>
            </a:br>
            <a:br>
              <a:rPr lang="nl-NL" altLang="en-US" sz="2800" dirty="0">
                <a:solidFill>
                  <a:schemeClr val="bg1"/>
                </a:solidFill>
              </a:rPr>
            </a:br>
            <a:r>
              <a:rPr lang="nl-NL" altLang="en-US" sz="2800" b="1" dirty="0">
                <a:solidFill>
                  <a:schemeClr val="bg1"/>
                </a:solidFill>
              </a:rPr>
              <a:t>AFTER MECA MEDINA</a:t>
            </a:r>
            <a:br>
              <a:rPr lang="nl-NL" altLang="en-US" sz="2800" b="1" dirty="0">
                <a:solidFill>
                  <a:schemeClr val="bg1"/>
                </a:solidFill>
              </a:rPr>
            </a:br>
            <a:r>
              <a:rPr lang="nl-NL" altLang="en-US" sz="2800" b="1" dirty="0" err="1">
                <a:solidFill>
                  <a:schemeClr val="bg1"/>
                </a:solidFill>
              </a:rPr>
              <a:t>Sporting</a:t>
            </a:r>
            <a:r>
              <a:rPr lang="nl-NL" altLang="en-US" sz="2800" b="1" dirty="0">
                <a:solidFill>
                  <a:schemeClr val="bg1"/>
                </a:solidFill>
              </a:rPr>
              <a:t> </a:t>
            </a:r>
            <a:r>
              <a:rPr lang="nl-NL" altLang="en-US" sz="2800" b="1" dirty="0" err="1">
                <a:solidFill>
                  <a:schemeClr val="bg1"/>
                </a:solidFill>
              </a:rPr>
              <a:t>rules</a:t>
            </a:r>
            <a:r>
              <a:rPr lang="nl-NL" altLang="en-US" sz="2800" b="1" dirty="0">
                <a:solidFill>
                  <a:schemeClr val="bg1"/>
                </a:solidFill>
              </a:rPr>
              <a:t> </a:t>
            </a:r>
            <a:r>
              <a:rPr lang="nl-NL" altLang="en-US" sz="2800" b="1" dirty="0" err="1">
                <a:solidFill>
                  <a:schemeClr val="bg1"/>
                </a:solidFill>
              </a:rPr>
              <a:t>that</a:t>
            </a:r>
            <a:r>
              <a:rPr lang="nl-NL" altLang="en-US" sz="2800" b="1" dirty="0">
                <a:solidFill>
                  <a:schemeClr val="bg1"/>
                </a:solidFill>
              </a:rPr>
              <a:t> </a:t>
            </a:r>
            <a:r>
              <a:rPr lang="nl-NL" altLang="en-US" sz="2800" b="1" u="sng" dirty="0">
                <a:solidFill>
                  <a:schemeClr val="bg1"/>
                </a:solidFill>
              </a:rPr>
              <a:t>are </a:t>
            </a:r>
            <a:r>
              <a:rPr lang="nl-NL" altLang="en-US" sz="2800" b="1" u="sng" dirty="0" err="1">
                <a:solidFill>
                  <a:schemeClr val="bg1"/>
                </a:solidFill>
              </a:rPr>
              <a:t>less</a:t>
            </a:r>
            <a:r>
              <a:rPr lang="nl-NL" altLang="en-US" sz="2800" b="1" u="sng" dirty="0">
                <a:solidFill>
                  <a:schemeClr val="bg1"/>
                </a:solidFill>
              </a:rPr>
              <a:t> </a:t>
            </a:r>
            <a:r>
              <a:rPr lang="nl-NL" altLang="en-US" sz="2800" b="1" u="sng" dirty="0" err="1">
                <a:solidFill>
                  <a:schemeClr val="bg1"/>
                </a:solidFill>
              </a:rPr>
              <a:t>likely</a:t>
            </a:r>
            <a:r>
              <a:rPr lang="nl-NL" altLang="en-US" sz="2800" b="1" u="sng" dirty="0">
                <a:solidFill>
                  <a:schemeClr val="bg1"/>
                </a:solidFill>
              </a:rPr>
              <a:t> </a:t>
            </a:r>
            <a:r>
              <a:rPr lang="nl-NL" altLang="en-US" sz="2800" b="1" u="sng" dirty="0" err="1">
                <a:solidFill>
                  <a:schemeClr val="bg1"/>
                </a:solidFill>
              </a:rPr>
              <a:t>to</a:t>
            </a:r>
            <a:r>
              <a:rPr lang="nl-NL" altLang="en-US" sz="2800" b="1" u="sng" dirty="0">
                <a:solidFill>
                  <a:schemeClr val="bg1"/>
                </a:solidFill>
              </a:rPr>
              <a:t> </a:t>
            </a:r>
            <a:r>
              <a:rPr lang="nl-NL" altLang="en-US" sz="2800" b="1" u="sng" dirty="0" err="1">
                <a:solidFill>
                  <a:schemeClr val="bg1"/>
                </a:solidFill>
              </a:rPr>
              <a:t>comply</a:t>
            </a:r>
            <a:r>
              <a:rPr lang="nl-NL" altLang="en-US" sz="2800" b="1" dirty="0">
                <a:solidFill>
                  <a:schemeClr val="bg1"/>
                </a:solidFill>
              </a:rPr>
              <a:t> </a:t>
            </a:r>
            <a:r>
              <a:rPr lang="nl-NL" altLang="en-US" sz="2800" b="1" dirty="0" err="1">
                <a:solidFill>
                  <a:schemeClr val="bg1"/>
                </a:solidFill>
              </a:rPr>
              <a:t>with</a:t>
            </a:r>
            <a:r>
              <a:rPr lang="nl-NL" altLang="en-US" sz="2800" b="1" dirty="0">
                <a:solidFill>
                  <a:schemeClr val="bg1"/>
                </a:solidFill>
              </a:rPr>
              <a:t> </a:t>
            </a:r>
            <a:r>
              <a:rPr lang="nl-NL" altLang="en-US" sz="2800" b="1" dirty="0" err="1">
                <a:solidFill>
                  <a:schemeClr val="bg1"/>
                </a:solidFill>
              </a:rPr>
              <a:t>Articles</a:t>
            </a:r>
            <a:r>
              <a:rPr lang="nl-NL" altLang="en-US" sz="2800" b="1" dirty="0">
                <a:solidFill>
                  <a:schemeClr val="bg1"/>
                </a:solidFill>
              </a:rPr>
              <a:t> 101 </a:t>
            </a:r>
            <a:r>
              <a:rPr lang="nl-NL" altLang="en-US" sz="2800" b="1" dirty="0" err="1">
                <a:solidFill>
                  <a:schemeClr val="bg1"/>
                </a:solidFill>
              </a:rPr>
              <a:t>and</a:t>
            </a:r>
            <a:r>
              <a:rPr lang="nl-NL" altLang="en-US" sz="2800" b="1" dirty="0">
                <a:solidFill>
                  <a:schemeClr val="bg1"/>
                </a:solidFill>
              </a:rPr>
              <a:t> 102 TFEU</a:t>
            </a:r>
            <a:br>
              <a:rPr lang="nl-NL" altLang="en-US" sz="2800" dirty="0">
                <a:solidFill>
                  <a:schemeClr val="bg1"/>
                </a:solidFill>
              </a:rPr>
            </a:br>
            <a:endParaRPr lang="nl-NL" altLang="en-US" sz="2800" dirty="0">
              <a:solidFill>
                <a:schemeClr val="bg1"/>
              </a:solidFill>
            </a:endParaRPr>
          </a:p>
        </p:txBody>
      </p:sp>
      <p:grpSp>
        <p:nvGrpSpPr>
          <p:cNvPr id="56354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56333" name="Freeform: Shape 56332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355" name="Freeform: Shape 56333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6336" name="Oval 56335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338" name="Oval 56337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6340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56341" name="Freeform: Shape 56340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42" name="Freeform: Shape 56341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43" name="Freeform: Shape 56342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44" name="Freeform: Shape 56343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45" name="Freeform: Shape 56344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46" name="Freeform: Shape 56345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47" name="Freeform: Shape 56346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48" name="Freeform: Shape 56347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49" name="Freeform: Shape 56348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50" name="Freeform: Shape 56349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51" name="Freeform: Shape 56350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52" name="Freeform: Shape 56351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53" name="Freeform: Shape 56352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8F3B0-0DF7-AF45-83E3-228DB6E4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4EB98201-325F-8246-99E6-27E644275C61}" type="slidenum">
              <a:rPr lang="nl-NL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32</a:t>
            </a:fld>
            <a:endParaRPr lang="nl-NL" altLang="en-US" sz="1800"/>
          </a:p>
        </p:txBody>
      </p:sp>
      <p:graphicFrame>
        <p:nvGraphicFramePr>
          <p:cNvPr id="56356" name="Rectangle 3">
            <a:extLst>
              <a:ext uri="{FF2B5EF4-FFF2-40B4-BE49-F238E27FC236}">
                <a16:creationId xmlns:a16="http://schemas.microsoft.com/office/drawing/2014/main" id="{B433B8F9-9955-0959-0973-2A6F69AA3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0664802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041" name="Rectangle 44040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043" name="Rectangle 44042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1230B7AF-1EF4-B847-B1E2-92BCCD26F35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38200" y="1195697"/>
            <a:ext cx="3696925" cy="423811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sz="4100">
                <a:solidFill>
                  <a:schemeClr val="bg1"/>
                </a:solidFill>
              </a:rPr>
              <a:t>Sporting rules that are more likely to comply with Art. 101 and Art. 102 TFEU</a:t>
            </a:r>
            <a:endParaRPr lang="nl-NL" sz="4100">
              <a:solidFill>
                <a:schemeClr val="bg1"/>
              </a:solidFill>
            </a:endParaRPr>
          </a:p>
        </p:txBody>
      </p:sp>
      <p:grpSp>
        <p:nvGrpSpPr>
          <p:cNvPr id="44045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44046" name="Freeform: Shape 44045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047" name="Freeform: Shape 44046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049" name="Oval 44048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051" name="Oval 44050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4053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44054" name="Freeform: Shape 44053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55" name="Freeform: Shape 44054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56" name="Freeform: Shape 44055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57" name="Freeform: Shape 44056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58" name="Freeform: Shape 44057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59" name="Freeform: Shape 44058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60" name="Freeform: Shape 44059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61" name="Freeform: Shape 44060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62" name="Freeform: Shape 44061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63" name="Freeform: Shape 44062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64" name="Freeform: Shape 44063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65" name="Freeform: Shape 44064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66" name="Freeform: Shape 44065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856FB-5B05-D14E-A7FF-3EED7AE6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E0E3436D-8AC0-BD49-A59B-84E3650833AF}" type="slidenum">
              <a:rPr lang="nl-NL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33</a:t>
            </a:fld>
            <a:endParaRPr lang="nl-NL" altLang="en-US" sz="1800"/>
          </a:p>
        </p:txBody>
      </p:sp>
      <p:graphicFrame>
        <p:nvGraphicFramePr>
          <p:cNvPr id="44037" name="Rectangle 3">
            <a:extLst>
              <a:ext uri="{FF2B5EF4-FFF2-40B4-BE49-F238E27FC236}">
                <a16:creationId xmlns:a16="http://schemas.microsoft.com/office/drawing/2014/main" id="{1992EAD5-136B-83A8-C98E-42496A2F0A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8987742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4BF84-4F8D-AB45-82C5-9152B1BF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60" y="1195697"/>
            <a:ext cx="4415238" cy="423811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White Paper on Sport (2007)</a:t>
            </a:r>
          </a:p>
        </p:txBody>
      </p:sp>
      <p:grpSp>
        <p:nvGrpSpPr>
          <p:cNvPr id="14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43117-01E8-2643-9DDF-51826B50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47C61D8D-73B2-3B4C-A62C-2FC505E8AD7A}" type="slidenum">
              <a:rPr lang="en-GB" altLang="en-US"/>
              <a:pPr>
                <a:spcAft>
                  <a:spcPts val="600"/>
                </a:spcAft>
              </a:pPr>
              <a:t>34</a:t>
            </a:fld>
            <a:endParaRPr lang="en-GB" alt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1468BAE-99E4-FF50-AF62-1AA27210DE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2297528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4BF84-4F8D-AB45-82C5-9152B1BF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9753" y="586855"/>
            <a:ext cx="4037841" cy="3387497"/>
          </a:xfrm>
        </p:spPr>
        <p:txBody>
          <a:bodyPr anchor="b">
            <a:normAutofit/>
          </a:bodyPr>
          <a:lstStyle/>
          <a:p>
            <a:pPr algn="r">
              <a:defRPr/>
            </a:pPr>
            <a:r>
              <a:rPr lang="en-US" sz="4000" dirty="0">
                <a:solidFill>
                  <a:srgbClr val="FFFFFF"/>
                </a:solidFill>
              </a:rPr>
              <a:t>The White Paper on Sport (2007)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29E50-71C4-414E-A57A-63FEFDC1A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>
              <a:defRPr/>
            </a:pPr>
            <a:endParaRPr lang="en-US" sz="2000" i="1" dirty="0"/>
          </a:p>
          <a:p>
            <a:pPr>
              <a:defRPr/>
            </a:pPr>
            <a:r>
              <a:rPr lang="en-US" i="1" dirty="0"/>
              <a:t>4.1. </a:t>
            </a:r>
            <a:r>
              <a:rPr lang="en-US" i="1" dirty="0" err="1"/>
              <a:t>Organizazion</a:t>
            </a:r>
            <a:r>
              <a:rPr lang="en-US" i="1" dirty="0"/>
              <a:t> of Sport </a:t>
            </a:r>
          </a:p>
          <a:p>
            <a:pPr marL="0" indent="0">
              <a:buNone/>
              <a:defRPr/>
            </a:pPr>
            <a:endParaRPr lang="en-US" sz="2000" i="1" dirty="0"/>
          </a:p>
          <a:p>
            <a:pPr marL="0" indent="0" algn="just">
              <a:buNone/>
              <a:defRPr/>
            </a:pPr>
            <a:r>
              <a:rPr lang="en-US" sz="2000" dirty="0"/>
              <a:t>The political debate on sport in Europe often attributes considerable importance to the so-called "European Sport Model". </a:t>
            </a:r>
          </a:p>
          <a:p>
            <a:pPr marL="0" indent="0" algn="just">
              <a:buNone/>
              <a:defRPr/>
            </a:pPr>
            <a:r>
              <a:rPr lang="en-US" sz="2000" dirty="0"/>
              <a:t>The Commission considers that certain values and traditions of European sport should be promoted. In view of the diversity and complexities of European sport structures it considers, </a:t>
            </a:r>
            <a:r>
              <a:rPr lang="en-US" sz="2000" b="1" dirty="0"/>
              <a:t>however,</a:t>
            </a:r>
            <a:r>
              <a:rPr lang="en-US" sz="2000" dirty="0"/>
              <a:t> that it </a:t>
            </a:r>
            <a:r>
              <a:rPr lang="en-US" sz="2000" b="1" dirty="0"/>
              <a:t>is unrealistic to try to define a unified model of </a:t>
            </a:r>
            <a:r>
              <a:rPr lang="en-US" sz="2000" b="1" dirty="0" err="1"/>
              <a:t>organisation</a:t>
            </a:r>
            <a:r>
              <a:rPr lang="en-US" sz="2000" b="1" dirty="0"/>
              <a:t> of sport in Europe</a:t>
            </a:r>
            <a:r>
              <a:rPr lang="en-US" sz="2000" dirty="0"/>
              <a:t>. </a:t>
            </a:r>
          </a:p>
          <a:p>
            <a:pPr marL="0" indent="0" algn="just">
              <a:buNone/>
              <a:defRPr/>
            </a:pPr>
            <a:r>
              <a:rPr lang="en-US" sz="2000" dirty="0"/>
              <a:t>Moreover, economic and social developments that are common to the majority of the Member States (increasing </a:t>
            </a:r>
            <a:r>
              <a:rPr lang="en-US" sz="2000" dirty="0" err="1"/>
              <a:t>commercialisation</a:t>
            </a:r>
            <a:r>
              <a:rPr lang="en-US" sz="2000" dirty="0"/>
              <a:t>, challenges to public spending, increasing numbers of participants and stagnation in the number of voluntary workers) have resulted in new challenges for the </a:t>
            </a:r>
            <a:r>
              <a:rPr lang="en-US" sz="2000" dirty="0" err="1"/>
              <a:t>organisation</a:t>
            </a:r>
            <a:r>
              <a:rPr lang="en-US" sz="2000" dirty="0"/>
              <a:t> of sport in Europe. </a:t>
            </a:r>
            <a:endParaRPr lang="en-US" sz="2000" i="1" dirty="0"/>
          </a:p>
          <a:p>
            <a:pPr>
              <a:defRPr/>
            </a:pPr>
            <a:endParaRPr lang="en-US" sz="2000" i="1" dirty="0"/>
          </a:p>
          <a:p>
            <a:pPr marL="0" indent="0">
              <a:buNone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43117-01E8-2643-9DDF-51826B50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5831BAC8-93CB-6A43-8EC9-6F0ABB54A216}" type="slidenum">
              <a:rPr lang="en-GB" alt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GB" alt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8E8C4-9220-B642-8869-AC87398CE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BE" sz="4600" dirty="0"/>
              <a:t>ART. 6 TFEU (2007) entry into force (2009)</a:t>
            </a:r>
            <a:endParaRPr lang="en-US" sz="4600" dirty="0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454BA-154D-D84E-B122-2B74C0FC5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3600" dirty="0"/>
              <a:t>The Union shall have competence to carry out actions </a:t>
            </a:r>
            <a:r>
              <a:rPr lang="en-US" sz="3600" dirty="0">
                <a:solidFill>
                  <a:srgbClr val="FF0000"/>
                </a:solidFill>
              </a:rPr>
              <a:t>to support, coordinate or supplement </a:t>
            </a:r>
            <a:r>
              <a:rPr lang="en-US" sz="3600" dirty="0"/>
              <a:t>the actions of the Member States. The areas of such action shall, at European level, be:</a:t>
            </a:r>
          </a:p>
          <a:p>
            <a:r>
              <a:rPr lang="en-US" sz="3600" dirty="0"/>
              <a:t>-</a:t>
            </a:r>
          </a:p>
          <a:p>
            <a:r>
              <a:rPr lang="en-US" sz="3600" dirty="0"/>
              <a:t>(e) education, vocational training, youth and </a:t>
            </a:r>
            <a:r>
              <a:rPr lang="en-US" sz="3600" dirty="0">
                <a:solidFill>
                  <a:srgbClr val="FF0000"/>
                </a:solidFill>
              </a:rPr>
              <a:t>sport</a:t>
            </a:r>
            <a:r>
              <a:rPr lang="en-US" sz="3600" dirty="0"/>
              <a:t>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86335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479" name="Rectangle 6247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010FACEC-940C-5347-B711-3F9DD3417A2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nl-BE" sz="4600" dirty="0"/>
              <a:t>ART. 165 TFEU (2007)entry into force (2009)</a:t>
            </a:r>
            <a:endParaRPr lang="nl-NL" sz="4600" dirty="0"/>
          </a:p>
        </p:txBody>
      </p:sp>
      <p:sp>
        <p:nvSpPr>
          <p:cNvPr id="6248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F6493B5-5BD3-FA44-9360-00F9685406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2492" y="2071316"/>
            <a:ext cx="6850991" cy="4119172"/>
          </a:xfrm>
        </p:spPr>
        <p:txBody>
          <a:bodyPr anchor="t">
            <a:normAutofit fontScale="70000" lnSpcReduction="20000"/>
          </a:bodyPr>
          <a:lstStyle/>
          <a:p>
            <a:pPr eaLnBrk="1" hangingPunct="1">
              <a:defRPr/>
            </a:pPr>
            <a:r>
              <a:rPr lang="ja-JP" altLang="nl-NL" b="1"/>
              <a:t>“</a:t>
            </a:r>
            <a:r>
              <a:rPr lang="nl-NL" altLang="ja-JP" b="1" dirty="0"/>
              <a:t>The Union </a:t>
            </a:r>
            <a:r>
              <a:rPr lang="nl-NL" altLang="ja-JP" b="1" dirty="0" err="1"/>
              <a:t>shall</a:t>
            </a:r>
            <a:r>
              <a:rPr lang="nl-NL" altLang="ja-JP" b="1" dirty="0"/>
              <a:t> </a:t>
            </a:r>
            <a:r>
              <a:rPr lang="nl-NL" altLang="ja-JP" b="1" dirty="0" err="1"/>
              <a:t>contribute</a:t>
            </a:r>
            <a:r>
              <a:rPr lang="nl-NL" altLang="ja-JP" b="1" dirty="0"/>
              <a:t> </a:t>
            </a:r>
            <a:r>
              <a:rPr lang="nl-NL" altLang="ja-JP" b="1" dirty="0" err="1"/>
              <a:t>to</a:t>
            </a:r>
            <a:r>
              <a:rPr lang="nl-NL" altLang="ja-JP" b="1" dirty="0"/>
              <a:t> </a:t>
            </a:r>
            <a:r>
              <a:rPr lang="nl-NL" altLang="ja-JP" b="1" dirty="0" err="1"/>
              <a:t>the</a:t>
            </a:r>
            <a:r>
              <a:rPr lang="nl-NL" altLang="ja-JP" b="1" dirty="0"/>
              <a:t> promotion of European </a:t>
            </a:r>
            <a:r>
              <a:rPr lang="nl-NL" altLang="ja-JP" b="1" dirty="0" err="1"/>
              <a:t>sporting</a:t>
            </a:r>
            <a:r>
              <a:rPr lang="nl-NL" altLang="ja-JP" b="1" dirty="0"/>
              <a:t> issues </a:t>
            </a:r>
            <a:r>
              <a:rPr lang="nl-NL" altLang="ja-JP" b="1" dirty="0" err="1"/>
              <a:t>while</a:t>
            </a:r>
            <a:r>
              <a:rPr lang="nl-NL" altLang="ja-JP" b="1" dirty="0"/>
              <a:t> </a:t>
            </a:r>
            <a:r>
              <a:rPr lang="nl-NL" altLang="ja-JP" b="1" dirty="0" err="1"/>
              <a:t>taking</a:t>
            </a:r>
            <a:r>
              <a:rPr lang="nl-NL" altLang="ja-JP" b="1" dirty="0"/>
              <a:t> account of </a:t>
            </a:r>
            <a:r>
              <a:rPr lang="nl-NL" altLang="ja-JP" b="1" dirty="0" err="1"/>
              <a:t>its</a:t>
            </a:r>
            <a:r>
              <a:rPr lang="nl-NL" altLang="ja-JP" b="1" dirty="0"/>
              <a:t> </a:t>
            </a:r>
            <a:r>
              <a:rPr lang="nl-NL" altLang="ja-JP" b="1" u="sng" dirty="0" err="1"/>
              <a:t>specific</a:t>
            </a:r>
            <a:r>
              <a:rPr lang="nl-NL" altLang="ja-JP" b="1" u="sng" dirty="0"/>
              <a:t> nature</a:t>
            </a:r>
            <a:r>
              <a:rPr lang="nl-NL" altLang="ja-JP" b="1" dirty="0"/>
              <a:t>, </a:t>
            </a:r>
            <a:r>
              <a:rPr lang="nl-NL" altLang="ja-JP" b="1" dirty="0" err="1"/>
              <a:t>its</a:t>
            </a:r>
            <a:r>
              <a:rPr lang="nl-NL" altLang="ja-JP" b="1" dirty="0"/>
              <a:t> </a:t>
            </a:r>
            <a:r>
              <a:rPr lang="nl-NL" altLang="ja-JP" b="1" dirty="0" err="1"/>
              <a:t>structures</a:t>
            </a:r>
            <a:r>
              <a:rPr lang="nl-NL" altLang="ja-JP" b="1" dirty="0"/>
              <a:t> </a:t>
            </a:r>
            <a:r>
              <a:rPr lang="nl-NL" altLang="ja-JP" b="1" dirty="0" err="1"/>
              <a:t>based</a:t>
            </a:r>
            <a:r>
              <a:rPr lang="nl-NL" altLang="ja-JP" b="1" dirty="0"/>
              <a:t> on </a:t>
            </a:r>
            <a:r>
              <a:rPr lang="nl-NL" altLang="ja-JP" b="1" dirty="0" err="1"/>
              <a:t>voluntary</a:t>
            </a:r>
            <a:r>
              <a:rPr lang="nl-NL" altLang="ja-JP" b="1" dirty="0"/>
              <a:t> </a:t>
            </a:r>
            <a:r>
              <a:rPr lang="nl-NL" altLang="ja-JP" b="1" dirty="0" err="1"/>
              <a:t>activity</a:t>
            </a:r>
            <a:r>
              <a:rPr lang="nl-NL" altLang="ja-JP" b="1" dirty="0"/>
              <a:t> </a:t>
            </a:r>
            <a:r>
              <a:rPr lang="nl-NL" altLang="ja-JP" b="1" dirty="0" err="1"/>
              <a:t>and</a:t>
            </a:r>
            <a:r>
              <a:rPr lang="nl-NL" altLang="ja-JP" b="1" dirty="0"/>
              <a:t> </a:t>
            </a:r>
            <a:r>
              <a:rPr lang="nl-NL" altLang="ja-JP" b="1" dirty="0" err="1"/>
              <a:t>its</a:t>
            </a:r>
            <a:r>
              <a:rPr lang="nl-NL" altLang="ja-JP" b="1" dirty="0"/>
              <a:t> </a:t>
            </a:r>
            <a:r>
              <a:rPr lang="nl-NL" altLang="ja-JP" b="1" dirty="0" err="1"/>
              <a:t>social</a:t>
            </a:r>
            <a:r>
              <a:rPr lang="nl-NL" altLang="ja-JP" b="1" dirty="0"/>
              <a:t> </a:t>
            </a:r>
            <a:r>
              <a:rPr lang="nl-NL" altLang="ja-JP" b="1" dirty="0" err="1"/>
              <a:t>and</a:t>
            </a:r>
            <a:r>
              <a:rPr lang="nl-NL" altLang="ja-JP" b="1" dirty="0"/>
              <a:t> </a:t>
            </a:r>
            <a:r>
              <a:rPr lang="nl-NL" altLang="ja-JP" b="1" dirty="0" err="1"/>
              <a:t>educational</a:t>
            </a:r>
            <a:r>
              <a:rPr lang="nl-NL" altLang="ja-JP" b="1" dirty="0"/>
              <a:t> </a:t>
            </a:r>
            <a:r>
              <a:rPr lang="nl-NL" altLang="ja-JP" b="1" dirty="0" err="1"/>
              <a:t>function</a:t>
            </a:r>
            <a:r>
              <a:rPr lang="ja-JP" altLang="nl-NL" b="1"/>
              <a:t>”</a:t>
            </a:r>
            <a:r>
              <a:rPr lang="nl-NL" altLang="ja-JP" b="1" dirty="0"/>
              <a:t>. (art. 165 TFEU, para. 1) </a:t>
            </a:r>
          </a:p>
          <a:p>
            <a:pPr marL="0" indent="0" eaLnBrk="1" hangingPunct="1">
              <a:buNone/>
              <a:defRPr/>
            </a:pPr>
            <a:endParaRPr lang="nl-NL" altLang="en-US" sz="1900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en-US" sz="2300" dirty="0">
                <a:solidFill>
                  <a:srgbClr val="0070C0"/>
                </a:solidFill>
              </a:rPr>
              <a:t>Union Action shall be aimed at : …</a:t>
            </a:r>
          </a:p>
          <a:p>
            <a:pPr eaLnBrk="1" hangingPunct="1">
              <a:defRPr/>
            </a:pPr>
            <a:r>
              <a:rPr lang="en-US" sz="2300" dirty="0">
                <a:solidFill>
                  <a:srgbClr val="0070C0"/>
                </a:solidFill>
              </a:rPr>
              <a:t>developing the European dimension in sport, </a:t>
            </a:r>
          </a:p>
          <a:p>
            <a:pPr eaLnBrk="1" hangingPunct="1">
              <a:defRPr/>
            </a:pPr>
            <a:r>
              <a:rPr lang="en-US" sz="2300" dirty="0">
                <a:solidFill>
                  <a:srgbClr val="0070C0"/>
                </a:solidFill>
              </a:rPr>
              <a:t>by promoting fairness and openness in sporting competitions and cooperation between bodies responsible for sports, and by</a:t>
            </a:r>
          </a:p>
          <a:p>
            <a:pPr eaLnBrk="1" hangingPunct="1">
              <a:defRPr/>
            </a:pPr>
            <a:r>
              <a:rPr lang="en-US" sz="2300" dirty="0">
                <a:solidFill>
                  <a:srgbClr val="0070C0"/>
                </a:solidFill>
              </a:rPr>
              <a:t> protecting the physical and moral integrity of sportsmen and sportswomen, especially the youngest sportsmen and sportswomen. </a:t>
            </a:r>
            <a:r>
              <a:rPr lang="nl-NL" altLang="ja-JP" sz="2300" dirty="0">
                <a:solidFill>
                  <a:srgbClr val="0070C0"/>
                </a:solidFill>
              </a:rPr>
              <a:t>(art. 165 TFEU, para. 2) </a:t>
            </a:r>
          </a:p>
          <a:p>
            <a:pPr eaLnBrk="1" hangingPunct="1">
              <a:defRPr/>
            </a:pPr>
            <a:endParaRPr lang="nl-NL" altLang="ja-JP" sz="2300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en-US" sz="2300" dirty="0"/>
              <a:t>(Some ideas: the “</a:t>
            </a:r>
            <a:r>
              <a:rPr lang="en-US" sz="2300" dirty="0">
                <a:hlinkClick r:id="rId2"/>
              </a:rPr>
              <a:t>Erasmus Sports Programme</a:t>
            </a:r>
            <a:r>
              <a:rPr lang="en-US" sz="2300" dirty="0"/>
              <a:t>” ) </a:t>
            </a:r>
            <a:endParaRPr lang="nl-NL" altLang="ja-JP" sz="2300" dirty="0"/>
          </a:p>
          <a:p>
            <a:pPr marL="0" indent="0">
              <a:buNone/>
              <a:defRPr/>
            </a:pPr>
            <a:r>
              <a:rPr lang="nl-NL" altLang="en-US" sz="2300" dirty="0" err="1"/>
              <a:t>https</a:t>
            </a:r>
            <a:r>
              <a:rPr lang="nl-NL" altLang="en-US" sz="2300" dirty="0"/>
              <a:t>://</a:t>
            </a:r>
            <a:r>
              <a:rPr lang="nl-NL" altLang="en-US" sz="2300" dirty="0" err="1"/>
              <a:t>www.youtube.com</a:t>
            </a:r>
            <a:r>
              <a:rPr lang="nl-NL" altLang="en-US" sz="2300" dirty="0"/>
              <a:t>/</a:t>
            </a:r>
            <a:r>
              <a:rPr lang="nl-NL" altLang="en-US" sz="2300" dirty="0" err="1"/>
              <a:t>watch?v</a:t>
            </a:r>
            <a:r>
              <a:rPr lang="nl-NL" altLang="en-US" sz="2300" dirty="0"/>
              <a:t>=AJ_cujtx1Dw</a:t>
            </a:r>
          </a:p>
          <a:p>
            <a:pPr marL="0" indent="0">
              <a:buNone/>
              <a:defRPr/>
            </a:pPr>
            <a:r>
              <a:rPr lang="nl-NL" altLang="en-US" sz="2300" dirty="0"/>
              <a:t>European </a:t>
            </a:r>
            <a:r>
              <a:rPr lang="nl-NL" altLang="en-US" sz="2300" dirty="0" err="1"/>
              <a:t>Parliament</a:t>
            </a:r>
            <a:r>
              <a:rPr lang="nl-NL" altLang="en-US" sz="2300" dirty="0"/>
              <a:t> : 10 </a:t>
            </a:r>
            <a:r>
              <a:rPr lang="nl-NL" altLang="en-US" sz="2300" dirty="0" err="1"/>
              <a:t>October</a:t>
            </a:r>
            <a:r>
              <a:rPr lang="nl-NL" altLang="en-US" sz="2300" dirty="0"/>
              <a:t> 2010</a:t>
            </a:r>
          </a:p>
          <a:p>
            <a:pPr marL="0" indent="0">
              <a:buNone/>
              <a:defRPr/>
            </a:pPr>
            <a:endParaRPr lang="nl-NL" altLang="en-US" sz="1500" dirty="0"/>
          </a:p>
        </p:txBody>
      </p:sp>
      <p:pic>
        <p:nvPicPr>
          <p:cNvPr id="62468" name="Picture 1">
            <a:extLst>
              <a:ext uri="{FF2B5EF4-FFF2-40B4-BE49-F238E27FC236}">
                <a16:creationId xmlns:a16="http://schemas.microsoft.com/office/drawing/2014/main" id="{D51D548F-F066-0421-C166-C03D06E17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4" r="2822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5D4B4-6C82-7F43-8084-66C18E2D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2DFDAA92-5ABC-5D43-AFB3-08A05CD6416B}" type="slidenum">
              <a:rPr lang="nl-NL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37</a:t>
            </a:fld>
            <a:endParaRPr lang="nl-NL" altLang="en-US" sz="1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498" name="Rectangle 6349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500" name="Rectangle 63499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502" name="Rectangle 63501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504" name="Rectangle 63503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506" name="Freeform: Shape 63505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3508" name="Rectangle 63507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EE127-B78C-3940-B62D-989BCE65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defRPr/>
            </a:pPr>
            <a:r>
              <a:rPr lang="en-US" sz="2800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Olympique Lyonnais  v. Olivier Bernard and Newcastle UFC</a:t>
            </a:r>
            <a:br>
              <a:rPr lang="en-US" sz="2800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Case  C-325/08</a:t>
            </a: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(Judgement of 16 March 2010)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FA6A9-64B8-7141-B3A4-95508A16CB0F}"/>
              </a:ext>
            </a:extLst>
          </p:cNvPr>
          <p:cNvSpPr>
            <a:spLocks/>
          </p:cNvSpPr>
          <p:nvPr/>
        </p:nvSpPr>
        <p:spPr>
          <a:xfrm>
            <a:off x="4905052" y="1768911"/>
            <a:ext cx="6182048" cy="3616847"/>
          </a:xfrm>
          <a:prstGeom prst="rect">
            <a:avLst/>
          </a:prstGeom>
        </p:spPr>
        <p:txBody>
          <a:bodyPr/>
          <a:lstStyle/>
          <a:p>
            <a:pPr defTabSz="649224">
              <a:spcAft>
                <a:spcPts val="600"/>
              </a:spcAft>
              <a:defRPr/>
            </a:pP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French Player of Olympique Lyonnais (French Club)</a:t>
            </a:r>
          </a:p>
          <a:p>
            <a:pPr defTabSz="649224">
              <a:spcAft>
                <a:spcPts val="600"/>
              </a:spcAft>
              <a:defRPr/>
            </a:pP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 of 3 years contract as a “talented young player”</a:t>
            </a:r>
          </a:p>
          <a:p>
            <a:pPr defTabSz="649224">
              <a:spcAft>
                <a:spcPts val="600"/>
              </a:spcAft>
              <a:defRPr/>
            </a:pP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Obligation to sign first Professional Contract with Training Club</a:t>
            </a:r>
          </a:p>
          <a:p>
            <a:pPr defTabSz="649224">
              <a:spcAft>
                <a:spcPts val="600"/>
              </a:spcAft>
              <a:defRPr/>
            </a:pP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Newcastle FC (English Club)</a:t>
            </a:r>
          </a:p>
          <a:p>
            <a:pPr defTabSz="649224">
              <a:spcAft>
                <a:spcPts val="600"/>
              </a:spcAft>
              <a:defRPr/>
            </a:pP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Compensation  (damages) : 53.357, 16 euros (one </a:t>
            </a:r>
            <a:r>
              <a:rPr lang="en-US" sz="3200" dirty="0"/>
              <a:t>year salary)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D3886D-94F4-264A-A566-B073CD8F0EEB}"/>
              </a:ext>
            </a:extLst>
          </p:cNvPr>
          <p:cNvSpPr>
            <a:spLocks/>
          </p:cNvSpPr>
          <p:nvPr/>
        </p:nvSpPr>
        <p:spPr>
          <a:xfrm>
            <a:off x="7883898" y="1744069"/>
            <a:ext cx="2874959" cy="2810594"/>
          </a:xfrm>
          <a:prstGeom prst="rect">
            <a:avLst/>
          </a:prstGeom>
        </p:spPr>
        <p:txBody>
          <a:bodyPr/>
          <a:lstStyle/>
          <a:p>
            <a:pPr defTabSz="649224">
              <a:spcAft>
                <a:spcPts val="600"/>
              </a:spcAft>
              <a:defRPr/>
            </a:pPr>
            <a:r>
              <a:rPr lang="en-US" sz="1278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35D63-13DF-124E-80BF-2628594A27B4}"/>
              </a:ext>
            </a:extLst>
          </p:cNvPr>
          <p:cNvSpPr>
            <a:spLocks/>
          </p:cNvSpPr>
          <p:nvPr/>
        </p:nvSpPr>
        <p:spPr>
          <a:xfrm>
            <a:off x="9620617" y="5028929"/>
            <a:ext cx="1951268" cy="2597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49224">
              <a:spcAft>
                <a:spcPts val="600"/>
              </a:spcAft>
            </a:pPr>
            <a:fld id="{57F670BD-25B4-D34F-B18C-CA4BADFD79B4}" type="slidenum">
              <a:rPr lang="en-GB" altLang="en-US" sz="1278" kern="120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649224">
                <a:spcAft>
                  <a:spcPts val="600"/>
                </a:spcAft>
              </a:pPr>
              <a:t>38</a:t>
            </a:fld>
            <a:endParaRPr lang="en-GB" altLang="en-US" dirty="0"/>
          </a:p>
        </p:txBody>
      </p:sp>
      <p:pic>
        <p:nvPicPr>
          <p:cNvPr id="63493" name="Immagine 2">
            <a:extLst>
              <a:ext uri="{FF2B5EF4-FFF2-40B4-BE49-F238E27FC236}">
                <a16:creationId xmlns:a16="http://schemas.microsoft.com/office/drawing/2014/main" id="{FD350227-6B1C-00AE-82B6-67DB98092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60" y="174715"/>
            <a:ext cx="1894808" cy="316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480" name="Rectangle 10547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82" name="Freeform: Shape 10548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03D15D56-D65E-2940-B82F-522AE096DC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037" y="1153572"/>
            <a:ext cx="3887235" cy="44611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b="1" dirty="0">
                <a:solidFill>
                  <a:srgbClr val="FFFFFF"/>
                </a:solidFill>
              </a:rPr>
              <a:t>BERNARD CASE</a:t>
            </a:r>
            <a:br>
              <a:rPr lang="nl-BE" dirty="0">
                <a:solidFill>
                  <a:srgbClr val="FFFFFF"/>
                </a:solidFill>
              </a:rPr>
            </a:b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05484" name="Arc 10548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0A918D0D-0E08-EF4D-A2D6-43042D1244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nl-NL" altLang="en-US"/>
              <a:t>A training </a:t>
            </a:r>
            <a:r>
              <a:rPr lang="nl-NL" altLang="en-US" err="1"/>
              <a:t>Compensation</a:t>
            </a:r>
            <a:r>
              <a:rPr lang="nl-NL" altLang="en-US"/>
              <a:t> </a:t>
            </a:r>
            <a:r>
              <a:rPr lang="nl-NL" altLang="en-US" err="1"/>
              <a:t>can</a:t>
            </a:r>
            <a:r>
              <a:rPr lang="nl-NL" altLang="en-US"/>
              <a:t>  “</a:t>
            </a:r>
            <a:r>
              <a:rPr lang="nl-NL" altLang="en-US" b="1" u="sng" err="1"/>
              <a:t>be</a:t>
            </a:r>
            <a:r>
              <a:rPr lang="nl-NL" altLang="en-US" b="1" u="sng"/>
              <a:t> </a:t>
            </a:r>
            <a:r>
              <a:rPr lang="nl-NL" altLang="en-US" b="1" u="sng" err="1"/>
              <a:t>justified</a:t>
            </a:r>
            <a:r>
              <a:rPr lang="nl-NL" altLang="en-US" b="1" u="sng"/>
              <a:t> </a:t>
            </a:r>
            <a:r>
              <a:rPr lang="nl-NL" altLang="en-US" b="1" u="sng" err="1"/>
              <a:t>by</a:t>
            </a:r>
            <a:r>
              <a:rPr lang="nl-NL" altLang="en-US" b="1" u="sng"/>
              <a:t> </a:t>
            </a:r>
            <a:r>
              <a:rPr lang="nl-NL" altLang="en-US" b="1" u="sng" err="1"/>
              <a:t>the</a:t>
            </a:r>
            <a:r>
              <a:rPr lang="nl-NL" altLang="en-US" b="1" u="sng"/>
              <a:t> </a:t>
            </a:r>
            <a:r>
              <a:rPr lang="nl-NL" altLang="en-US" b="1" u="sng" err="1"/>
              <a:t>objective</a:t>
            </a:r>
            <a:r>
              <a:rPr lang="nl-NL" altLang="en-US" b="1" u="sng"/>
              <a:t> of </a:t>
            </a:r>
            <a:r>
              <a:rPr lang="nl-NL" altLang="en-US" b="1" u="sng" err="1"/>
              <a:t>encouraging</a:t>
            </a:r>
            <a:r>
              <a:rPr lang="nl-NL" altLang="en-US" b="1" u="sng"/>
              <a:t> </a:t>
            </a:r>
            <a:r>
              <a:rPr lang="nl-NL" altLang="en-US" b="1" u="sng" err="1"/>
              <a:t>the</a:t>
            </a:r>
            <a:r>
              <a:rPr lang="nl-NL" altLang="en-US" b="1" u="sng"/>
              <a:t> recruitment </a:t>
            </a:r>
            <a:r>
              <a:rPr lang="nl-NL" altLang="en-US" b="1" u="sng" err="1"/>
              <a:t>and</a:t>
            </a:r>
            <a:r>
              <a:rPr lang="nl-NL" altLang="en-US" b="1" u="sng"/>
              <a:t> training of </a:t>
            </a:r>
            <a:r>
              <a:rPr lang="nl-NL" altLang="en-US" b="1" u="sng" err="1"/>
              <a:t>young</a:t>
            </a:r>
            <a:r>
              <a:rPr lang="nl-NL" altLang="en-US" b="1" u="sng"/>
              <a:t> </a:t>
            </a:r>
            <a:r>
              <a:rPr lang="nl-NL" altLang="en-US" b="1" u="sng" err="1"/>
              <a:t>players</a:t>
            </a:r>
            <a:r>
              <a:rPr lang="nl-NL" altLang="en-US" b="1" u="sng"/>
              <a:t>”.</a:t>
            </a:r>
            <a:r>
              <a:rPr lang="nl-NL" altLang="en-US"/>
              <a:t>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nl-NL" altLang="en-US" err="1"/>
              <a:t>However</a:t>
            </a:r>
            <a:r>
              <a:rPr lang="nl-NL" altLang="en-US"/>
              <a:t>, </a:t>
            </a:r>
            <a:r>
              <a:rPr lang="nl-NL" altLang="en-US" err="1"/>
              <a:t>such</a:t>
            </a:r>
            <a:r>
              <a:rPr lang="nl-NL" altLang="en-US"/>
              <a:t> a </a:t>
            </a:r>
            <a:r>
              <a:rPr lang="nl-NL" altLang="en-US" err="1"/>
              <a:t>scheme</a:t>
            </a:r>
            <a:r>
              <a:rPr lang="nl-NL" altLang="en-US"/>
              <a:t> must </a:t>
            </a:r>
            <a:r>
              <a:rPr lang="nl-NL" altLang="en-US" err="1"/>
              <a:t>be</a:t>
            </a:r>
            <a:r>
              <a:rPr lang="nl-NL" altLang="en-US"/>
              <a:t> </a:t>
            </a:r>
            <a:r>
              <a:rPr lang="nl-NL" altLang="en-US" err="1"/>
              <a:t>actually</a:t>
            </a:r>
            <a:r>
              <a:rPr lang="nl-NL" altLang="en-US"/>
              <a:t> </a:t>
            </a:r>
            <a:r>
              <a:rPr lang="nl-NL" altLang="en-US" err="1"/>
              <a:t>capable</a:t>
            </a:r>
            <a:r>
              <a:rPr lang="nl-NL" altLang="en-US"/>
              <a:t> of </a:t>
            </a:r>
            <a:r>
              <a:rPr lang="nl-NL" altLang="en-US" err="1"/>
              <a:t>attaining</a:t>
            </a:r>
            <a:r>
              <a:rPr lang="nl-NL" altLang="en-US"/>
              <a:t> </a:t>
            </a:r>
            <a:r>
              <a:rPr lang="nl-NL" altLang="en-US" err="1"/>
              <a:t>that</a:t>
            </a:r>
            <a:r>
              <a:rPr lang="nl-NL" altLang="en-US"/>
              <a:t> </a:t>
            </a:r>
            <a:r>
              <a:rPr lang="nl-NL" altLang="en-US" err="1"/>
              <a:t>objective</a:t>
            </a:r>
            <a:r>
              <a:rPr lang="nl-NL" altLang="en-US"/>
              <a:t> </a:t>
            </a:r>
            <a:r>
              <a:rPr lang="nl-NL" altLang="en-US" err="1"/>
              <a:t>and</a:t>
            </a:r>
            <a:r>
              <a:rPr lang="nl-NL" altLang="en-US"/>
              <a:t>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nl-NL" altLang="en-US" b="1" u="sng" err="1"/>
              <a:t>be</a:t>
            </a:r>
            <a:r>
              <a:rPr lang="nl-NL" altLang="en-US" b="1" u="sng"/>
              <a:t> </a:t>
            </a:r>
            <a:r>
              <a:rPr lang="nl-NL" altLang="en-US" b="1" u="sng" err="1"/>
              <a:t>proportionate</a:t>
            </a:r>
            <a:r>
              <a:rPr lang="nl-NL" altLang="en-US"/>
              <a:t> </a:t>
            </a:r>
            <a:r>
              <a:rPr lang="nl-NL" altLang="en-US" err="1"/>
              <a:t>to</a:t>
            </a:r>
            <a:r>
              <a:rPr lang="nl-NL" altLang="en-US"/>
              <a:t> </a:t>
            </a:r>
            <a:r>
              <a:rPr lang="nl-NL" altLang="en-US" err="1"/>
              <a:t>it</a:t>
            </a:r>
            <a:r>
              <a:rPr lang="nl-NL" altLang="en-US"/>
              <a:t>,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nl-NL" altLang="en-US" b="1" u="sng" err="1"/>
              <a:t>taking</a:t>
            </a:r>
            <a:r>
              <a:rPr lang="nl-NL" altLang="en-US" b="1" u="sng"/>
              <a:t> </a:t>
            </a:r>
            <a:r>
              <a:rPr lang="nl-NL" altLang="en-US" b="1" u="sng" err="1"/>
              <a:t>due</a:t>
            </a:r>
            <a:r>
              <a:rPr lang="nl-NL" altLang="en-US" b="1" u="sng"/>
              <a:t> account of </a:t>
            </a:r>
            <a:r>
              <a:rPr lang="nl-NL" altLang="en-US" b="1" u="sng" err="1"/>
              <a:t>the</a:t>
            </a:r>
            <a:r>
              <a:rPr lang="nl-NL" altLang="en-US" b="1" u="sng"/>
              <a:t> </a:t>
            </a:r>
            <a:r>
              <a:rPr lang="nl-NL" altLang="en-US" b="1" u="sng" err="1"/>
              <a:t>costs</a:t>
            </a:r>
            <a:r>
              <a:rPr lang="nl-NL" altLang="en-US" b="1" u="sng"/>
              <a:t> </a:t>
            </a:r>
            <a:r>
              <a:rPr lang="nl-NL" altLang="en-US" b="1" u="sng" err="1"/>
              <a:t>borne</a:t>
            </a:r>
            <a:r>
              <a:rPr lang="nl-NL" altLang="en-US" b="1" u="sng"/>
              <a:t> </a:t>
            </a:r>
            <a:r>
              <a:rPr lang="nl-NL" altLang="en-US" b="1" u="sng" err="1"/>
              <a:t>by</a:t>
            </a:r>
            <a:r>
              <a:rPr lang="nl-NL" altLang="en-US" b="1" u="sng"/>
              <a:t> </a:t>
            </a:r>
            <a:r>
              <a:rPr lang="nl-NL" altLang="en-US" b="1" u="sng" err="1"/>
              <a:t>the</a:t>
            </a:r>
            <a:r>
              <a:rPr lang="nl-NL" altLang="en-US" b="1" u="sng"/>
              <a:t> clubs in training </a:t>
            </a:r>
            <a:r>
              <a:rPr lang="nl-NL" altLang="en-US" b="1" u="sng" err="1"/>
              <a:t>both</a:t>
            </a:r>
            <a:r>
              <a:rPr lang="nl-NL" altLang="en-US" b="1" u="sng"/>
              <a:t> </a:t>
            </a:r>
            <a:r>
              <a:rPr lang="nl-NL" altLang="en-US" b="1" u="sng" err="1"/>
              <a:t>future</a:t>
            </a:r>
            <a:r>
              <a:rPr lang="nl-NL" altLang="en-US" b="1" u="sng"/>
              <a:t> professional </a:t>
            </a:r>
            <a:r>
              <a:rPr lang="nl-NL" altLang="en-US" b="1" u="sng" err="1"/>
              <a:t>players</a:t>
            </a:r>
            <a:r>
              <a:rPr lang="nl-NL" altLang="en-US" b="1" u="sng"/>
              <a:t> </a:t>
            </a:r>
            <a:r>
              <a:rPr lang="nl-NL" altLang="en-US" b="1" u="sng" err="1"/>
              <a:t>and</a:t>
            </a:r>
            <a:r>
              <a:rPr lang="nl-NL" altLang="en-US" b="1" u="sng"/>
              <a:t> </a:t>
            </a:r>
            <a:r>
              <a:rPr lang="nl-NL" altLang="en-US" b="1" u="sng" err="1"/>
              <a:t>those</a:t>
            </a:r>
            <a:r>
              <a:rPr lang="nl-NL" altLang="en-US" b="1" u="sng"/>
              <a:t> </a:t>
            </a:r>
            <a:r>
              <a:rPr lang="nl-NL" altLang="en-US" b="1" u="sng" err="1"/>
              <a:t>who</a:t>
            </a:r>
            <a:r>
              <a:rPr lang="nl-NL" altLang="en-US" b="1" u="sng"/>
              <a:t> </a:t>
            </a:r>
            <a:r>
              <a:rPr lang="nl-NL" altLang="en-US" b="1" u="sng" err="1"/>
              <a:t>will</a:t>
            </a:r>
            <a:r>
              <a:rPr lang="nl-NL" altLang="en-US" b="1" u="sng"/>
              <a:t> never </a:t>
            </a:r>
            <a:r>
              <a:rPr lang="nl-NL" altLang="en-US" b="1" u="sng" err="1"/>
              <a:t>play</a:t>
            </a:r>
            <a:r>
              <a:rPr lang="nl-NL" altLang="en-US" b="1" u="sng"/>
              <a:t> </a:t>
            </a:r>
            <a:r>
              <a:rPr lang="nl-NL" altLang="en-US" b="1" u="sng" err="1"/>
              <a:t>professionally</a:t>
            </a:r>
            <a:r>
              <a:rPr lang="nl-NL" altLang="en-US"/>
              <a:t> (para. 45).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D6B88-AA18-A84D-A4E8-C25CCC5C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05599D1F-B2B8-0A43-BA21-E9D93D240DDC}" type="slidenum">
              <a:rPr lang="en-GB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39</a:t>
            </a:fld>
            <a:endParaRPr lang="en-GB" altLang="en-US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D69FE-F18A-524E-AAC0-AB9269114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5759416-ED03-EF4F-B807-2D9ABE817921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8A51E-5210-794F-AC39-68B0296351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2778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the EU work?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2728BB-4FED-4A45-A4C2-B9C54446BAF7}"/>
              </a:ext>
            </a:extLst>
          </p:cNvPr>
          <p:cNvSpPr/>
          <p:nvPr/>
        </p:nvSpPr>
        <p:spPr>
          <a:xfrm>
            <a:off x="1703388" y="2087565"/>
            <a:ext cx="2627312" cy="8937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The European Parliament</a:t>
            </a:r>
          </a:p>
          <a:p>
            <a:pPr algn="ctr" eaLnBrk="1" hangingPunct="1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1E2150-A39D-8A41-8D3B-597957F118D4}"/>
              </a:ext>
            </a:extLst>
          </p:cNvPr>
          <p:cNvSpPr/>
          <p:nvPr/>
        </p:nvSpPr>
        <p:spPr>
          <a:xfrm>
            <a:off x="1703389" y="3135314"/>
            <a:ext cx="2592387" cy="10985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The Council of the European Union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B806FA-050D-B047-B7A7-8C1869DCFCEB}"/>
              </a:ext>
            </a:extLst>
          </p:cNvPr>
          <p:cNvSpPr/>
          <p:nvPr/>
        </p:nvSpPr>
        <p:spPr>
          <a:xfrm>
            <a:off x="1703389" y="4652963"/>
            <a:ext cx="2592387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The European Commission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75F3E0-E3B0-7344-97C9-DE6F78E6BCD1}"/>
              </a:ext>
            </a:extLst>
          </p:cNvPr>
          <p:cNvSpPr/>
          <p:nvPr/>
        </p:nvSpPr>
        <p:spPr>
          <a:xfrm>
            <a:off x="1696246" y="1255716"/>
            <a:ext cx="2624930" cy="7373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The  European Council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1E2013A-18DC-C245-857A-8CCD8AF7371B}"/>
              </a:ext>
            </a:extLst>
          </p:cNvPr>
          <p:cNvSpPr/>
          <p:nvPr/>
        </p:nvSpPr>
        <p:spPr>
          <a:xfrm>
            <a:off x="5002214" y="1341438"/>
            <a:ext cx="1957387" cy="6715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27 Heads of Governments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BD1CEE7A-60F6-1A46-9236-49A6DDC25B16}"/>
              </a:ext>
            </a:extLst>
          </p:cNvPr>
          <p:cNvSpPr/>
          <p:nvPr/>
        </p:nvSpPr>
        <p:spPr>
          <a:xfrm>
            <a:off x="4402139" y="1495425"/>
            <a:ext cx="561975" cy="4206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B493BC01-F784-E342-AFDA-E71DCC93944E}"/>
              </a:ext>
            </a:extLst>
          </p:cNvPr>
          <p:cNvSpPr/>
          <p:nvPr/>
        </p:nvSpPr>
        <p:spPr>
          <a:xfrm>
            <a:off x="7008814" y="1495425"/>
            <a:ext cx="561975" cy="4206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979521E-886D-C043-8394-3D1481003C06}"/>
              </a:ext>
            </a:extLst>
          </p:cNvPr>
          <p:cNvSpPr/>
          <p:nvPr/>
        </p:nvSpPr>
        <p:spPr>
          <a:xfrm>
            <a:off x="7680326" y="1341438"/>
            <a:ext cx="2879725" cy="6715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Political input</a:t>
            </a:r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3F5494AF-2110-6F4B-96E5-831D868745FF}"/>
              </a:ext>
            </a:extLst>
          </p:cNvPr>
          <p:cNvSpPr/>
          <p:nvPr/>
        </p:nvSpPr>
        <p:spPr>
          <a:xfrm>
            <a:off x="4386264" y="2444750"/>
            <a:ext cx="560387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849C7678-E6F8-0640-81A0-56DDB39B6A18}"/>
              </a:ext>
            </a:extLst>
          </p:cNvPr>
          <p:cNvSpPr/>
          <p:nvPr/>
        </p:nvSpPr>
        <p:spPr>
          <a:xfrm>
            <a:off x="4322764" y="3567113"/>
            <a:ext cx="561975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18A5CF8E-8688-1B41-A85E-168460A198CF}"/>
              </a:ext>
            </a:extLst>
          </p:cNvPr>
          <p:cNvSpPr/>
          <p:nvPr/>
        </p:nvSpPr>
        <p:spPr>
          <a:xfrm>
            <a:off x="4321175" y="4706939"/>
            <a:ext cx="560388" cy="4206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1C97BC8-5FCF-5540-BF77-9AD1A23E5674}"/>
              </a:ext>
            </a:extLst>
          </p:cNvPr>
          <p:cNvSpPr/>
          <p:nvPr/>
        </p:nvSpPr>
        <p:spPr>
          <a:xfrm>
            <a:off x="1703388" y="5691188"/>
            <a:ext cx="2592388" cy="10096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The Court of Justice of the EU</a:t>
            </a:r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F99D9580-1ACF-A047-A9E3-FAA065C21774}"/>
              </a:ext>
            </a:extLst>
          </p:cNvPr>
          <p:cNvSpPr/>
          <p:nvPr/>
        </p:nvSpPr>
        <p:spPr>
          <a:xfrm>
            <a:off x="4224339" y="5959475"/>
            <a:ext cx="561975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B096EC-BE53-B741-85BC-63ABCCCFCED6}"/>
              </a:ext>
            </a:extLst>
          </p:cNvPr>
          <p:cNvSpPr/>
          <p:nvPr/>
        </p:nvSpPr>
        <p:spPr>
          <a:xfrm>
            <a:off x="5002214" y="2087564"/>
            <a:ext cx="1957387" cy="9874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Members from MSs</a:t>
            </a:r>
          </a:p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5BC8BFB1-2B3E-6D4D-80DE-4B7B4FA1CA2B}"/>
              </a:ext>
            </a:extLst>
          </p:cNvPr>
          <p:cNvSpPr/>
          <p:nvPr/>
        </p:nvSpPr>
        <p:spPr>
          <a:xfrm>
            <a:off x="7008814" y="2282825"/>
            <a:ext cx="561975" cy="4206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166099A-25E0-E340-B44B-DA67BEB0B9C3}"/>
              </a:ext>
            </a:extLst>
          </p:cNvPr>
          <p:cNvSpPr/>
          <p:nvPr/>
        </p:nvSpPr>
        <p:spPr>
          <a:xfrm>
            <a:off x="7680326" y="2133601"/>
            <a:ext cx="2879725" cy="8477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Legislative role</a:t>
            </a:r>
          </a:p>
          <a:p>
            <a:pPr algn="ctr" eaLnBrk="1" hangingPunct="1">
              <a:defRPr/>
            </a:pPr>
            <a:r>
              <a:rPr lang="en-US" dirty="0"/>
              <a:t>Budget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E7AA341-43E8-9D4C-9C60-376D83718126}"/>
              </a:ext>
            </a:extLst>
          </p:cNvPr>
          <p:cNvSpPr/>
          <p:nvPr/>
        </p:nvSpPr>
        <p:spPr>
          <a:xfrm>
            <a:off x="4973639" y="3319464"/>
            <a:ext cx="1958975" cy="973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Ministers from governments</a:t>
            </a: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13FD7E58-8BFF-1F4F-ABF8-8CB91C085EC5}"/>
              </a:ext>
            </a:extLst>
          </p:cNvPr>
          <p:cNvSpPr/>
          <p:nvPr/>
        </p:nvSpPr>
        <p:spPr>
          <a:xfrm>
            <a:off x="7008814" y="3500439"/>
            <a:ext cx="561975" cy="4206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3FBB70E-22AC-7C4B-8E00-72A5CBAE569E}"/>
              </a:ext>
            </a:extLst>
          </p:cNvPr>
          <p:cNvSpPr/>
          <p:nvPr/>
        </p:nvSpPr>
        <p:spPr>
          <a:xfrm>
            <a:off x="7680326" y="3319463"/>
            <a:ext cx="2879725" cy="8048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Legislative role</a:t>
            </a:r>
          </a:p>
          <a:p>
            <a:pPr algn="ctr" eaLnBrk="1" hangingPunct="1">
              <a:defRPr/>
            </a:pPr>
            <a:r>
              <a:rPr lang="en-US" dirty="0"/>
              <a:t>Budget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7A6C3C2-38D5-7944-ABB8-587532977545}"/>
              </a:ext>
            </a:extLst>
          </p:cNvPr>
          <p:cNvSpPr/>
          <p:nvPr/>
        </p:nvSpPr>
        <p:spPr>
          <a:xfrm>
            <a:off x="4973638" y="4652963"/>
            <a:ext cx="198596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dirty="0"/>
              <a:t>DGs: Competition</a:t>
            </a:r>
          </a:p>
          <a:p>
            <a:pPr algn="ctr" eaLnBrk="1" hangingPunct="1">
              <a:defRPr/>
            </a:pPr>
            <a:r>
              <a:rPr lang="en-US" sz="1600" dirty="0"/>
              <a:t>Education and Culture (Sport)…</a:t>
            </a:r>
          </a:p>
        </p:txBody>
      </p:sp>
      <p:sp>
        <p:nvSpPr>
          <p:cNvPr id="59" name="Right Arrow 58">
            <a:extLst>
              <a:ext uri="{FF2B5EF4-FFF2-40B4-BE49-F238E27FC236}">
                <a16:creationId xmlns:a16="http://schemas.microsoft.com/office/drawing/2014/main" id="{624D9714-0C53-8C4C-890D-5887A5E0BBE4}"/>
              </a:ext>
            </a:extLst>
          </p:cNvPr>
          <p:cNvSpPr/>
          <p:nvPr/>
        </p:nvSpPr>
        <p:spPr>
          <a:xfrm>
            <a:off x="7008814" y="4900613"/>
            <a:ext cx="561975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DAF3002-7AFB-AA40-959F-75B0F1441519}"/>
              </a:ext>
            </a:extLst>
          </p:cNvPr>
          <p:cNvSpPr/>
          <p:nvPr/>
        </p:nvSpPr>
        <p:spPr>
          <a:xfrm>
            <a:off x="7680325" y="4581526"/>
            <a:ext cx="2833688" cy="9239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dirty="0"/>
              <a:t>Arm of the EU: executory body</a:t>
            </a:r>
          </a:p>
          <a:p>
            <a:pPr algn="ctr" eaLnBrk="1" hangingPunct="1">
              <a:defRPr/>
            </a:pPr>
            <a:r>
              <a:rPr lang="en-US" sz="1400" dirty="0"/>
              <a:t>“Guardian” of the Treaties</a:t>
            </a:r>
          </a:p>
          <a:p>
            <a:pPr algn="ctr" eaLnBrk="1" hangingPunct="1">
              <a:defRPr/>
            </a:pPr>
            <a:r>
              <a:rPr lang="en-US" sz="1400" dirty="0"/>
              <a:t>Proposes legislation</a:t>
            </a:r>
          </a:p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E424571-BB13-E045-BE0E-4AEF8A600278}"/>
              </a:ext>
            </a:extLst>
          </p:cNvPr>
          <p:cNvSpPr/>
          <p:nvPr/>
        </p:nvSpPr>
        <p:spPr>
          <a:xfrm>
            <a:off x="4881564" y="5757863"/>
            <a:ext cx="2078037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Court of Justice</a:t>
            </a:r>
          </a:p>
          <a:p>
            <a:pPr algn="ctr" eaLnBrk="1" hangingPunct="1">
              <a:defRPr/>
            </a:pPr>
            <a:r>
              <a:rPr lang="en-US" dirty="0"/>
              <a:t>General Court</a:t>
            </a:r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C25739C0-487F-AC45-A482-B739124CAF86}"/>
              </a:ext>
            </a:extLst>
          </p:cNvPr>
          <p:cNvSpPr/>
          <p:nvPr/>
        </p:nvSpPr>
        <p:spPr>
          <a:xfrm>
            <a:off x="7024689" y="5878514"/>
            <a:ext cx="561975" cy="4206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DB585F1-74BF-AB4B-B478-ADE978A40034}"/>
              </a:ext>
            </a:extLst>
          </p:cNvPr>
          <p:cNvSpPr/>
          <p:nvPr/>
        </p:nvSpPr>
        <p:spPr>
          <a:xfrm>
            <a:off x="7680325" y="5691188"/>
            <a:ext cx="283368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dirty="0"/>
              <a:t>Uniform application and interpretation of the EU legislation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EC9AE-820A-914B-89CF-ED2AC66B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890" y="768111"/>
            <a:ext cx="10082556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This is only the beginning of a wonderful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B8009-A6FE-604E-B9BD-26C6D06E0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228" y="5972174"/>
            <a:ext cx="8578699" cy="50482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To be continued….</a:t>
            </a:r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65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77382E-FABC-E540-A1EB-9016376BE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accent1"/>
                </a:solidFill>
              </a:rPr>
              <a:t>LEGAL 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Graphic 8" descr="Gavel">
            <a:extLst>
              <a:ext uri="{FF2B5EF4-FFF2-40B4-BE49-F238E27FC236}">
                <a16:creationId xmlns:a16="http://schemas.microsoft.com/office/drawing/2014/main" id="{68A5E106-5C97-1ABF-B60A-62DC725AD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006" y="1577878"/>
            <a:ext cx="4517136" cy="4517136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70E466-B7FF-2B49-AD4C-4A4E96A2D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517" y="1577877"/>
            <a:ext cx="4839116" cy="4846985"/>
          </a:xfrm>
        </p:spPr>
        <p:txBody>
          <a:bodyPr anchor="ctr">
            <a:normAutofit fontScale="70000" lnSpcReduction="20000"/>
          </a:bodyPr>
          <a:lstStyle/>
          <a:p>
            <a:pPr>
              <a:defRPr/>
            </a:pPr>
            <a:r>
              <a:rPr lang="en-US" sz="3400" b="1" dirty="0">
                <a:solidFill>
                  <a:schemeClr val="accent1"/>
                </a:solidFill>
              </a:rPr>
              <a:t>PRIMARY LAW:</a:t>
            </a:r>
          </a:p>
          <a:p>
            <a:pPr lvl="1">
              <a:defRPr/>
            </a:pPr>
            <a:r>
              <a:rPr lang="en-US" sz="3400" dirty="0"/>
              <a:t>Treaty of the European Union</a:t>
            </a:r>
          </a:p>
          <a:p>
            <a:pPr lvl="1">
              <a:defRPr/>
            </a:pPr>
            <a:r>
              <a:rPr lang="en-US" sz="3400" dirty="0"/>
              <a:t>Treaty of the Functioning of the European Union</a:t>
            </a:r>
          </a:p>
          <a:p>
            <a:pPr lvl="1">
              <a:defRPr/>
            </a:pPr>
            <a:r>
              <a:rPr lang="en-US" sz="3400" dirty="0"/>
              <a:t>Charter of the EU Fundamental Rights </a:t>
            </a:r>
          </a:p>
          <a:p>
            <a:pPr lvl="1">
              <a:defRPr/>
            </a:pPr>
            <a:r>
              <a:rPr lang="en-US" sz="3400" dirty="0"/>
              <a:t>General Principles of EU Law</a:t>
            </a:r>
          </a:p>
          <a:p>
            <a:pPr lvl="1">
              <a:defRPr/>
            </a:pPr>
            <a:r>
              <a:rPr lang="en-US" sz="3400" dirty="0"/>
              <a:t>International Treaties TREATIES</a:t>
            </a:r>
          </a:p>
          <a:p>
            <a:pPr>
              <a:defRPr/>
            </a:pPr>
            <a:r>
              <a:rPr lang="en-US" sz="3400" b="1" dirty="0">
                <a:solidFill>
                  <a:schemeClr val="accent1"/>
                </a:solidFill>
              </a:rPr>
              <a:t>SECONDARY LAW:</a:t>
            </a:r>
          </a:p>
          <a:p>
            <a:pPr lvl="1">
              <a:defRPr/>
            </a:pPr>
            <a:r>
              <a:rPr lang="en-US" sz="3400" dirty="0"/>
              <a:t>Regulations</a:t>
            </a:r>
          </a:p>
          <a:p>
            <a:pPr lvl="1">
              <a:defRPr/>
            </a:pPr>
            <a:r>
              <a:rPr lang="en-US" sz="3400" dirty="0"/>
              <a:t>Directives</a:t>
            </a:r>
          </a:p>
          <a:p>
            <a:pPr lvl="1">
              <a:defRPr/>
            </a:pPr>
            <a:r>
              <a:rPr lang="en-US" sz="3400" dirty="0"/>
              <a:t>Decisions</a:t>
            </a:r>
          </a:p>
          <a:p>
            <a:pPr lvl="1">
              <a:defRPr/>
            </a:pPr>
            <a:r>
              <a:rPr lang="en-US" sz="3400" dirty="0"/>
              <a:t>Recommendations</a:t>
            </a:r>
          </a:p>
          <a:p>
            <a:pPr lvl="1">
              <a:defRPr/>
            </a:pPr>
            <a:r>
              <a:rPr lang="en-US" sz="3400" dirty="0"/>
              <a:t>Opinions</a:t>
            </a:r>
          </a:p>
          <a:p>
            <a:pPr lvl="1">
              <a:defRPr/>
            </a:pPr>
            <a:r>
              <a:rPr lang="en-US" sz="3400" dirty="0"/>
              <a:t>White Paper (on Sport)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ED6D9D-3006-9A45-9B17-1A034C246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536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C6E8EA4B-CB51-2748-84E3-F83B82AE2DA3}" type="slidenum">
              <a:rPr lang="en-GB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GB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593" name="Rectangle 67592">
            <a:extLst>
              <a:ext uri="{FF2B5EF4-FFF2-40B4-BE49-F238E27FC236}">
                <a16:creationId xmlns:a16="http://schemas.microsoft.com/office/drawing/2014/main" id="{388F20F8-60BF-42FE-A252-DFD5A7445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95" name="Freeform: Shape 67594">
            <a:extLst>
              <a:ext uri="{FF2B5EF4-FFF2-40B4-BE49-F238E27FC236}">
                <a16:creationId xmlns:a16="http://schemas.microsoft.com/office/drawing/2014/main" id="{98A68847-134F-4AF1-B1C6-332344C9C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20613DF-2526-D248-899F-AAD8E103B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/>
              <a:t>INTERNAL MARKET</a:t>
            </a:r>
            <a:br>
              <a:rPr lang="nl-BE"/>
            </a:br>
            <a:r>
              <a:rPr lang="nl-BE"/>
              <a:t>FREE MOVEMENT OF WORKERS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6E01-2747-614F-B7E1-919AD606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0323181B-B82E-2947-A260-866D0F082977}" type="slidenum">
              <a:rPr lang="en-GB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6</a:t>
            </a:fld>
            <a:endParaRPr lang="en-GB" altLang="en-US" sz="1800"/>
          </a:p>
        </p:txBody>
      </p:sp>
      <p:graphicFrame>
        <p:nvGraphicFramePr>
          <p:cNvPr id="67589" name="Rectangle 3">
            <a:extLst>
              <a:ext uri="{FF2B5EF4-FFF2-40B4-BE49-F238E27FC236}">
                <a16:creationId xmlns:a16="http://schemas.microsoft.com/office/drawing/2014/main" id="{BEE47082-A9E7-8D72-0F7F-33C8E5548D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639494"/>
              </p:ext>
            </p:extLst>
          </p:nvPr>
        </p:nvGraphicFramePr>
        <p:xfrm>
          <a:off x="838200" y="2002965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9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600" name="Picture 24580" descr="A group of multi coloured wooden stick figures">
            <a:extLst>
              <a:ext uri="{FF2B5EF4-FFF2-40B4-BE49-F238E27FC236}">
                <a16:creationId xmlns:a16="http://schemas.microsoft.com/office/drawing/2014/main" id="{6DA4EB77-2FD9-4CDE-45F5-B1518E0CF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92" r="26323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24587" name="Rectangle 24586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589" name="Rectangle 24588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6D7E1018-1D4B-FD4E-8815-A82E2AE38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1" y="328512"/>
            <a:ext cx="4778387" cy="808472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BE" sz="4000" dirty="0"/>
              <a:t>EQUAL TREATMENT</a:t>
            </a:r>
            <a:endParaRPr lang="en-GB" sz="4000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66A584C-F2A9-494D-B47B-78B1228F1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1801" y="1136984"/>
            <a:ext cx="5278052" cy="5122083"/>
          </a:xfrm>
        </p:spPr>
        <p:txBody>
          <a:bodyPr anchor="ctr">
            <a:normAutofit fontScale="77500" lnSpcReduction="20000"/>
          </a:bodyPr>
          <a:lstStyle/>
          <a:p>
            <a:pPr eaLnBrk="1" hangingPunct="1">
              <a:defRPr/>
            </a:pPr>
            <a:r>
              <a:rPr lang="en-GB" altLang="en-US" sz="3200" b="1" dirty="0"/>
              <a:t>BAN ON </a:t>
            </a:r>
            <a:r>
              <a:rPr lang="ja-JP" altLang="en-GB" sz="3200" b="1"/>
              <a:t>“</a:t>
            </a:r>
            <a:r>
              <a:rPr lang="en-GB" altLang="ja-JP" sz="3200" b="1" dirty="0"/>
              <a:t>DIRECT</a:t>
            </a:r>
            <a:r>
              <a:rPr lang="ja-JP" altLang="en-GB" sz="3200" b="1"/>
              <a:t>”</a:t>
            </a:r>
            <a:r>
              <a:rPr lang="en-GB" altLang="ja-JP" sz="3200" b="1" dirty="0"/>
              <a:t> DISCRIMINATIONS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altLang="en-US" sz="3200" dirty="0"/>
              <a:t>	Art. 18 TFEU on the basis of nationality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altLang="en-US" sz="3200" dirty="0"/>
              <a:t>	Art. 45 TFEU:…</a:t>
            </a:r>
          </a:p>
          <a:p>
            <a:pPr lvl="1" eaLnBrk="1" hangingPunct="1">
              <a:defRPr/>
            </a:pPr>
            <a:r>
              <a:rPr lang="en-GB" altLang="en-US" sz="3200" dirty="0"/>
              <a:t>Access to employment</a:t>
            </a:r>
          </a:p>
          <a:p>
            <a:pPr lvl="1" eaLnBrk="1" hangingPunct="1">
              <a:defRPr/>
            </a:pPr>
            <a:r>
              <a:rPr lang="en-GB" altLang="en-US" sz="3200" dirty="0"/>
              <a:t>Pay</a:t>
            </a:r>
          </a:p>
          <a:p>
            <a:pPr lvl="1" eaLnBrk="1" hangingPunct="1">
              <a:defRPr/>
            </a:pPr>
            <a:r>
              <a:rPr lang="en-GB" altLang="en-US" sz="3200" dirty="0"/>
              <a:t>Employment conditions	</a:t>
            </a:r>
          </a:p>
          <a:p>
            <a:pPr lvl="1" eaLnBrk="1" hangingPunct="1">
              <a:defRPr/>
            </a:pPr>
            <a:r>
              <a:rPr lang="en-GB" altLang="en-US" sz="3200" b="1" dirty="0"/>
              <a:t>BAN ON </a:t>
            </a:r>
            <a:r>
              <a:rPr lang="ja-JP" altLang="en-GB" sz="3200" b="1"/>
              <a:t>“</a:t>
            </a:r>
            <a:r>
              <a:rPr lang="nl-BE" altLang="ja-JP" sz="3200" b="1" dirty="0"/>
              <a:t>IN</a:t>
            </a:r>
            <a:r>
              <a:rPr lang="en-GB" altLang="ja-JP" sz="3200" b="1" dirty="0"/>
              <a:t>DIRECT</a:t>
            </a:r>
            <a:r>
              <a:rPr lang="ja-JP" altLang="en-GB" sz="3200" b="1"/>
              <a:t>”</a:t>
            </a:r>
            <a:r>
              <a:rPr lang="en-GB" altLang="ja-JP" sz="3200" b="1" dirty="0"/>
              <a:t> DISCRIMINATIONS  (UEFA Home Grown Player Rule ?) </a:t>
            </a:r>
            <a:endParaRPr lang="en-GB" altLang="en-US" sz="3200" dirty="0"/>
          </a:p>
          <a:p>
            <a:pPr eaLnBrk="1" hangingPunct="1">
              <a:defRPr/>
            </a:pPr>
            <a:r>
              <a:rPr lang="en-GB" altLang="en-US" sz="3200" dirty="0"/>
              <a:t>Association agreement, Co-operation agreement, </a:t>
            </a:r>
          </a:p>
          <a:p>
            <a:pPr eaLnBrk="1" hangingPunct="1">
              <a:defRPr/>
            </a:pPr>
            <a:r>
              <a:rPr lang="en-GB" altLang="en-US" sz="3200" dirty="0"/>
              <a:t>SPORT: Balog case, </a:t>
            </a:r>
            <a:r>
              <a:rPr lang="en-GB" altLang="en-US" sz="3200" dirty="0" err="1"/>
              <a:t>Simutenkov</a:t>
            </a:r>
            <a:r>
              <a:rPr lang="en-GB" altLang="en-US" sz="3200" dirty="0"/>
              <a:t> case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alt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F8E28-BA4A-C641-BB8F-10F4AD5F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1462825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0771DBC3-026D-9942-AAB8-BF115889D1F3}" type="slidenum">
              <a:rPr lang="en-GB" altLang="en-US" sz="1800">
                <a:solidFill>
                  <a:srgbClr val="FFFFFF"/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7</a:t>
            </a:fld>
            <a:endParaRPr lang="en-GB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5" name="Picture 10244" descr="Domino effect white cut-outs and one blue cutout">
            <a:extLst>
              <a:ext uri="{FF2B5EF4-FFF2-40B4-BE49-F238E27FC236}">
                <a16:creationId xmlns:a16="http://schemas.microsoft.com/office/drawing/2014/main" id="{46FB950C-7F7D-2B5C-46C4-86DD4D057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43" r="2191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253" name="Rectangle 1025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E57A63FA-73B2-C940-BC98-A37D76B650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1" y="328512"/>
            <a:ext cx="9392852" cy="1628970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BE" altLang="en-US" sz="4000" dirty="0">
                <a:solidFill>
                  <a:srgbClr val="0070C0"/>
                </a:solidFill>
              </a:rPr>
              <a:t>NO TO « COVERT DISCRIMINATIONS»</a:t>
            </a:r>
            <a:endParaRPr lang="en-GB" altLang="en-US" sz="4000" dirty="0">
              <a:solidFill>
                <a:srgbClr val="0070C0"/>
              </a:solidFill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C7788FB-AB94-3D49-AE5E-9F0C6B5B2C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1801" y="2884929"/>
            <a:ext cx="5849552" cy="3374137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endParaRPr lang="fr-BE" altLang="en-US" sz="2000" dirty="0"/>
          </a:p>
          <a:p>
            <a:pPr marL="0" indent="0" eaLnBrk="1" hangingPunct="1">
              <a:buNone/>
              <a:defRPr/>
            </a:pPr>
            <a:r>
              <a:rPr lang="nl-NL" altLang="en-US" sz="3500" dirty="0">
                <a:solidFill>
                  <a:srgbClr val="0070C0"/>
                </a:solidFill>
              </a:rPr>
              <a:t>“A DISCRIMINATION </a:t>
            </a:r>
            <a:r>
              <a:rPr lang="nl-NL" altLang="en-US" sz="3500" dirty="0" err="1">
                <a:solidFill>
                  <a:srgbClr val="0070C0"/>
                </a:solidFill>
              </a:rPr>
              <a:t>which</a:t>
            </a:r>
            <a:r>
              <a:rPr lang="nl-NL" altLang="en-US" sz="3500" dirty="0">
                <a:solidFill>
                  <a:srgbClr val="0070C0"/>
                </a:solidFill>
              </a:rPr>
              <a:t>, </a:t>
            </a:r>
            <a:r>
              <a:rPr lang="nl-NL" altLang="en-US" sz="3500" dirty="0" err="1">
                <a:solidFill>
                  <a:srgbClr val="0070C0"/>
                </a:solidFill>
              </a:rPr>
              <a:t>by</a:t>
            </a:r>
            <a:r>
              <a:rPr lang="nl-NL" altLang="en-US" sz="3500" dirty="0">
                <a:solidFill>
                  <a:srgbClr val="0070C0"/>
                </a:solidFill>
              </a:rPr>
              <a:t> </a:t>
            </a:r>
            <a:r>
              <a:rPr lang="nl-NL" altLang="en-US" sz="3500" dirty="0" err="1">
                <a:solidFill>
                  <a:srgbClr val="0070C0"/>
                </a:solidFill>
              </a:rPr>
              <a:t>the</a:t>
            </a:r>
            <a:r>
              <a:rPr lang="nl-NL" altLang="en-US" sz="3500" dirty="0">
                <a:solidFill>
                  <a:srgbClr val="0070C0"/>
                </a:solidFill>
              </a:rPr>
              <a:t> </a:t>
            </a:r>
            <a:r>
              <a:rPr lang="nl-NL" altLang="en-US" sz="3500" dirty="0" err="1">
                <a:solidFill>
                  <a:srgbClr val="0070C0"/>
                </a:solidFill>
              </a:rPr>
              <a:t>application</a:t>
            </a:r>
            <a:r>
              <a:rPr lang="nl-NL" altLang="en-US" sz="3500" dirty="0">
                <a:solidFill>
                  <a:srgbClr val="0070C0"/>
                </a:solidFill>
              </a:rPr>
              <a:t> of </a:t>
            </a:r>
            <a:r>
              <a:rPr lang="nl-NL" altLang="en-US" sz="3500" dirty="0" err="1">
                <a:solidFill>
                  <a:srgbClr val="0070C0"/>
                </a:solidFill>
              </a:rPr>
              <a:t>other</a:t>
            </a:r>
            <a:r>
              <a:rPr lang="nl-NL" altLang="en-US" sz="3500" dirty="0">
                <a:solidFill>
                  <a:srgbClr val="0070C0"/>
                </a:solidFill>
              </a:rPr>
              <a:t> criteria of </a:t>
            </a:r>
            <a:r>
              <a:rPr lang="nl-NL" altLang="en-US" sz="3500" dirty="0" err="1">
                <a:solidFill>
                  <a:srgbClr val="0070C0"/>
                </a:solidFill>
              </a:rPr>
              <a:t>differentiation</a:t>
            </a:r>
            <a:r>
              <a:rPr lang="nl-NL" altLang="en-US" sz="3500" dirty="0">
                <a:solidFill>
                  <a:srgbClr val="0070C0"/>
                </a:solidFill>
              </a:rPr>
              <a:t>, lead in </a:t>
            </a:r>
            <a:r>
              <a:rPr lang="nl-NL" altLang="en-US" sz="3500" dirty="0" err="1">
                <a:solidFill>
                  <a:srgbClr val="0070C0"/>
                </a:solidFill>
              </a:rPr>
              <a:t>fact</a:t>
            </a:r>
            <a:r>
              <a:rPr lang="nl-NL" altLang="en-US" sz="3500" dirty="0">
                <a:solidFill>
                  <a:srgbClr val="0070C0"/>
                </a:solidFill>
              </a:rPr>
              <a:t> </a:t>
            </a:r>
            <a:r>
              <a:rPr lang="nl-NL" altLang="en-US" sz="3500" dirty="0" err="1">
                <a:solidFill>
                  <a:srgbClr val="0070C0"/>
                </a:solidFill>
              </a:rPr>
              <a:t>to</a:t>
            </a:r>
            <a:r>
              <a:rPr lang="nl-NL" altLang="en-US" sz="3500" dirty="0">
                <a:solidFill>
                  <a:srgbClr val="0070C0"/>
                </a:solidFill>
              </a:rPr>
              <a:t> </a:t>
            </a:r>
            <a:r>
              <a:rPr lang="nl-NL" altLang="en-US" sz="3500" dirty="0" err="1">
                <a:solidFill>
                  <a:srgbClr val="0070C0"/>
                </a:solidFill>
              </a:rPr>
              <a:t>the</a:t>
            </a:r>
            <a:r>
              <a:rPr lang="nl-NL" altLang="en-US" sz="3500" dirty="0">
                <a:solidFill>
                  <a:srgbClr val="0070C0"/>
                </a:solidFill>
              </a:rPr>
              <a:t> </a:t>
            </a:r>
            <a:r>
              <a:rPr lang="nl-NL" altLang="en-US" sz="3500" dirty="0" err="1">
                <a:solidFill>
                  <a:srgbClr val="0070C0"/>
                </a:solidFill>
              </a:rPr>
              <a:t>same</a:t>
            </a:r>
            <a:r>
              <a:rPr lang="nl-NL" altLang="en-US" sz="3500" dirty="0">
                <a:solidFill>
                  <a:srgbClr val="0070C0"/>
                </a:solidFill>
              </a:rPr>
              <a:t> </a:t>
            </a:r>
            <a:r>
              <a:rPr lang="nl-NL" altLang="en-US" sz="3500" dirty="0" err="1">
                <a:solidFill>
                  <a:srgbClr val="0070C0"/>
                </a:solidFill>
              </a:rPr>
              <a:t>result</a:t>
            </a:r>
            <a:r>
              <a:rPr lang="nl-NL" altLang="en-US" sz="3500" dirty="0">
                <a:solidFill>
                  <a:srgbClr val="0070C0"/>
                </a:solidFill>
              </a:rPr>
              <a:t>” . </a:t>
            </a:r>
          </a:p>
          <a:p>
            <a:pPr marL="0" indent="0" eaLnBrk="1" hangingPunct="1">
              <a:buNone/>
              <a:defRPr/>
            </a:pPr>
            <a:r>
              <a:rPr lang="fr-BE" altLang="en-US" sz="3500" dirty="0">
                <a:solidFill>
                  <a:srgbClr val="0070C0"/>
                </a:solidFill>
              </a:rPr>
              <a:t>(ECG, cause 152/73 </a:t>
            </a:r>
            <a:r>
              <a:rPr lang="fr-BE" altLang="en-US" sz="3500" dirty="0" err="1">
                <a:solidFill>
                  <a:srgbClr val="0070C0"/>
                </a:solidFill>
              </a:rPr>
              <a:t>Sotgiu</a:t>
            </a:r>
            <a:r>
              <a:rPr lang="fr-BE" altLang="en-US" sz="35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15B78-3D61-C648-B829-0E9A63ABE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1462825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596E74B4-8C6C-6E47-B7FF-961849CCC4C0}" type="slidenum">
              <a:rPr lang="en-GB" altLang="en-US" sz="1800">
                <a:solidFill>
                  <a:srgbClr val="FFFFFF"/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8</a:t>
            </a:fld>
            <a:endParaRPr lang="en-GB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FF5D2-1AB6-E14F-8107-35FDF3B8B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112" y="762001"/>
            <a:ext cx="6874809" cy="1708244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4000" dirty="0">
                <a:solidFill>
                  <a:srgbClr val="0070C0"/>
                </a:solidFill>
              </a:rPr>
              <a:t>From “Workers” to “EU Citizens”</a:t>
            </a:r>
          </a:p>
        </p:txBody>
      </p:sp>
      <p:pic>
        <p:nvPicPr>
          <p:cNvPr id="6" name="Picture 5" descr="The Statue of Liberty in Manhattan">
            <a:extLst>
              <a:ext uri="{FF2B5EF4-FFF2-40B4-BE49-F238E27FC236}">
                <a16:creationId xmlns:a16="http://schemas.microsoft.com/office/drawing/2014/main" id="{D6FEC76E-4666-0413-5B0E-F63AB3947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3" r="32203" b="-2"/>
          <a:stretch/>
        </p:blipFill>
        <p:spPr>
          <a:xfrm>
            <a:off x="-1" y="-2"/>
            <a:ext cx="4085113" cy="6858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E9D28-BCC9-3448-B61F-FEA00B455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5117" y="2470245"/>
            <a:ext cx="7790213" cy="3769835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en-US" sz="3200" dirty="0">
                <a:solidFill>
                  <a:srgbClr val="0070C0"/>
                </a:solidFill>
              </a:rPr>
              <a:t>Freedom of movement of workers and self-employed (1957)</a:t>
            </a:r>
          </a:p>
          <a:p>
            <a:pPr>
              <a:defRPr/>
            </a:pPr>
            <a:r>
              <a:rPr lang="en-US" sz="3200" dirty="0">
                <a:solidFill>
                  <a:srgbClr val="0070C0"/>
                </a:solidFill>
              </a:rPr>
              <a:t>EU citizenship and freedom of movement of citizens (Treaty of Maastricht 1992)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CDD33-2847-A34A-B36B-8D821EF9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7268" y="6356350"/>
            <a:ext cx="127565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E68DDA55-65E4-E04C-859E-2C0288B095BC}" type="slidenum">
              <a:rPr lang="en-GB" altLang="en-US"/>
              <a:pPr>
                <a:spcAft>
                  <a:spcPts val="600"/>
                </a:spcAft>
              </a:pPr>
              <a:t>9</a:t>
            </a:fld>
            <a:endParaRPr lang="en-GB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2194</Words>
  <Application>Microsoft Macintosh PowerPoint</Application>
  <PresentationFormat>Widescreen</PresentationFormat>
  <Paragraphs>296</Paragraphs>
  <Slides>40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Wingdings</vt:lpstr>
      <vt:lpstr>Office Theme</vt:lpstr>
      <vt:lpstr>The Evolution of Sport at EU level In the name of Autonomy and Specificity of sport</vt:lpstr>
      <vt:lpstr>International sports cases before the EU judges D-DAY: 21 December 2023</vt:lpstr>
      <vt:lpstr>THE  EUROPEAN UNION </vt:lpstr>
      <vt:lpstr>How does the EU work?</vt:lpstr>
      <vt:lpstr>LEGAL SOURCES</vt:lpstr>
      <vt:lpstr>INTERNAL MARKET FREE MOVEMENT OF WORKERS</vt:lpstr>
      <vt:lpstr>EQUAL TREATMENT</vt:lpstr>
      <vt:lpstr>NO TO « COVERT DISCRIMINATIONS»</vt:lpstr>
      <vt:lpstr>From “Workers” to “EU Citizens”</vt:lpstr>
      <vt:lpstr>SPORT AND EU COMPETITION LAW : Art. 101 (1)</vt:lpstr>
      <vt:lpstr>SPORT AND EU COMPETITION LAW:  Art. 101 (3) The  four cumulative exceptions</vt:lpstr>
      <vt:lpstr>SPORT AND EU COMPETITION LAW: Art.102 (TFEU)</vt:lpstr>
      <vt:lpstr>The first case law of the ECJ</vt:lpstr>
      <vt:lpstr>The first case law of the ECJ</vt:lpstr>
      <vt:lpstr>Bosman v. URSBFA - UEFA -  FIFA DAVID v. GOLIATH</vt:lpstr>
      <vt:lpstr>UEFA –URSBFA v. Bosman  C-415/93  (Judgement of 15 December 1995)</vt:lpstr>
      <vt:lpstr>Transfer Fee (11.570.000 BEF = 200.000 euros)</vt:lpstr>
      <vt:lpstr>TRANSFER FEE</vt:lpstr>
      <vt:lpstr>Quota System</vt:lpstr>
      <vt:lpstr>FIFA RSTP</vt:lpstr>
      <vt:lpstr>Case Law After Bosman</vt:lpstr>
      <vt:lpstr>Case Law After Bosman</vt:lpstr>
      <vt:lpstr>Basic Principles of Union Law</vt:lpstr>
      <vt:lpstr>MECA MEDINA – MADJEN  Case C-519/04 P (18 July 2006)</vt:lpstr>
      <vt:lpstr>DOPING: Two swimmers tested positive </vt:lpstr>
      <vt:lpstr>The Legal Methodology  in the Meca Medina case</vt:lpstr>
      <vt:lpstr>Step 1</vt:lpstr>
      <vt:lpstr>Step 2</vt:lpstr>
      <vt:lpstr>Step 3</vt:lpstr>
      <vt:lpstr>FINDING OF THE COURT</vt:lpstr>
      <vt:lpstr>Specificity of Sport</vt:lpstr>
      <vt:lpstr>  AFTER MECA MEDINA Sporting rules that are less likely to comply with Articles 101 and 102 TFEU </vt:lpstr>
      <vt:lpstr>Sporting rules that are more likely to comply with Art. 101 and Art. 102 TFEU</vt:lpstr>
      <vt:lpstr>The White Paper on Sport (2007)</vt:lpstr>
      <vt:lpstr>The White Paper on Sport (2007)</vt:lpstr>
      <vt:lpstr>ART. 6 TFEU (2007) entry into force (2009)</vt:lpstr>
      <vt:lpstr>ART. 165 TFEU (2007)entry into force (2009)</vt:lpstr>
      <vt:lpstr>Olympique Lyonnais  v. Olivier Bernard and Newcastle UFC Case  C-325/08 (Judgement of 16 March 2010)</vt:lpstr>
      <vt:lpstr>BERNARD CASE </vt:lpstr>
      <vt:lpstr>This is only the beginning of a wonderful story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Evolution of Sport at EU level In the name of autonomy and specificity of sport</dc:title>
  <dc:creator>michele colucci</dc:creator>
  <cp:lastModifiedBy>michele colucci</cp:lastModifiedBy>
  <cp:revision>14</cp:revision>
  <dcterms:created xsi:type="dcterms:W3CDTF">2024-01-13T11:16:34Z</dcterms:created>
  <dcterms:modified xsi:type="dcterms:W3CDTF">2024-03-10T14:15:15Z</dcterms:modified>
</cp:coreProperties>
</file>