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825" r:id="rId2"/>
    <p:sldId id="820" r:id="rId3"/>
    <p:sldId id="824" r:id="rId4"/>
    <p:sldId id="821" r:id="rId5"/>
    <p:sldId id="822" r:id="rId6"/>
    <p:sldId id="775" r:id="rId7"/>
    <p:sldId id="776" r:id="rId8"/>
    <p:sldId id="777" r:id="rId9"/>
    <p:sldId id="814" r:id="rId10"/>
    <p:sldId id="778" r:id="rId11"/>
    <p:sldId id="779" r:id="rId12"/>
    <p:sldId id="780" r:id="rId13"/>
    <p:sldId id="829" r:id="rId14"/>
    <p:sldId id="781" r:id="rId15"/>
    <p:sldId id="817" r:id="rId16"/>
    <p:sldId id="826" r:id="rId17"/>
    <p:sldId id="827" r:id="rId18"/>
    <p:sldId id="828" r:id="rId19"/>
    <p:sldId id="830" r:id="rId20"/>
    <p:sldId id="831" r:id="rId21"/>
    <p:sldId id="832" r:id="rId22"/>
    <p:sldId id="833" r:id="rId23"/>
    <p:sldId id="836" r:id="rId24"/>
    <p:sldId id="834" r:id="rId25"/>
    <p:sldId id="835" r:id="rId26"/>
    <p:sldId id="837" r:id="rId2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/>
    <p:restoredTop sz="96087"/>
  </p:normalViewPr>
  <p:slideViewPr>
    <p:cSldViewPr snapToGrid="0">
      <p:cViewPr varScale="1">
        <p:scale>
          <a:sx n="82" d="100"/>
          <a:sy n="82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1FEB7-5C33-41A5-9781-7161985FC9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328698-167D-40ED-A617-6D7148E98B13}">
      <dgm:prSet/>
      <dgm:spPr/>
      <dgm:t>
        <a:bodyPr/>
        <a:lstStyle/>
        <a:p>
          <a:r>
            <a:rPr lang="en-US"/>
            <a:t>Pre-authorisation system for events of third-party organisers </a:t>
          </a:r>
        </a:p>
      </dgm:t>
    </dgm:pt>
    <dgm:pt modelId="{E20A9128-3664-4D81-8B01-647AE59917A9}" type="parTrans" cxnId="{86E26E8F-28FC-4245-B0F4-0D3BBF07AFC1}">
      <dgm:prSet/>
      <dgm:spPr/>
      <dgm:t>
        <a:bodyPr/>
        <a:lstStyle/>
        <a:p>
          <a:endParaRPr lang="en-US"/>
        </a:p>
      </dgm:t>
    </dgm:pt>
    <dgm:pt modelId="{CB1935D2-87FD-44F8-8561-F4A019ADF352}" type="sibTrans" cxnId="{86E26E8F-28FC-4245-B0F4-0D3BBF07AFC1}">
      <dgm:prSet/>
      <dgm:spPr/>
      <dgm:t>
        <a:bodyPr/>
        <a:lstStyle/>
        <a:p>
          <a:endParaRPr lang="en-US"/>
        </a:p>
      </dgm:t>
    </dgm:pt>
    <dgm:pt modelId="{FE769A78-E200-4D24-AD43-27A685D494C2}">
      <dgm:prSet/>
      <dgm:spPr/>
      <dgm:t>
        <a:bodyPr/>
        <a:lstStyle/>
        <a:p>
          <a:r>
            <a:rPr lang="en-US"/>
            <a:t>THE ISU eligibility rules : Suspension - Lifetime ban for participating in unauthorized events by ISU</a:t>
          </a:r>
        </a:p>
      </dgm:t>
    </dgm:pt>
    <dgm:pt modelId="{8B6530E0-129B-44E8-85FE-DEB41298A8BE}" type="parTrans" cxnId="{D36F7EC8-72A0-4B63-A618-E37ADB962D5B}">
      <dgm:prSet/>
      <dgm:spPr/>
      <dgm:t>
        <a:bodyPr/>
        <a:lstStyle/>
        <a:p>
          <a:endParaRPr lang="en-US"/>
        </a:p>
      </dgm:t>
    </dgm:pt>
    <dgm:pt modelId="{9886E1B9-0D84-4FEA-92AF-D2B959E7320D}" type="sibTrans" cxnId="{D36F7EC8-72A0-4B63-A618-E37ADB962D5B}">
      <dgm:prSet/>
      <dgm:spPr/>
      <dgm:t>
        <a:bodyPr/>
        <a:lstStyle/>
        <a:p>
          <a:endParaRPr lang="en-US"/>
        </a:p>
      </dgm:t>
    </dgm:pt>
    <dgm:pt modelId="{5E221E63-456F-094C-9544-1E096850853E}" type="pres">
      <dgm:prSet presAssocID="{C7A1FEB7-5C33-41A5-9781-7161985FC96E}" presName="linear" presStyleCnt="0">
        <dgm:presLayoutVars>
          <dgm:animLvl val="lvl"/>
          <dgm:resizeHandles val="exact"/>
        </dgm:presLayoutVars>
      </dgm:prSet>
      <dgm:spPr/>
    </dgm:pt>
    <dgm:pt modelId="{0AF6D1B0-6077-A942-8399-58EBDAB92792}" type="pres">
      <dgm:prSet presAssocID="{5F328698-167D-40ED-A617-6D7148E98B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A05A70-29B5-5D4E-A2D1-9ED7EBA4A1C6}" type="pres">
      <dgm:prSet presAssocID="{CB1935D2-87FD-44F8-8561-F4A019ADF352}" presName="spacer" presStyleCnt="0"/>
      <dgm:spPr/>
    </dgm:pt>
    <dgm:pt modelId="{3483889A-13B1-0F4A-BBE2-A203AFDA8AC4}" type="pres">
      <dgm:prSet presAssocID="{FE769A78-E200-4D24-AD43-27A685D494C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ED6C402-05BA-D64F-8DB8-8A8B2EA271FA}" type="presOf" srcId="{C7A1FEB7-5C33-41A5-9781-7161985FC96E}" destId="{5E221E63-456F-094C-9544-1E096850853E}" srcOrd="0" destOrd="0" presId="urn:microsoft.com/office/officeart/2005/8/layout/vList2"/>
    <dgm:cxn modelId="{86E26E8F-28FC-4245-B0F4-0D3BBF07AFC1}" srcId="{C7A1FEB7-5C33-41A5-9781-7161985FC96E}" destId="{5F328698-167D-40ED-A617-6D7148E98B13}" srcOrd="0" destOrd="0" parTransId="{E20A9128-3664-4D81-8B01-647AE59917A9}" sibTransId="{CB1935D2-87FD-44F8-8561-F4A019ADF352}"/>
    <dgm:cxn modelId="{0640D792-B75D-344C-938A-FA61C16EB3F1}" type="presOf" srcId="{FE769A78-E200-4D24-AD43-27A685D494C2}" destId="{3483889A-13B1-0F4A-BBE2-A203AFDA8AC4}" srcOrd="0" destOrd="0" presId="urn:microsoft.com/office/officeart/2005/8/layout/vList2"/>
    <dgm:cxn modelId="{D36F7EC8-72A0-4B63-A618-E37ADB962D5B}" srcId="{C7A1FEB7-5C33-41A5-9781-7161985FC96E}" destId="{FE769A78-E200-4D24-AD43-27A685D494C2}" srcOrd="1" destOrd="0" parTransId="{8B6530E0-129B-44E8-85FE-DEB41298A8BE}" sibTransId="{9886E1B9-0D84-4FEA-92AF-D2B959E7320D}"/>
    <dgm:cxn modelId="{15B661F5-E72A-0244-A2F5-E0848E5A0B16}" type="presOf" srcId="{5F328698-167D-40ED-A617-6D7148E98B13}" destId="{0AF6D1B0-6077-A942-8399-58EBDAB92792}" srcOrd="0" destOrd="0" presId="urn:microsoft.com/office/officeart/2005/8/layout/vList2"/>
    <dgm:cxn modelId="{AFD4A01F-B9F6-EC40-8122-3ACDE7D4AE59}" type="presParOf" srcId="{5E221E63-456F-094C-9544-1E096850853E}" destId="{0AF6D1B0-6077-A942-8399-58EBDAB92792}" srcOrd="0" destOrd="0" presId="urn:microsoft.com/office/officeart/2005/8/layout/vList2"/>
    <dgm:cxn modelId="{10CB1B3B-BF77-9342-98C3-48C7EDE52C2F}" type="presParOf" srcId="{5E221E63-456F-094C-9544-1E096850853E}" destId="{16A05A70-29B5-5D4E-A2D1-9ED7EBA4A1C6}" srcOrd="1" destOrd="0" presId="urn:microsoft.com/office/officeart/2005/8/layout/vList2"/>
    <dgm:cxn modelId="{865AB895-FFE1-F049-8F16-D4F1F38A28C9}" type="presParOf" srcId="{5E221E63-456F-094C-9544-1E096850853E}" destId="{3483889A-13B1-0F4A-BBE2-A203AFDA8A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FE650-DF25-4F2C-BDD1-358B90731A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FADE7E-DE6B-42DE-A339-F2D160D58BD0}">
      <dgm:prSet/>
      <dgm:spPr/>
      <dgm:t>
        <a:bodyPr/>
        <a:lstStyle/>
        <a:p>
          <a:r>
            <a:rPr lang="en-US"/>
            <a:t>Obstacles for skaters to their  freedom to provide services</a:t>
          </a:r>
        </a:p>
      </dgm:t>
    </dgm:pt>
    <dgm:pt modelId="{F736CCF8-AFB1-4D0C-811D-2327BA25939F}" type="parTrans" cxnId="{BC80AE57-39E6-41B1-BFBC-3726C8A69CDB}">
      <dgm:prSet/>
      <dgm:spPr/>
      <dgm:t>
        <a:bodyPr/>
        <a:lstStyle/>
        <a:p>
          <a:endParaRPr lang="en-US"/>
        </a:p>
      </dgm:t>
    </dgm:pt>
    <dgm:pt modelId="{B15674D4-8B7B-40F8-9A39-7E7FA4D2EBBB}" type="sibTrans" cxnId="{BC80AE57-39E6-41B1-BFBC-3726C8A69CDB}">
      <dgm:prSet/>
      <dgm:spPr/>
      <dgm:t>
        <a:bodyPr/>
        <a:lstStyle/>
        <a:p>
          <a:endParaRPr lang="en-US"/>
        </a:p>
      </dgm:t>
    </dgm:pt>
    <dgm:pt modelId="{8C8E3F94-E8A3-46E3-9B5A-952F57BB45EF}">
      <dgm:prSet/>
      <dgm:spPr/>
      <dgm:t>
        <a:bodyPr/>
        <a:lstStyle/>
        <a:p>
          <a:r>
            <a:rPr lang="en-US"/>
            <a:t>Significant barriers to finding skaters for third parties (events’ organisers)</a:t>
          </a:r>
        </a:p>
      </dgm:t>
    </dgm:pt>
    <dgm:pt modelId="{928BB4FD-678B-4C52-B691-8000F102848F}" type="parTrans" cxnId="{36337879-9418-437C-8D16-2B8930CF719E}">
      <dgm:prSet/>
      <dgm:spPr/>
      <dgm:t>
        <a:bodyPr/>
        <a:lstStyle/>
        <a:p>
          <a:endParaRPr lang="en-US"/>
        </a:p>
      </dgm:t>
    </dgm:pt>
    <dgm:pt modelId="{0085B654-9520-48B6-9C2E-68F92D0655E6}" type="sibTrans" cxnId="{36337879-9418-437C-8D16-2B8930CF719E}">
      <dgm:prSet/>
      <dgm:spPr/>
      <dgm:t>
        <a:bodyPr/>
        <a:lstStyle/>
        <a:p>
          <a:endParaRPr lang="en-US"/>
        </a:p>
      </dgm:t>
    </dgm:pt>
    <dgm:pt modelId="{E53F59FB-EEE3-424A-81FB-CBE979C09DE1}" type="pres">
      <dgm:prSet presAssocID="{E34FE650-DF25-4F2C-BDD1-358B90731AD8}" presName="root" presStyleCnt="0">
        <dgm:presLayoutVars>
          <dgm:dir/>
          <dgm:resizeHandles val="exact"/>
        </dgm:presLayoutVars>
      </dgm:prSet>
      <dgm:spPr/>
    </dgm:pt>
    <dgm:pt modelId="{F9A2B1CE-E084-41B0-9C54-8BCD385C829A}" type="pres">
      <dgm:prSet presAssocID="{CEFADE7E-DE6B-42DE-A339-F2D160D58BD0}" presName="compNode" presStyleCnt="0"/>
      <dgm:spPr/>
    </dgm:pt>
    <dgm:pt modelId="{9074A765-0E16-4F88-96EE-E9D845C88067}" type="pres">
      <dgm:prSet presAssocID="{CEFADE7E-DE6B-42DE-A339-F2D160D58BD0}" presName="bgRect" presStyleLbl="bgShp" presStyleIdx="0" presStyleCnt="2"/>
      <dgm:spPr/>
    </dgm:pt>
    <dgm:pt modelId="{57EC937E-3C12-4889-AA45-F63AB6CCC697}" type="pres">
      <dgm:prSet presAssocID="{CEFADE7E-DE6B-42DE-A339-F2D160D58B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4414AFFA-D160-4582-A0F1-14C15D088EF9}" type="pres">
      <dgm:prSet presAssocID="{CEFADE7E-DE6B-42DE-A339-F2D160D58BD0}" presName="spaceRect" presStyleCnt="0"/>
      <dgm:spPr/>
    </dgm:pt>
    <dgm:pt modelId="{FCB42CAE-265A-46A5-B657-3DA63CBDCA76}" type="pres">
      <dgm:prSet presAssocID="{CEFADE7E-DE6B-42DE-A339-F2D160D58BD0}" presName="parTx" presStyleLbl="revTx" presStyleIdx="0" presStyleCnt="2">
        <dgm:presLayoutVars>
          <dgm:chMax val="0"/>
          <dgm:chPref val="0"/>
        </dgm:presLayoutVars>
      </dgm:prSet>
      <dgm:spPr/>
    </dgm:pt>
    <dgm:pt modelId="{601D5BB5-3DB8-4924-9DEA-AB8C48195105}" type="pres">
      <dgm:prSet presAssocID="{B15674D4-8B7B-40F8-9A39-7E7FA4D2EBBB}" presName="sibTrans" presStyleCnt="0"/>
      <dgm:spPr/>
    </dgm:pt>
    <dgm:pt modelId="{6720EE47-775D-406D-BAA1-78E9EE222D19}" type="pres">
      <dgm:prSet presAssocID="{8C8E3F94-E8A3-46E3-9B5A-952F57BB45EF}" presName="compNode" presStyleCnt="0"/>
      <dgm:spPr/>
    </dgm:pt>
    <dgm:pt modelId="{9EF8FAF5-F598-4ABD-801D-5D79006F4DAC}" type="pres">
      <dgm:prSet presAssocID="{8C8E3F94-E8A3-46E3-9B5A-952F57BB45EF}" presName="bgRect" presStyleLbl="bgShp" presStyleIdx="1" presStyleCnt="2"/>
      <dgm:spPr/>
    </dgm:pt>
    <dgm:pt modelId="{E53B420F-B4FD-4308-BBB7-FFC8C23721DD}" type="pres">
      <dgm:prSet presAssocID="{8C8E3F94-E8A3-46E3-9B5A-952F57BB45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ate"/>
        </a:ext>
      </dgm:extLst>
    </dgm:pt>
    <dgm:pt modelId="{0009A5BD-65F2-4567-91AB-F550EF585F54}" type="pres">
      <dgm:prSet presAssocID="{8C8E3F94-E8A3-46E3-9B5A-952F57BB45EF}" presName="spaceRect" presStyleCnt="0"/>
      <dgm:spPr/>
    </dgm:pt>
    <dgm:pt modelId="{36CB2FFC-124F-40B9-86A9-9EB69496C5F8}" type="pres">
      <dgm:prSet presAssocID="{8C8E3F94-E8A3-46E3-9B5A-952F57BB45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AE4BA33-C1B1-4307-9EC5-6E129890091C}" type="presOf" srcId="{CEFADE7E-DE6B-42DE-A339-F2D160D58BD0}" destId="{FCB42CAE-265A-46A5-B657-3DA63CBDCA76}" srcOrd="0" destOrd="0" presId="urn:microsoft.com/office/officeart/2018/2/layout/IconVerticalSolidList"/>
    <dgm:cxn modelId="{BC80AE57-39E6-41B1-BFBC-3726C8A69CDB}" srcId="{E34FE650-DF25-4F2C-BDD1-358B90731AD8}" destId="{CEFADE7E-DE6B-42DE-A339-F2D160D58BD0}" srcOrd="0" destOrd="0" parTransId="{F736CCF8-AFB1-4D0C-811D-2327BA25939F}" sibTransId="{B15674D4-8B7B-40F8-9A39-7E7FA4D2EBBB}"/>
    <dgm:cxn modelId="{82EBE45D-3EE5-40F7-96B2-5026878DA458}" type="presOf" srcId="{8C8E3F94-E8A3-46E3-9B5A-952F57BB45EF}" destId="{36CB2FFC-124F-40B9-86A9-9EB69496C5F8}" srcOrd="0" destOrd="0" presId="urn:microsoft.com/office/officeart/2018/2/layout/IconVerticalSolidList"/>
    <dgm:cxn modelId="{36337879-9418-437C-8D16-2B8930CF719E}" srcId="{E34FE650-DF25-4F2C-BDD1-358B90731AD8}" destId="{8C8E3F94-E8A3-46E3-9B5A-952F57BB45EF}" srcOrd="1" destOrd="0" parTransId="{928BB4FD-678B-4C52-B691-8000F102848F}" sibTransId="{0085B654-9520-48B6-9C2E-68F92D0655E6}"/>
    <dgm:cxn modelId="{6AF714E2-877D-4B4B-9B52-548A1084263B}" type="presOf" srcId="{E34FE650-DF25-4F2C-BDD1-358B90731AD8}" destId="{E53F59FB-EEE3-424A-81FB-CBE979C09DE1}" srcOrd="0" destOrd="0" presId="urn:microsoft.com/office/officeart/2018/2/layout/IconVerticalSolidList"/>
    <dgm:cxn modelId="{ED6B7F73-3C64-4D59-BAB7-B833C48DFA2A}" type="presParOf" srcId="{E53F59FB-EEE3-424A-81FB-CBE979C09DE1}" destId="{F9A2B1CE-E084-41B0-9C54-8BCD385C829A}" srcOrd="0" destOrd="0" presId="urn:microsoft.com/office/officeart/2018/2/layout/IconVerticalSolidList"/>
    <dgm:cxn modelId="{B8397B5D-DCC7-443C-8D78-237FFEAE2BEB}" type="presParOf" srcId="{F9A2B1CE-E084-41B0-9C54-8BCD385C829A}" destId="{9074A765-0E16-4F88-96EE-E9D845C88067}" srcOrd="0" destOrd="0" presId="urn:microsoft.com/office/officeart/2018/2/layout/IconVerticalSolidList"/>
    <dgm:cxn modelId="{087D3319-CA27-4E3F-97C1-8D1062A08A53}" type="presParOf" srcId="{F9A2B1CE-E084-41B0-9C54-8BCD385C829A}" destId="{57EC937E-3C12-4889-AA45-F63AB6CCC697}" srcOrd="1" destOrd="0" presId="urn:microsoft.com/office/officeart/2018/2/layout/IconVerticalSolidList"/>
    <dgm:cxn modelId="{438CD6FE-D39A-4212-8832-F6AD34111DAE}" type="presParOf" srcId="{F9A2B1CE-E084-41B0-9C54-8BCD385C829A}" destId="{4414AFFA-D160-4582-A0F1-14C15D088EF9}" srcOrd="2" destOrd="0" presId="urn:microsoft.com/office/officeart/2018/2/layout/IconVerticalSolidList"/>
    <dgm:cxn modelId="{9154B6CC-2C91-48C5-B46F-3C545940F7B2}" type="presParOf" srcId="{F9A2B1CE-E084-41B0-9C54-8BCD385C829A}" destId="{FCB42CAE-265A-46A5-B657-3DA63CBDCA76}" srcOrd="3" destOrd="0" presId="urn:microsoft.com/office/officeart/2018/2/layout/IconVerticalSolidList"/>
    <dgm:cxn modelId="{081A4E2A-4154-43E5-B7CC-B48A857724F7}" type="presParOf" srcId="{E53F59FB-EEE3-424A-81FB-CBE979C09DE1}" destId="{601D5BB5-3DB8-4924-9DEA-AB8C48195105}" srcOrd="1" destOrd="0" presId="urn:microsoft.com/office/officeart/2018/2/layout/IconVerticalSolidList"/>
    <dgm:cxn modelId="{246849DD-23D2-4AB6-99FF-6884B037EC2F}" type="presParOf" srcId="{E53F59FB-EEE3-424A-81FB-CBE979C09DE1}" destId="{6720EE47-775D-406D-BAA1-78E9EE222D19}" srcOrd="2" destOrd="0" presId="urn:microsoft.com/office/officeart/2018/2/layout/IconVerticalSolidList"/>
    <dgm:cxn modelId="{F2D61B1E-DF68-411B-93D9-AE5FDE487FA7}" type="presParOf" srcId="{6720EE47-775D-406D-BAA1-78E9EE222D19}" destId="{9EF8FAF5-F598-4ABD-801D-5D79006F4DAC}" srcOrd="0" destOrd="0" presId="urn:microsoft.com/office/officeart/2018/2/layout/IconVerticalSolidList"/>
    <dgm:cxn modelId="{CB69FAA0-9742-4998-BC2C-09C8836B748C}" type="presParOf" srcId="{6720EE47-775D-406D-BAA1-78E9EE222D19}" destId="{E53B420F-B4FD-4308-BBB7-FFC8C23721DD}" srcOrd="1" destOrd="0" presId="urn:microsoft.com/office/officeart/2018/2/layout/IconVerticalSolidList"/>
    <dgm:cxn modelId="{2F746AEA-4996-41D0-B2DB-F0978CFFA95D}" type="presParOf" srcId="{6720EE47-775D-406D-BAA1-78E9EE222D19}" destId="{0009A5BD-65F2-4567-91AB-F550EF585F54}" srcOrd="2" destOrd="0" presId="urn:microsoft.com/office/officeart/2018/2/layout/IconVerticalSolidList"/>
    <dgm:cxn modelId="{F2E900B1-D790-4175-9279-65DF8068A4CC}" type="presParOf" srcId="{6720EE47-775D-406D-BAA1-78E9EE222D19}" destId="{36CB2FFC-124F-40B9-86A9-9EB69496C5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36385-9402-4ECC-B3B9-97FF4139804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CDB2C1-FB70-446D-913D-59A14741CF00}">
      <dgm:prSet/>
      <dgm:spPr/>
      <dgm:t>
        <a:bodyPr/>
        <a:lstStyle/>
        <a:p>
          <a:r>
            <a:rPr lang="en-BE" dirty="0"/>
            <a:t>Art.101 TFEU to sport as an economic activity </a:t>
          </a:r>
          <a:endParaRPr lang="en-US" dirty="0"/>
        </a:p>
      </dgm:t>
    </dgm:pt>
    <dgm:pt modelId="{258434C9-4609-48DE-B7DE-8652DBC2181B}" type="parTrans" cxnId="{1B949F69-618B-4CD4-BD23-035D5625BB30}">
      <dgm:prSet/>
      <dgm:spPr/>
      <dgm:t>
        <a:bodyPr/>
        <a:lstStyle/>
        <a:p>
          <a:endParaRPr lang="en-US"/>
        </a:p>
      </dgm:t>
    </dgm:pt>
    <dgm:pt modelId="{ED6CFFAA-9AD3-4F4D-A008-9C6E74D3E8E8}" type="sibTrans" cxnId="{1B949F69-618B-4CD4-BD23-035D5625BB30}">
      <dgm:prSet/>
      <dgm:spPr/>
      <dgm:t>
        <a:bodyPr/>
        <a:lstStyle/>
        <a:p>
          <a:endParaRPr lang="en-US"/>
        </a:p>
      </dgm:t>
    </dgm:pt>
    <dgm:pt modelId="{3C250CAD-A59A-4BE1-AD57-30286F1C7B3E}">
      <dgm:prSet/>
      <dgm:spPr/>
      <dgm:t>
        <a:bodyPr/>
        <a:lstStyle/>
        <a:p>
          <a:r>
            <a:rPr lang="en-BE" dirty="0"/>
            <a:t>Specific caractheristics of Sport can be taken into account</a:t>
          </a:r>
          <a:endParaRPr lang="en-US" dirty="0"/>
        </a:p>
      </dgm:t>
    </dgm:pt>
    <dgm:pt modelId="{10B5CAA3-79C4-4600-9901-0856595B12DE}" type="parTrans" cxnId="{1C129B0F-F925-4CB9-A302-2DF3B9EF3139}">
      <dgm:prSet/>
      <dgm:spPr/>
      <dgm:t>
        <a:bodyPr/>
        <a:lstStyle/>
        <a:p>
          <a:endParaRPr lang="en-US"/>
        </a:p>
      </dgm:t>
    </dgm:pt>
    <dgm:pt modelId="{44ECF9B7-05C0-4330-9E44-380B6F073955}" type="sibTrans" cxnId="{1C129B0F-F925-4CB9-A302-2DF3B9EF3139}">
      <dgm:prSet/>
      <dgm:spPr/>
      <dgm:t>
        <a:bodyPr/>
        <a:lstStyle/>
        <a:p>
          <a:endParaRPr lang="en-US"/>
        </a:p>
      </dgm:t>
    </dgm:pt>
    <dgm:pt modelId="{AF6C5554-2632-4146-8F9F-DE18AACF18C3}">
      <dgm:prSet/>
      <dgm:spPr/>
      <dgm:t>
        <a:bodyPr/>
        <a:lstStyle/>
        <a:p>
          <a:r>
            <a:rPr lang="en-BE" dirty="0"/>
            <a:t>MECA Medina Test does not apply to violations of competition by “object”(paras.111-113)</a:t>
          </a:r>
          <a:endParaRPr lang="en-US" dirty="0"/>
        </a:p>
      </dgm:t>
    </dgm:pt>
    <dgm:pt modelId="{CFB50B8E-B077-47B7-BB3C-A23656C593FA}" type="parTrans" cxnId="{1F378571-12AF-44A4-89FE-CE48594E2616}">
      <dgm:prSet/>
      <dgm:spPr/>
      <dgm:t>
        <a:bodyPr/>
        <a:lstStyle/>
        <a:p>
          <a:endParaRPr lang="en-US"/>
        </a:p>
      </dgm:t>
    </dgm:pt>
    <dgm:pt modelId="{676AC5DE-56A0-4A7C-8F8A-5DB3BF56DFB2}" type="sibTrans" cxnId="{1F378571-12AF-44A4-89FE-CE48594E2616}">
      <dgm:prSet/>
      <dgm:spPr/>
      <dgm:t>
        <a:bodyPr/>
        <a:lstStyle/>
        <a:p>
          <a:endParaRPr lang="en-US"/>
        </a:p>
      </dgm:t>
    </dgm:pt>
    <dgm:pt modelId="{DA0F8822-48FE-470F-99E8-5A5FB22219AE}">
      <dgm:prSet/>
      <dgm:spPr/>
      <dgm:t>
        <a:bodyPr/>
        <a:lstStyle/>
        <a:p>
          <a:r>
            <a:rPr lang="en-BE" dirty="0"/>
            <a:t>Art.101 (3): Giustifications apply (114)</a:t>
          </a:r>
          <a:endParaRPr lang="en-US" dirty="0"/>
        </a:p>
      </dgm:t>
    </dgm:pt>
    <dgm:pt modelId="{ED8797A1-49DD-4F37-BBCC-CFAE17E3D566}" type="parTrans" cxnId="{CF54085D-CEDF-45E6-B690-E07D53E524E9}">
      <dgm:prSet/>
      <dgm:spPr/>
      <dgm:t>
        <a:bodyPr/>
        <a:lstStyle/>
        <a:p>
          <a:endParaRPr lang="en-US"/>
        </a:p>
      </dgm:t>
    </dgm:pt>
    <dgm:pt modelId="{3AFF4ADB-5499-486D-8616-D3873BE20F0D}" type="sibTrans" cxnId="{CF54085D-CEDF-45E6-B690-E07D53E524E9}">
      <dgm:prSet/>
      <dgm:spPr/>
      <dgm:t>
        <a:bodyPr/>
        <a:lstStyle/>
        <a:p>
          <a:endParaRPr lang="en-US"/>
        </a:p>
      </dgm:t>
    </dgm:pt>
    <dgm:pt modelId="{AD77ADE2-0288-FA43-B58B-A30E808A7A65}" type="pres">
      <dgm:prSet presAssocID="{91D36385-9402-4ECC-B3B9-97FF41398043}" presName="vert0" presStyleCnt="0">
        <dgm:presLayoutVars>
          <dgm:dir/>
          <dgm:animOne val="branch"/>
          <dgm:animLvl val="lvl"/>
        </dgm:presLayoutVars>
      </dgm:prSet>
      <dgm:spPr/>
    </dgm:pt>
    <dgm:pt modelId="{FD90B199-46B8-C441-AC2D-30244A2C7DA3}" type="pres">
      <dgm:prSet presAssocID="{16CDB2C1-FB70-446D-913D-59A14741CF00}" presName="thickLine" presStyleLbl="alignNode1" presStyleIdx="0" presStyleCnt="4"/>
      <dgm:spPr/>
    </dgm:pt>
    <dgm:pt modelId="{E6F2C761-32AC-1241-AF56-5D72F0D553A3}" type="pres">
      <dgm:prSet presAssocID="{16CDB2C1-FB70-446D-913D-59A14741CF00}" presName="horz1" presStyleCnt="0"/>
      <dgm:spPr/>
    </dgm:pt>
    <dgm:pt modelId="{481EB2A2-A349-284A-A0D9-97FBD311057F}" type="pres">
      <dgm:prSet presAssocID="{16CDB2C1-FB70-446D-913D-59A14741CF00}" presName="tx1" presStyleLbl="revTx" presStyleIdx="0" presStyleCnt="4"/>
      <dgm:spPr/>
    </dgm:pt>
    <dgm:pt modelId="{18D817C2-73AA-634C-9881-407F29F41625}" type="pres">
      <dgm:prSet presAssocID="{16CDB2C1-FB70-446D-913D-59A14741CF00}" presName="vert1" presStyleCnt="0"/>
      <dgm:spPr/>
    </dgm:pt>
    <dgm:pt modelId="{78FC780C-1F8D-7747-B45E-A156CA85CF1F}" type="pres">
      <dgm:prSet presAssocID="{3C250CAD-A59A-4BE1-AD57-30286F1C7B3E}" presName="thickLine" presStyleLbl="alignNode1" presStyleIdx="1" presStyleCnt="4"/>
      <dgm:spPr/>
    </dgm:pt>
    <dgm:pt modelId="{938657CD-CCE2-AD46-B25B-4F95EAE7F404}" type="pres">
      <dgm:prSet presAssocID="{3C250CAD-A59A-4BE1-AD57-30286F1C7B3E}" presName="horz1" presStyleCnt="0"/>
      <dgm:spPr/>
    </dgm:pt>
    <dgm:pt modelId="{9D4DC49D-0667-F140-B26D-5BAC70FBEAA3}" type="pres">
      <dgm:prSet presAssocID="{3C250CAD-A59A-4BE1-AD57-30286F1C7B3E}" presName="tx1" presStyleLbl="revTx" presStyleIdx="1" presStyleCnt="4"/>
      <dgm:spPr/>
    </dgm:pt>
    <dgm:pt modelId="{42DD9241-3C6A-E64F-A8B4-5A2931F0DB3B}" type="pres">
      <dgm:prSet presAssocID="{3C250CAD-A59A-4BE1-AD57-30286F1C7B3E}" presName="vert1" presStyleCnt="0"/>
      <dgm:spPr/>
    </dgm:pt>
    <dgm:pt modelId="{D6D4DBBD-E815-C34B-9D91-BA582A0A314B}" type="pres">
      <dgm:prSet presAssocID="{AF6C5554-2632-4146-8F9F-DE18AACF18C3}" presName="thickLine" presStyleLbl="alignNode1" presStyleIdx="2" presStyleCnt="4"/>
      <dgm:spPr/>
    </dgm:pt>
    <dgm:pt modelId="{0B4765A8-6827-314A-9C04-67483B884344}" type="pres">
      <dgm:prSet presAssocID="{AF6C5554-2632-4146-8F9F-DE18AACF18C3}" presName="horz1" presStyleCnt="0"/>
      <dgm:spPr/>
    </dgm:pt>
    <dgm:pt modelId="{FF43436E-17AB-F349-867F-08CD9AAA998A}" type="pres">
      <dgm:prSet presAssocID="{AF6C5554-2632-4146-8F9F-DE18AACF18C3}" presName="tx1" presStyleLbl="revTx" presStyleIdx="2" presStyleCnt="4"/>
      <dgm:spPr/>
    </dgm:pt>
    <dgm:pt modelId="{77AC36AE-DFEF-6243-8DAA-B4A7D0F15847}" type="pres">
      <dgm:prSet presAssocID="{AF6C5554-2632-4146-8F9F-DE18AACF18C3}" presName="vert1" presStyleCnt="0"/>
      <dgm:spPr/>
    </dgm:pt>
    <dgm:pt modelId="{B191E9F0-3D9B-8A40-A332-5BE86E9326F9}" type="pres">
      <dgm:prSet presAssocID="{DA0F8822-48FE-470F-99E8-5A5FB22219AE}" presName="thickLine" presStyleLbl="alignNode1" presStyleIdx="3" presStyleCnt="4"/>
      <dgm:spPr/>
    </dgm:pt>
    <dgm:pt modelId="{73966B78-CCA2-644C-9323-E72EC3B53850}" type="pres">
      <dgm:prSet presAssocID="{DA0F8822-48FE-470F-99E8-5A5FB22219AE}" presName="horz1" presStyleCnt="0"/>
      <dgm:spPr/>
    </dgm:pt>
    <dgm:pt modelId="{278C13DA-D774-F745-B2A6-BBE6A5447609}" type="pres">
      <dgm:prSet presAssocID="{DA0F8822-48FE-470F-99E8-5A5FB22219AE}" presName="tx1" presStyleLbl="revTx" presStyleIdx="3" presStyleCnt="4"/>
      <dgm:spPr/>
    </dgm:pt>
    <dgm:pt modelId="{563B42CE-77AA-D045-A2E2-8C73A093B74E}" type="pres">
      <dgm:prSet presAssocID="{DA0F8822-48FE-470F-99E8-5A5FB22219AE}" presName="vert1" presStyleCnt="0"/>
      <dgm:spPr/>
    </dgm:pt>
  </dgm:ptLst>
  <dgm:cxnLst>
    <dgm:cxn modelId="{A4B6E90A-9077-4143-AD24-8A408803AAF9}" type="presOf" srcId="{AF6C5554-2632-4146-8F9F-DE18AACF18C3}" destId="{FF43436E-17AB-F349-867F-08CD9AAA998A}" srcOrd="0" destOrd="0" presId="urn:microsoft.com/office/officeart/2008/layout/LinedList"/>
    <dgm:cxn modelId="{1C129B0F-F925-4CB9-A302-2DF3B9EF3139}" srcId="{91D36385-9402-4ECC-B3B9-97FF41398043}" destId="{3C250CAD-A59A-4BE1-AD57-30286F1C7B3E}" srcOrd="1" destOrd="0" parTransId="{10B5CAA3-79C4-4600-9901-0856595B12DE}" sibTransId="{44ECF9B7-05C0-4330-9E44-380B6F073955}"/>
    <dgm:cxn modelId="{4D0F1138-4FBF-CB42-8550-7D03487D87C3}" type="presOf" srcId="{16CDB2C1-FB70-446D-913D-59A14741CF00}" destId="{481EB2A2-A349-284A-A0D9-97FBD311057F}" srcOrd="0" destOrd="0" presId="urn:microsoft.com/office/officeart/2008/layout/LinedList"/>
    <dgm:cxn modelId="{82129F4E-9633-264A-84D3-5757A6313560}" type="presOf" srcId="{DA0F8822-48FE-470F-99E8-5A5FB22219AE}" destId="{278C13DA-D774-F745-B2A6-BBE6A5447609}" srcOrd="0" destOrd="0" presId="urn:microsoft.com/office/officeart/2008/layout/LinedList"/>
    <dgm:cxn modelId="{CF54085D-CEDF-45E6-B690-E07D53E524E9}" srcId="{91D36385-9402-4ECC-B3B9-97FF41398043}" destId="{DA0F8822-48FE-470F-99E8-5A5FB22219AE}" srcOrd="3" destOrd="0" parTransId="{ED8797A1-49DD-4F37-BBCC-CFAE17E3D566}" sibTransId="{3AFF4ADB-5499-486D-8616-D3873BE20F0D}"/>
    <dgm:cxn modelId="{1B949F69-618B-4CD4-BD23-035D5625BB30}" srcId="{91D36385-9402-4ECC-B3B9-97FF41398043}" destId="{16CDB2C1-FB70-446D-913D-59A14741CF00}" srcOrd="0" destOrd="0" parTransId="{258434C9-4609-48DE-B7DE-8652DBC2181B}" sibTransId="{ED6CFFAA-9AD3-4F4D-A008-9C6E74D3E8E8}"/>
    <dgm:cxn modelId="{1F378571-12AF-44A4-89FE-CE48594E2616}" srcId="{91D36385-9402-4ECC-B3B9-97FF41398043}" destId="{AF6C5554-2632-4146-8F9F-DE18AACF18C3}" srcOrd="2" destOrd="0" parTransId="{CFB50B8E-B077-47B7-BB3C-A23656C593FA}" sibTransId="{676AC5DE-56A0-4A7C-8F8A-5DB3BF56DFB2}"/>
    <dgm:cxn modelId="{2838DA78-60EA-2C4E-8088-E0A1EC42F0C9}" type="presOf" srcId="{91D36385-9402-4ECC-B3B9-97FF41398043}" destId="{AD77ADE2-0288-FA43-B58B-A30E808A7A65}" srcOrd="0" destOrd="0" presId="urn:microsoft.com/office/officeart/2008/layout/LinedList"/>
    <dgm:cxn modelId="{E2A027EA-B55E-D148-B3B0-C144779EC2A9}" type="presOf" srcId="{3C250CAD-A59A-4BE1-AD57-30286F1C7B3E}" destId="{9D4DC49D-0667-F140-B26D-5BAC70FBEAA3}" srcOrd="0" destOrd="0" presId="urn:microsoft.com/office/officeart/2008/layout/LinedList"/>
    <dgm:cxn modelId="{D4DE8CCD-7072-2340-81D9-DBA842B8ECB6}" type="presParOf" srcId="{AD77ADE2-0288-FA43-B58B-A30E808A7A65}" destId="{FD90B199-46B8-C441-AC2D-30244A2C7DA3}" srcOrd="0" destOrd="0" presId="urn:microsoft.com/office/officeart/2008/layout/LinedList"/>
    <dgm:cxn modelId="{8D0CC717-3320-8345-A69F-F15EFA5D2042}" type="presParOf" srcId="{AD77ADE2-0288-FA43-B58B-A30E808A7A65}" destId="{E6F2C761-32AC-1241-AF56-5D72F0D553A3}" srcOrd="1" destOrd="0" presId="urn:microsoft.com/office/officeart/2008/layout/LinedList"/>
    <dgm:cxn modelId="{FECC1D4B-A415-D24B-A91F-AD81B9DC46D4}" type="presParOf" srcId="{E6F2C761-32AC-1241-AF56-5D72F0D553A3}" destId="{481EB2A2-A349-284A-A0D9-97FBD311057F}" srcOrd="0" destOrd="0" presId="urn:microsoft.com/office/officeart/2008/layout/LinedList"/>
    <dgm:cxn modelId="{6C611E86-424E-864D-B19F-D79FDB6D81FB}" type="presParOf" srcId="{E6F2C761-32AC-1241-AF56-5D72F0D553A3}" destId="{18D817C2-73AA-634C-9881-407F29F41625}" srcOrd="1" destOrd="0" presId="urn:microsoft.com/office/officeart/2008/layout/LinedList"/>
    <dgm:cxn modelId="{50BD7D34-83DF-9548-B5B9-E2C0D732B38C}" type="presParOf" srcId="{AD77ADE2-0288-FA43-B58B-A30E808A7A65}" destId="{78FC780C-1F8D-7747-B45E-A156CA85CF1F}" srcOrd="2" destOrd="0" presId="urn:microsoft.com/office/officeart/2008/layout/LinedList"/>
    <dgm:cxn modelId="{F8E40388-775B-164B-A9CE-2233F8C1AC77}" type="presParOf" srcId="{AD77ADE2-0288-FA43-B58B-A30E808A7A65}" destId="{938657CD-CCE2-AD46-B25B-4F95EAE7F404}" srcOrd="3" destOrd="0" presId="urn:microsoft.com/office/officeart/2008/layout/LinedList"/>
    <dgm:cxn modelId="{4E0A9C8C-AF37-7543-B8F3-5587238EC979}" type="presParOf" srcId="{938657CD-CCE2-AD46-B25B-4F95EAE7F404}" destId="{9D4DC49D-0667-F140-B26D-5BAC70FBEAA3}" srcOrd="0" destOrd="0" presId="urn:microsoft.com/office/officeart/2008/layout/LinedList"/>
    <dgm:cxn modelId="{5536DB24-1BF7-9D48-8330-621A0F8F6534}" type="presParOf" srcId="{938657CD-CCE2-AD46-B25B-4F95EAE7F404}" destId="{42DD9241-3C6A-E64F-A8B4-5A2931F0DB3B}" srcOrd="1" destOrd="0" presId="urn:microsoft.com/office/officeart/2008/layout/LinedList"/>
    <dgm:cxn modelId="{569EDC30-E902-9A44-B04E-544735BC2D78}" type="presParOf" srcId="{AD77ADE2-0288-FA43-B58B-A30E808A7A65}" destId="{D6D4DBBD-E815-C34B-9D91-BA582A0A314B}" srcOrd="4" destOrd="0" presId="urn:microsoft.com/office/officeart/2008/layout/LinedList"/>
    <dgm:cxn modelId="{AD9DEBF7-954D-6F42-80F8-FC6C13179159}" type="presParOf" srcId="{AD77ADE2-0288-FA43-B58B-A30E808A7A65}" destId="{0B4765A8-6827-314A-9C04-67483B884344}" srcOrd="5" destOrd="0" presId="urn:microsoft.com/office/officeart/2008/layout/LinedList"/>
    <dgm:cxn modelId="{DCD28BAE-2134-3E4C-9288-6860CED33E68}" type="presParOf" srcId="{0B4765A8-6827-314A-9C04-67483B884344}" destId="{FF43436E-17AB-F349-867F-08CD9AAA998A}" srcOrd="0" destOrd="0" presId="urn:microsoft.com/office/officeart/2008/layout/LinedList"/>
    <dgm:cxn modelId="{93402AD8-42A8-844A-853F-37ADA765BF61}" type="presParOf" srcId="{0B4765A8-6827-314A-9C04-67483B884344}" destId="{77AC36AE-DFEF-6243-8DAA-B4A7D0F15847}" srcOrd="1" destOrd="0" presId="urn:microsoft.com/office/officeart/2008/layout/LinedList"/>
    <dgm:cxn modelId="{160E9B39-AFA7-374E-A772-1BC58DDF1694}" type="presParOf" srcId="{AD77ADE2-0288-FA43-B58B-A30E808A7A65}" destId="{B191E9F0-3D9B-8A40-A332-5BE86E9326F9}" srcOrd="6" destOrd="0" presId="urn:microsoft.com/office/officeart/2008/layout/LinedList"/>
    <dgm:cxn modelId="{F8E065BC-0ED3-2849-A4A9-CAB7C8F0B99C}" type="presParOf" srcId="{AD77ADE2-0288-FA43-B58B-A30E808A7A65}" destId="{73966B78-CCA2-644C-9323-E72EC3B53850}" srcOrd="7" destOrd="0" presId="urn:microsoft.com/office/officeart/2008/layout/LinedList"/>
    <dgm:cxn modelId="{F07BFD36-3E5E-8149-B776-2897D3B55AD4}" type="presParOf" srcId="{73966B78-CCA2-644C-9323-E72EC3B53850}" destId="{278C13DA-D774-F745-B2A6-BBE6A5447609}" srcOrd="0" destOrd="0" presId="urn:microsoft.com/office/officeart/2008/layout/LinedList"/>
    <dgm:cxn modelId="{568D4A9D-E9F3-8F40-8AE8-5F322CD8F6B9}" type="presParOf" srcId="{73966B78-CCA2-644C-9323-E72EC3B53850}" destId="{563B42CE-77AA-D045-A2E2-8C73A093B7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0BB37C-8B8D-4E33-B269-C0961FF691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7B018D-24DB-44C5-8584-688E8DB12AEE}">
      <dgm:prSet/>
      <dgm:spPr/>
      <dgm:t>
        <a:bodyPr/>
        <a:lstStyle/>
        <a:p>
          <a:r>
            <a:rPr lang="en-BE" dirty="0"/>
            <a:t>Framework of substantive, transparent, clear and precise criteria</a:t>
          </a:r>
          <a:endParaRPr lang="en-US" dirty="0"/>
        </a:p>
      </dgm:t>
    </dgm:pt>
    <dgm:pt modelId="{D9456984-0A84-4E32-961C-33179B9014EB}" type="parTrans" cxnId="{AD33A035-CE64-41D4-A273-A68ED739BC79}">
      <dgm:prSet/>
      <dgm:spPr/>
      <dgm:t>
        <a:bodyPr/>
        <a:lstStyle/>
        <a:p>
          <a:endParaRPr lang="en-US"/>
        </a:p>
      </dgm:t>
    </dgm:pt>
    <dgm:pt modelId="{85A0CEBF-CE3D-4BAA-94A0-32A8FEC58EA2}" type="sibTrans" cxnId="{AD33A035-CE64-41D4-A273-A68ED739BC79}">
      <dgm:prSet/>
      <dgm:spPr/>
      <dgm:t>
        <a:bodyPr/>
        <a:lstStyle/>
        <a:p>
          <a:endParaRPr lang="en-US"/>
        </a:p>
      </dgm:t>
    </dgm:pt>
    <dgm:pt modelId="{649FA686-D0D2-4929-A911-6FC96E860063}">
      <dgm:prSet/>
      <dgm:spPr/>
      <dgm:t>
        <a:bodyPr/>
        <a:lstStyle/>
        <a:p>
          <a:r>
            <a:rPr lang="en-GB"/>
            <a:t>N</a:t>
          </a:r>
          <a:r>
            <a:rPr lang="en-BE"/>
            <a:t>o arbitrary use </a:t>
          </a:r>
          <a:endParaRPr lang="en-US"/>
        </a:p>
      </dgm:t>
    </dgm:pt>
    <dgm:pt modelId="{AB1DF01B-096A-43CF-948A-CABECBFD7D49}" type="parTrans" cxnId="{5EFBACCA-1CBA-4DC7-BEA1-EDC280D75EC7}">
      <dgm:prSet/>
      <dgm:spPr/>
      <dgm:t>
        <a:bodyPr/>
        <a:lstStyle/>
        <a:p>
          <a:endParaRPr lang="en-US"/>
        </a:p>
      </dgm:t>
    </dgm:pt>
    <dgm:pt modelId="{5F237F1F-77B0-40A2-B714-8C18202EFAC3}" type="sibTrans" cxnId="{5EFBACCA-1CBA-4DC7-BEA1-EDC280D75EC7}">
      <dgm:prSet/>
      <dgm:spPr/>
      <dgm:t>
        <a:bodyPr/>
        <a:lstStyle/>
        <a:p>
          <a:endParaRPr lang="en-US"/>
        </a:p>
      </dgm:t>
    </dgm:pt>
    <dgm:pt modelId="{BC41A9F0-06C9-4DC0-BD74-34AADAC462D3}">
      <dgm:prSet/>
      <dgm:spPr/>
      <dgm:t>
        <a:bodyPr/>
        <a:lstStyle/>
        <a:p>
          <a:r>
            <a:rPr lang="en-BE"/>
            <a:t>Criteria promoting sporting competitions based on equality of opportunity and merity</a:t>
          </a:r>
          <a:endParaRPr lang="en-US"/>
        </a:p>
      </dgm:t>
    </dgm:pt>
    <dgm:pt modelId="{D236F9EE-1D0F-44CB-88B4-B23479295EE6}" type="parTrans" cxnId="{46C207D1-A822-4E99-8B58-F96EFBCB9004}">
      <dgm:prSet/>
      <dgm:spPr/>
      <dgm:t>
        <a:bodyPr/>
        <a:lstStyle/>
        <a:p>
          <a:endParaRPr lang="en-US"/>
        </a:p>
      </dgm:t>
    </dgm:pt>
    <dgm:pt modelId="{DF66B820-C996-441C-B1A3-0958F0642596}" type="sibTrans" cxnId="{46C207D1-A822-4E99-8B58-F96EFBCB9004}">
      <dgm:prSet/>
      <dgm:spPr/>
      <dgm:t>
        <a:bodyPr/>
        <a:lstStyle/>
        <a:p>
          <a:endParaRPr lang="en-US"/>
        </a:p>
      </dgm:t>
    </dgm:pt>
    <dgm:pt modelId="{CB9F94D6-D3BF-C54C-9292-7AFB13EA7026}" type="pres">
      <dgm:prSet presAssocID="{C20BB37C-8B8D-4E33-B269-C0961FF69192}" presName="linear" presStyleCnt="0">
        <dgm:presLayoutVars>
          <dgm:animLvl val="lvl"/>
          <dgm:resizeHandles val="exact"/>
        </dgm:presLayoutVars>
      </dgm:prSet>
      <dgm:spPr/>
    </dgm:pt>
    <dgm:pt modelId="{941CD0B0-A73A-9047-92E9-F5EA50425FDE}" type="pres">
      <dgm:prSet presAssocID="{7C7B018D-24DB-44C5-8584-688E8DB12A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E8C4AA-3672-F54D-AD4E-5AD138119043}" type="pres">
      <dgm:prSet presAssocID="{85A0CEBF-CE3D-4BAA-94A0-32A8FEC58EA2}" presName="spacer" presStyleCnt="0"/>
      <dgm:spPr/>
    </dgm:pt>
    <dgm:pt modelId="{E6867349-BFE9-7343-A004-6F2672997100}" type="pres">
      <dgm:prSet presAssocID="{649FA686-D0D2-4929-A911-6FC96E8600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71C4E6-3A93-764A-B75C-96F9CDC7F3B0}" type="pres">
      <dgm:prSet presAssocID="{5F237F1F-77B0-40A2-B714-8C18202EFAC3}" presName="spacer" presStyleCnt="0"/>
      <dgm:spPr/>
    </dgm:pt>
    <dgm:pt modelId="{F8ED07C0-D8DD-6E49-9395-645599F3A90C}" type="pres">
      <dgm:prSet presAssocID="{BC41A9F0-06C9-4DC0-BD74-34AADAC46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F4AD0D-4E18-F149-B74D-E6D646B39B9D}" type="presOf" srcId="{649FA686-D0D2-4929-A911-6FC96E860063}" destId="{E6867349-BFE9-7343-A004-6F2672997100}" srcOrd="0" destOrd="0" presId="urn:microsoft.com/office/officeart/2005/8/layout/vList2"/>
    <dgm:cxn modelId="{AD33A035-CE64-41D4-A273-A68ED739BC79}" srcId="{C20BB37C-8B8D-4E33-B269-C0961FF69192}" destId="{7C7B018D-24DB-44C5-8584-688E8DB12AEE}" srcOrd="0" destOrd="0" parTransId="{D9456984-0A84-4E32-961C-33179B9014EB}" sibTransId="{85A0CEBF-CE3D-4BAA-94A0-32A8FEC58EA2}"/>
    <dgm:cxn modelId="{A522AD83-7CCE-6B4A-81A4-C85BEAE98475}" type="presOf" srcId="{C20BB37C-8B8D-4E33-B269-C0961FF69192}" destId="{CB9F94D6-D3BF-C54C-9292-7AFB13EA7026}" srcOrd="0" destOrd="0" presId="urn:microsoft.com/office/officeart/2005/8/layout/vList2"/>
    <dgm:cxn modelId="{524F34A9-75D6-0244-8638-C4856C605658}" type="presOf" srcId="{BC41A9F0-06C9-4DC0-BD74-34AADAC462D3}" destId="{F8ED07C0-D8DD-6E49-9395-645599F3A90C}" srcOrd="0" destOrd="0" presId="urn:microsoft.com/office/officeart/2005/8/layout/vList2"/>
    <dgm:cxn modelId="{B9F09FAD-328A-A148-8CAB-5B76921BF852}" type="presOf" srcId="{7C7B018D-24DB-44C5-8584-688E8DB12AEE}" destId="{941CD0B0-A73A-9047-92E9-F5EA50425FDE}" srcOrd="0" destOrd="0" presId="urn:microsoft.com/office/officeart/2005/8/layout/vList2"/>
    <dgm:cxn modelId="{5EFBACCA-1CBA-4DC7-BEA1-EDC280D75EC7}" srcId="{C20BB37C-8B8D-4E33-B269-C0961FF69192}" destId="{649FA686-D0D2-4929-A911-6FC96E860063}" srcOrd="1" destOrd="0" parTransId="{AB1DF01B-096A-43CF-948A-CABECBFD7D49}" sibTransId="{5F237F1F-77B0-40A2-B714-8C18202EFAC3}"/>
    <dgm:cxn modelId="{46C207D1-A822-4E99-8B58-F96EFBCB9004}" srcId="{C20BB37C-8B8D-4E33-B269-C0961FF69192}" destId="{BC41A9F0-06C9-4DC0-BD74-34AADAC462D3}" srcOrd="2" destOrd="0" parTransId="{D236F9EE-1D0F-44CB-88B4-B23479295EE6}" sibTransId="{DF66B820-C996-441C-B1A3-0958F0642596}"/>
    <dgm:cxn modelId="{CBE0CA16-D67E-D240-8594-FE2D86967878}" type="presParOf" srcId="{CB9F94D6-D3BF-C54C-9292-7AFB13EA7026}" destId="{941CD0B0-A73A-9047-92E9-F5EA50425FDE}" srcOrd="0" destOrd="0" presId="urn:microsoft.com/office/officeart/2005/8/layout/vList2"/>
    <dgm:cxn modelId="{8FC7A7DC-5362-9642-876F-54841175D939}" type="presParOf" srcId="{CB9F94D6-D3BF-C54C-9292-7AFB13EA7026}" destId="{ACE8C4AA-3672-F54D-AD4E-5AD138119043}" srcOrd="1" destOrd="0" presId="urn:microsoft.com/office/officeart/2005/8/layout/vList2"/>
    <dgm:cxn modelId="{C161D7A4-473A-DF4B-8E4D-FD47FFAB97A7}" type="presParOf" srcId="{CB9F94D6-D3BF-C54C-9292-7AFB13EA7026}" destId="{E6867349-BFE9-7343-A004-6F2672997100}" srcOrd="2" destOrd="0" presId="urn:microsoft.com/office/officeart/2005/8/layout/vList2"/>
    <dgm:cxn modelId="{65723313-B8B2-4941-AAB6-A7C8021623FF}" type="presParOf" srcId="{CB9F94D6-D3BF-C54C-9292-7AFB13EA7026}" destId="{5571C4E6-3A93-764A-B75C-96F9CDC7F3B0}" srcOrd="3" destOrd="0" presId="urn:microsoft.com/office/officeart/2005/8/layout/vList2"/>
    <dgm:cxn modelId="{A61AEF95-65CF-4F48-9559-6EFD5162ABBB}" type="presParOf" srcId="{CB9F94D6-D3BF-C54C-9292-7AFB13EA7026}" destId="{F8ED07C0-D8DD-6E49-9395-645599F3A9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212EDA-7885-4D16-91CD-5D96A616444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431AA0-37BA-42F2-9B07-FE9F49694047}">
      <dgm:prSet/>
      <dgm:spPr/>
      <dgm:t>
        <a:bodyPr/>
        <a:lstStyle/>
        <a:p>
          <a:r>
            <a:rPr lang="en-GB"/>
            <a:t>Is able to allow or exclude from the market any (even equally efficient) undertaking </a:t>
          </a:r>
          <a:endParaRPr lang="en-US"/>
        </a:p>
      </dgm:t>
    </dgm:pt>
    <dgm:pt modelId="{86F64059-7A38-4A8D-BF54-B2A69C65C082}" type="parTrans" cxnId="{F7DE518F-5C9E-4BBC-9DE7-9472F88A70B8}">
      <dgm:prSet/>
      <dgm:spPr/>
      <dgm:t>
        <a:bodyPr/>
        <a:lstStyle/>
        <a:p>
          <a:endParaRPr lang="en-US"/>
        </a:p>
      </dgm:t>
    </dgm:pt>
    <dgm:pt modelId="{1445A8FF-3D1B-4709-976C-FB6383B293A5}" type="sibTrans" cxnId="{F7DE518F-5C9E-4BBC-9DE7-9472F88A70B8}">
      <dgm:prSet/>
      <dgm:spPr/>
      <dgm:t>
        <a:bodyPr/>
        <a:lstStyle/>
        <a:p>
          <a:endParaRPr lang="en-US"/>
        </a:p>
      </dgm:t>
    </dgm:pt>
    <dgm:pt modelId="{E2A61AE1-D849-4084-97E6-DCF808274EE4}">
      <dgm:prSet/>
      <dgm:spPr/>
      <dgm:t>
        <a:bodyPr/>
        <a:lstStyle/>
        <a:p>
          <a:r>
            <a:rPr lang="en-GB"/>
            <a:t>Deprive athletes from the opportunity to participate to those competitions</a:t>
          </a:r>
          <a:endParaRPr lang="en-US"/>
        </a:p>
      </dgm:t>
    </dgm:pt>
    <dgm:pt modelId="{50E0A40D-6A93-493E-8CF1-ADA5606EA329}" type="parTrans" cxnId="{A5DC7879-1068-4B3F-8B5A-F325E3E8361B}">
      <dgm:prSet/>
      <dgm:spPr/>
      <dgm:t>
        <a:bodyPr/>
        <a:lstStyle/>
        <a:p>
          <a:endParaRPr lang="en-US"/>
        </a:p>
      </dgm:t>
    </dgm:pt>
    <dgm:pt modelId="{DC530946-3E75-4225-9E88-0AC3347391AC}" type="sibTrans" cxnId="{A5DC7879-1068-4B3F-8B5A-F325E3E8361B}">
      <dgm:prSet/>
      <dgm:spPr/>
      <dgm:t>
        <a:bodyPr/>
        <a:lstStyle/>
        <a:p>
          <a:endParaRPr lang="en-US"/>
        </a:p>
      </dgm:t>
    </dgm:pt>
    <dgm:pt modelId="{0728183B-8D25-45D9-8882-589D48FB4F4D}">
      <dgm:prSet/>
      <dgm:spPr/>
      <dgm:t>
        <a:bodyPr/>
        <a:lstStyle/>
        <a:p>
          <a:r>
            <a:rPr lang="en-GB"/>
            <a:t>Deprive spectators and viewers to attend/to watch those competitions</a:t>
          </a:r>
          <a:endParaRPr lang="en-US"/>
        </a:p>
      </dgm:t>
    </dgm:pt>
    <dgm:pt modelId="{5CCD1CB9-62AC-4867-A6EA-6CF9A08D838F}" type="parTrans" cxnId="{A17C5B86-1036-45C9-A33F-239A8D6D5551}">
      <dgm:prSet/>
      <dgm:spPr/>
      <dgm:t>
        <a:bodyPr/>
        <a:lstStyle/>
        <a:p>
          <a:endParaRPr lang="en-US"/>
        </a:p>
      </dgm:t>
    </dgm:pt>
    <dgm:pt modelId="{6B2D9B72-B673-4293-92E1-315EB8F2BDD9}" type="sibTrans" cxnId="{A17C5B86-1036-45C9-A33F-239A8D6D5551}">
      <dgm:prSet/>
      <dgm:spPr/>
      <dgm:t>
        <a:bodyPr/>
        <a:lstStyle/>
        <a:p>
          <a:endParaRPr lang="en-US"/>
        </a:p>
      </dgm:t>
    </dgm:pt>
    <dgm:pt modelId="{4A436C24-337C-46BE-8610-8512DE291A6D}">
      <dgm:prSet/>
      <dgm:spPr/>
      <dgm:t>
        <a:bodyPr/>
        <a:lstStyle/>
        <a:p>
          <a:r>
            <a:rPr lang="en-GB" dirty="0"/>
            <a:t>THUS, IT RESTRICTS COMPETITION BY OBJECT</a:t>
          </a:r>
          <a:endParaRPr lang="en-US" dirty="0"/>
        </a:p>
      </dgm:t>
    </dgm:pt>
    <dgm:pt modelId="{F697A699-33BA-42C0-8C96-C5A92A538070}" type="parTrans" cxnId="{7C5E3B5A-361D-48C0-AE25-627E3A06D1C7}">
      <dgm:prSet/>
      <dgm:spPr/>
      <dgm:t>
        <a:bodyPr/>
        <a:lstStyle/>
        <a:p>
          <a:endParaRPr lang="en-US"/>
        </a:p>
      </dgm:t>
    </dgm:pt>
    <dgm:pt modelId="{1D2E6A79-6BFE-46F8-B0C1-B28C67819D82}" type="sibTrans" cxnId="{7C5E3B5A-361D-48C0-AE25-627E3A06D1C7}">
      <dgm:prSet/>
      <dgm:spPr/>
      <dgm:t>
        <a:bodyPr/>
        <a:lstStyle/>
        <a:p>
          <a:endParaRPr lang="en-US"/>
        </a:p>
      </dgm:t>
    </dgm:pt>
    <dgm:pt modelId="{2E9BEEA4-3A46-AA4F-98BF-9BE870EB5E8C}" type="pres">
      <dgm:prSet presAssocID="{66212EDA-7885-4D16-91CD-5D96A616444F}" presName="vert0" presStyleCnt="0">
        <dgm:presLayoutVars>
          <dgm:dir/>
          <dgm:animOne val="branch"/>
          <dgm:animLvl val="lvl"/>
        </dgm:presLayoutVars>
      </dgm:prSet>
      <dgm:spPr/>
    </dgm:pt>
    <dgm:pt modelId="{B7D43197-6243-8C47-9E23-952BB4FB0AC2}" type="pres">
      <dgm:prSet presAssocID="{36431AA0-37BA-42F2-9B07-FE9F49694047}" presName="thickLine" presStyleLbl="alignNode1" presStyleIdx="0" presStyleCnt="4"/>
      <dgm:spPr/>
    </dgm:pt>
    <dgm:pt modelId="{9995C535-860D-8341-8650-31527AB8A2BA}" type="pres">
      <dgm:prSet presAssocID="{36431AA0-37BA-42F2-9B07-FE9F49694047}" presName="horz1" presStyleCnt="0"/>
      <dgm:spPr/>
    </dgm:pt>
    <dgm:pt modelId="{4F4F108E-D2D3-6C44-A3AE-6E9E7021E317}" type="pres">
      <dgm:prSet presAssocID="{36431AA0-37BA-42F2-9B07-FE9F49694047}" presName="tx1" presStyleLbl="revTx" presStyleIdx="0" presStyleCnt="4"/>
      <dgm:spPr/>
    </dgm:pt>
    <dgm:pt modelId="{B1235F6B-9C45-084E-89C7-EF3B8B8279AB}" type="pres">
      <dgm:prSet presAssocID="{36431AA0-37BA-42F2-9B07-FE9F49694047}" presName="vert1" presStyleCnt="0"/>
      <dgm:spPr/>
    </dgm:pt>
    <dgm:pt modelId="{EE4E1147-234D-E741-BE6C-167865A9EC37}" type="pres">
      <dgm:prSet presAssocID="{E2A61AE1-D849-4084-97E6-DCF808274EE4}" presName="thickLine" presStyleLbl="alignNode1" presStyleIdx="1" presStyleCnt="4"/>
      <dgm:spPr/>
    </dgm:pt>
    <dgm:pt modelId="{0CAB28BE-3F69-CC41-9E99-7573A5DE9681}" type="pres">
      <dgm:prSet presAssocID="{E2A61AE1-D849-4084-97E6-DCF808274EE4}" presName="horz1" presStyleCnt="0"/>
      <dgm:spPr/>
    </dgm:pt>
    <dgm:pt modelId="{1BB2FE35-8C39-6C4E-92FA-D1EA5397F2E2}" type="pres">
      <dgm:prSet presAssocID="{E2A61AE1-D849-4084-97E6-DCF808274EE4}" presName="tx1" presStyleLbl="revTx" presStyleIdx="1" presStyleCnt="4"/>
      <dgm:spPr/>
    </dgm:pt>
    <dgm:pt modelId="{1A418822-24A1-C349-8FCD-049F10C2817B}" type="pres">
      <dgm:prSet presAssocID="{E2A61AE1-D849-4084-97E6-DCF808274EE4}" presName="vert1" presStyleCnt="0"/>
      <dgm:spPr/>
    </dgm:pt>
    <dgm:pt modelId="{81556A69-1FF5-9C43-A9F1-E519DE6FF2AE}" type="pres">
      <dgm:prSet presAssocID="{0728183B-8D25-45D9-8882-589D48FB4F4D}" presName="thickLine" presStyleLbl="alignNode1" presStyleIdx="2" presStyleCnt="4"/>
      <dgm:spPr/>
    </dgm:pt>
    <dgm:pt modelId="{7E061527-A78D-3B47-B1AA-62E48062CD91}" type="pres">
      <dgm:prSet presAssocID="{0728183B-8D25-45D9-8882-589D48FB4F4D}" presName="horz1" presStyleCnt="0"/>
      <dgm:spPr/>
    </dgm:pt>
    <dgm:pt modelId="{F3561A99-2B5C-0E44-B0E3-F45338F19D93}" type="pres">
      <dgm:prSet presAssocID="{0728183B-8D25-45D9-8882-589D48FB4F4D}" presName="tx1" presStyleLbl="revTx" presStyleIdx="2" presStyleCnt="4"/>
      <dgm:spPr/>
    </dgm:pt>
    <dgm:pt modelId="{E2E21C65-5CF4-A443-A521-1B4B472286F0}" type="pres">
      <dgm:prSet presAssocID="{0728183B-8D25-45D9-8882-589D48FB4F4D}" presName="vert1" presStyleCnt="0"/>
      <dgm:spPr/>
    </dgm:pt>
    <dgm:pt modelId="{9DF93BC2-F244-1940-8D1B-D0D34900A9E2}" type="pres">
      <dgm:prSet presAssocID="{4A436C24-337C-46BE-8610-8512DE291A6D}" presName="thickLine" presStyleLbl="alignNode1" presStyleIdx="3" presStyleCnt="4"/>
      <dgm:spPr/>
    </dgm:pt>
    <dgm:pt modelId="{8196133F-F718-D14E-B748-B0E46D31974B}" type="pres">
      <dgm:prSet presAssocID="{4A436C24-337C-46BE-8610-8512DE291A6D}" presName="horz1" presStyleCnt="0"/>
      <dgm:spPr/>
    </dgm:pt>
    <dgm:pt modelId="{21F2B2F6-69B1-7F4C-8EDB-BD216B4ECC44}" type="pres">
      <dgm:prSet presAssocID="{4A436C24-337C-46BE-8610-8512DE291A6D}" presName="tx1" presStyleLbl="revTx" presStyleIdx="3" presStyleCnt="4"/>
      <dgm:spPr/>
    </dgm:pt>
    <dgm:pt modelId="{F57A134F-478D-A547-97F9-7B3545D59E81}" type="pres">
      <dgm:prSet presAssocID="{4A436C24-337C-46BE-8610-8512DE291A6D}" presName="vert1" presStyleCnt="0"/>
      <dgm:spPr/>
    </dgm:pt>
  </dgm:ptLst>
  <dgm:cxnLst>
    <dgm:cxn modelId="{23A4900C-C011-4141-AE13-221CBB427EEA}" type="presOf" srcId="{36431AA0-37BA-42F2-9B07-FE9F49694047}" destId="{4F4F108E-D2D3-6C44-A3AE-6E9E7021E317}" srcOrd="0" destOrd="0" presId="urn:microsoft.com/office/officeart/2008/layout/LinedList"/>
    <dgm:cxn modelId="{7C5E3B5A-361D-48C0-AE25-627E3A06D1C7}" srcId="{66212EDA-7885-4D16-91CD-5D96A616444F}" destId="{4A436C24-337C-46BE-8610-8512DE291A6D}" srcOrd="3" destOrd="0" parTransId="{F697A699-33BA-42C0-8C96-C5A92A538070}" sibTransId="{1D2E6A79-6BFE-46F8-B0C1-B28C67819D82}"/>
    <dgm:cxn modelId="{A5DC7879-1068-4B3F-8B5A-F325E3E8361B}" srcId="{66212EDA-7885-4D16-91CD-5D96A616444F}" destId="{E2A61AE1-D849-4084-97E6-DCF808274EE4}" srcOrd="1" destOrd="0" parTransId="{50E0A40D-6A93-493E-8CF1-ADA5606EA329}" sibTransId="{DC530946-3E75-4225-9E88-0AC3347391AC}"/>
    <dgm:cxn modelId="{C6396E85-2328-A545-A9C0-B8096CAAC054}" type="presOf" srcId="{4A436C24-337C-46BE-8610-8512DE291A6D}" destId="{21F2B2F6-69B1-7F4C-8EDB-BD216B4ECC44}" srcOrd="0" destOrd="0" presId="urn:microsoft.com/office/officeart/2008/layout/LinedList"/>
    <dgm:cxn modelId="{A17C5B86-1036-45C9-A33F-239A8D6D5551}" srcId="{66212EDA-7885-4D16-91CD-5D96A616444F}" destId="{0728183B-8D25-45D9-8882-589D48FB4F4D}" srcOrd="2" destOrd="0" parTransId="{5CCD1CB9-62AC-4867-A6EA-6CF9A08D838F}" sibTransId="{6B2D9B72-B673-4293-92E1-315EB8F2BDD9}"/>
    <dgm:cxn modelId="{F7DE518F-5C9E-4BBC-9DE7-9472F88A70B8}" srcId="{66212EDA-7885-4D16-91CD-5D96A616444F}" destId="{36431AA0-37BA-42F2-9B07-FE9F49694047}" srcOrd="0" destOrd="0" parTransId="{86F64059-7A38-4A8D-BF54-B2A69C65C082}" sibTransId="{1445A8FF-3D1B-4709-976C-FB6383B293A5}"/>
    <dgm:cxn modelId="{317A7AE9-3B5B-6844-A30B-E67F8E7F1794}" type="presOf" srcId="{0728183B-8D25-45D9-8882-589D48FB4F4D}" destId="{F3561A99-2B5C-0E44-B0E3-F45338F19D93}" srcOrd="0" destOrd="0" presId="urn:microsoft.com/office/officeart/2008/layout/LinedList"/>
    <dgm:cxn modelId="{491C6EF1-00DC-3C46-AF52-64AA5533B49A}" type="presOf" srcId="{E2A61AE1-D849-4084-97E6-DCF808274EE4}" destId="{1BB2FE35-8C39-6C4E-92FA-D1EA5397F2E2}" srcOrd="0" destOrd="0" presId="urn:microsoft.com/office/officeart/2008/layout/LinedList"/>
    <dgm:cxn modelId="{D704C9F8-403D-0845-8313-D7E6665F2103}" type="presOf" srcId="{66212EDA-7885-4D16-91CD-5D96A616444F}" destId="{2E9BEEA4-3A46-AA4F-98BF-9BE870EB5E8C}" srcOrd="0" destOrd="0" presId="urn:microsoft.com/office/officeart/2008/layout/LinedList"/>
    <dgm:cxn modelId="{2F71FBAB-62D7-EC4B-AEAC-579C6540EA84}" type="presParOf" srcId="{2E9BEEA4-3A46-AA4F-98BF-9BE870EB5E8C}" destId="{B7D43197-6243-8C47-9E23-952BB4FB0AC2}" srcOrd="0" destOrd="0" presId="urn:microsoft.com/office/officeart/2008/layout/LinedList"/>
    <dgm:cxn modelId="{AB14D467-6DB3-D34A-8182-1500C91249AF}" type="presParOf" srcId="{2E9BEEA4-3A46-AA4F-98BF-9BE870EB5E8C}" destId="{9995C535-860D-8341-8650-31527AB8A2BA}" srcOrd="1" destOrd="0" presId="urn:microsoft.com/office/officeart/2008/layout/LinedList"/>
    <dgm:cxn modelId="{BC68BBC0-91B3-1A47-9EEA-1CC56D831317}" type="presParOf" srcId="{9995C535-860D-8341-8650-31527AB8A2BA}" destId="{4F4F108E-D2D3-6C44-A3AE-6E9E7021E317}" srcOrd="0" destOrd="0" presId="urn:microsoft.com/office/officeart/2008/layout/LinedList"/>
    <dgm:cxn modelId="{26DC29BE-142B-5E46-B604-DF1449832D88}" type="presParOf" srcId="{9995C535-860D-8341-8650-31527AB8A2BA}" destId="{B1235F6B-9C45-084E-89C7-EF3B8B8279AB}" srcOrd="1" destOrd="0" presId="urn:microsoft.com/office/officeart/2008/layout/LinedList"/>
    <dgm:cxn modelId="{C24CA67D-10E6-DD44-A1F4-DD6A17AB798E}" type="presParOf" srcId="{2E9BEEA4-3A46-AA4F-98BF-9BE870EB5E8C}" destId="{EE4E1147-234D-E741-BE6C-167865A9EC37}" srcOrd="2" destOrd="0" presId="urn:microsoft.com/office/officeart/2008/layout/LinedList"/>
    <dgm:cxn modelId="{8A60143E-95CC-5949-B388-79B464E985B6}" type="presParOf" srcId="{2E9BEEA4-3A46-AA4F-98BF-9BE870EB5E8C}" destId="{0CAB28BE-3F69-CC41-9E99-7573A5DE9681}" srcOrd="3" destOrd="0" presId="urn:microsoft.com/office/officeart/2008/layout/LinedList"/>
    <dgm:cxn modelId="{FEE8D7B1-24B4-6741-BDB5-407FEEDA70A8}" type="presParOf" srcId="{0CAB28BE-3F69-CC41-9E99-7573A5DE9681}" destId="{1BB2FE35-8C39-6C4E-92FA-D1EA5397F2E2}" srcOrd="0" destOrd="0" presId="urn:microsoft.com/office/officeart/2008/layout/LinedList"/>
    <dgm:cxn modelId="{329900F3-16AA-A744-905C-7AFA0841FC9E}" type="presParOf" srcId="{0CAB28BE-3F69-CC41-9E99-7573A5DE9681}" destId="{1A418822-24A1-C349-8FCD-049F10C2817B}" srcOrd="1" destOrd="0" presId="urn:microsoft.com/office/officeart/2008/layout/LinedList"/>
    <dgm:cxn modelId="{88606669-A227-2D47-B01A-65F9CC0B7806}" type="presParOf" srcId="{2E9BEEA4-3A46-AA4F-98BF-9BE870EB5E8C}" destId="{81556A69-1FF5-9C43-A9F1-E519DE6FF2AE}" srcOrd="4" destOrd="0" presId="urn:microsoft.com/office/officeart/2008/layout/LinedList"/>
    <dgm:cxn modelId="{C531F963-16F7-414A-B5B2-79724883EDB6}" type="presParOf" srcId="{2E9BEEA4-3A46-AA4F-98BF-9BE870EB5E8C}" destId="{7E061527-A78D-3B47-B1AA-62E48062CD91}" srcOrd="5" destOrd="0" presId="urn:microsoft.com/office/officeart/2008/layout/LinedList"/>
    <dgm:cxn modelId="{0E88FB97-B5EC-1D41-8888-0822821344F4}" type="presParOf" srcId="{7E061527-A78D-3B47-B1AA-62E48062CD91}" destId="{F3561A99-2B5C-0E44-B0E3-F45338F19D93}" srcOrd="0" destOrd="0" presId="urn:microsoft.com/office/officeart/2008/layout/LinedList"/>
    <dgm:cxn modelId="{B4969C75-6BD4-F541-AEB0-4944C1E14892}" type="presParOf" srcId="{7E061527-A78D-3B47-B1AA-62E48062CD91}" destId="{E2E21C65-5CF4-A443-A521-1B4B472286F0}" srcOrd="1" destOrd="0" presId="urn:microsoft.com/office/officeart/2008/layout/LinedList"/>
    <dgm:cxn modelId="{27AB3216-682D-F049-9E84-3BF2592FFA9C}" type="presParOf" srcId="{2E9BEEA4-3A46-AA4F-98BF-9BE870EB5E8C}" destId="{9DF93BC2-F244-1940-8D1B-D0D34900A9E2}" srcOrd="6" destOrd="0" presId="urn:microsoft.com/office/officeart/2008/layout/LinedList"/>
    <dgm:cxn modelId="{0E6F304B-A588-7545-A7FA-4692258AD1C9}" type="presParOf" srcId="{2E9BEEA4-3A46-AA4F-98BF-9BE870EB5E8C}" destId="{8196133F-F718-D14E-B748-B0E46D31974B}" srcOrd="7" destOrd="0" presId="urn:microsoft.com/office/officeart/2008/layout/LinedList"/>
    <dgm:cxn modelId="{53246C67-6885-A246-9153-1BE660E03171}" type="presParOf" srcId="{8196133F-F718-D14E-B748-B0E46D31974B}" destId="{21F2B2F6-69B1-7F4C-8EDB-BD216B4ECC44}" srcOrd="0" destOrd="0" presId="urn:microsoft.com/office/officeart/2008/layout/LinedList"/>
    <dgm:cxn modelId="{3C970A05-A619-DB41-B5E6-A1AD56DEDD51}" type="presParOf" srcId="{8196133F-F718-D14E-B748-B0E46D31974B}" destId="{F57A134F-478D-A547-97F9-7B3545D59E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D1B0-6077-A942-8399-58EBDAB92792}">
      <dsp:nvSpPr>
        <dsp:cNvPr id="0" name=""/>
        <dsp:cNvSpPr/>
      </dsp:nvSpPr>
      <dsp:spPr>
        <a:xfrm>
          <a:off x="0" y="33829"/>
          <a:ext cx="7559504" cy="30468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Pre-authorisation system for events of third-party organisers </a:t>
          </a:r>
        </a:p>
      </dsp:txBody>
      <dsp:txXfrm>
        <a:off x="148737" y="182566"/>
        <a:ext cx="7262030" cy="2749425"/>
      </dsp:txXfrm>
    </dsp:sp>
    <dsp:sp modelId="{3483889A-13B1-0F4A-BBE2-A203AFDA8AC4}">
      <dsp:nvSpPr>
        <dsp:cNvPr id="0" name=""/>
        <dsp:cNvSpPr/>
      </dsp:nvSpPr>
      <dsp:spPr>
        <a:xfrm>
          <a:off x="0" y="3204568"/>
          <a:ext cx="7559504" cy="30468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THE ISU eligibility rules : Suspension - Lifetime ban for participating in unauthorized events by ISU</a:t>
          </a:r>
        </a:p>
      </dsp:txBody>
      <dsp:txXfrm>
        <a:off x="148737" y="3353305"/>
        <a:ext cx="7262030" cy="2749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4A765-0E16-4F88-96EE-E9D845C88067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C937E-3C12-4889-AA45-F63AB6CCC697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42CAE-265A-46A5-B657-3DA63CBDCA76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Obstacles for skaters to their  freedom to provide services</a:t>
          </a:r>
        </a:p>
      </dsp:txBody>
      <dsp:txXfrm>
        <a:off x="1936708" y="908268"/>
        <a:ext cx="4308556" cy="1676804"/>
      </dsp:txXfrm>
    </dsp:sp>
    <dsp:sp modelId="{9EF8FAF5-F598-4ABD-801D-5D79006F4DAC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B420F-B4FD-4308-BBB7-FFC8C23721DD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B2FFC-124F-40B9-86A9-9EB69496C5F8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Significant barriers to finding skaters for third parties (events’ organisers)</a:t>
          </a:r>
        </a:p>
      </dsp:txBody>
      <dsp:txXfrm>
        <a:off x="1936708" y="3004274"/>
        <a:ext cx="4308556" cy="1676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0B199-46B8-C441-AC2D-30244A2C7DA3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EB2A2-A349-284A-A0D9-97FBD311057F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700" kern="1200" dirty="0"/>
            <a:t>Art.101 TFEU to sport as an economic activity </a:t>
          </a:r>
          <a:endParaRPr lang="en-US" sz="2700" kern="1200" dirty="0"/>
        </a:p>
      </dsp:txBody>
      <dsp:txXfrm>
        <a:off x="0" y="0"/>
        <a:ext cx="6291714" cy="1382683"/>
      </dsp:txXfrm>
    </dsp:sp>
    <dsp:sp modelId="{78FC780C-1F8D-7747-B45E-A156CA85CF1F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DC49D-0667-F140-B26D-5BAC70FBEAA3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700" kern="1200" dirty="0"/>
            <a:t>Specific caractheristics of Sport can be taken into account</a:t>
          </a:r>
          <a:endParaRPr lang="en-US" sz="2700" kern="1200" dirty="0"/>
        </a:p>
      </dsp:txBody>
      <dsp:txXfrm>
        <a:off x="0" y="1382683"/>
        <a:ext cx="6291714" cy="1382683"/>
      </dsp:txXfrm>
    </dsp:sp>
    <dsp:sp modelId="{D6D4DBBD-E815-C34B-9D91-BA582A0A314B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3436E-17AB-F349-867F-08CD9AAA998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700" kern="1200" dirty="0"/>
            <a:t>MECA Medina Test does not apply to violations of competition by “object”(paras.111-113)</a:t>
          </a:r>
          <a:endParaRPr lang="en-US" sz="2700" kern="1200" dirty="0"/>
        </a:p>
      </dsp:txBody>
      <dsp:txXfrm>
        <a:off x="0" y="2765367"/>
        <a:ext cx="6291714" cy="1382683"/>
      </dsp:txXfrm>
    </dsp:sp>
    <dsp:sp modelId="{B191E9F0-3D9B-8A40-A332-5BE86E9326F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C13DA-D774-F745-B2A6-BBE6A5447609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700" kern="1200" dirty="0"/>
            <a:t>Art.101 (3): Giustifications apply (114)</a:t>
          </a:r>
          <a:endParaRPr lang="en-US" sz="2700" kern="1200" dirty="0"/>
        </a:p>
      </dsp:txBody>
      <dsp:txXfrm>
        <a:off x="0" y="4148051"/>
        <a:ext cx="6291714" cy="138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D0B0-A73A-9047-92E9-F5EA50425FDE}">
      <dsp:nvSpPr>
        <dsp:cNvPr id="0" name=""/>
        <dsp:cNvSpPr/>
      </dsp:nvSpPr>
      <dsp:spPr>
        <a:xfrm>
          <a:off x="0" y="18174"/>
          <a:ext cx="7559504" cy="20138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600" kern="1200" dirty="0"/>
            <a:t>Framework of substantive, transparent, clear and precise criteria</a:t>
          </a:r>
          <a:endParaRPr lang="en-US" sz="3600" kern="1200" dirty="0"/>
        </a:p>
      </dsp:txBody>
      <dsp:txXfrm>
        <a:off x="98309" y="116483"/>
        <a:ext cx="7362886" cy="1817244"/>
      </dsp:txXfrm>
    </dsp:sp>
    <dsp:sp modelId="{E6867349-BFE9-7343-A004-6F2672997100}">
      <dsp:nvSpPr>
        <dsp:cNvPr id="0" name=""/>
        <dsp:cNvSpPr/>
      </dsp:nvSpPr>
      <dsp:spPr>
        <a:xfrm>
          <a:off x="0" y="2135717"/>
          <a:ext cx="7559504" cy="201386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N</a:t>
          </a:r>
          <a:r>
            <a:rPr lang="en-BE" sz="3600" kern="1200"/>
            <a:t>o arbitrary use </a:t>
          </a:r>
          <a:endParaRPr lang="en-US" sz="3600" kern="1200"/>
        </a:p>
      </dsp:txBody>
      <dsp:txXfrm>
        <a:off x="98309" y="2234026"/>
        <a:ext cx="7362886" cy="1817244"/>
      </dsp:txXfrm>
    </dsp:sp>
    <dsp:sp modelId="{F8ED07C0-D8DD-6E49-9395-645599F3A90C}">
      <dsp:nvSpPr>
        <dsp:cNvPr id="0" name=""/>
        <dsp:cNvSpPr/>
      </dsp:nvSpPr>
      <dsp:spPr>
        <a:xfrm>
          <a:off x="0" y="4253259"/>
          <a:ext cx="7559504" cy="201386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600" kern="1200"/>
            <a:t>Criteria promoting sporting competitions based on equality of opportunity and merity</a:t>
          </a:r>
          <a:endParaRPr lang="en-US" sz="3600" kern="1200"/>
        </a:p>
      </dsp:txBody>
      <dsp:txXfrm>
        <a:off x="98309" y="4351568"/>
        <a:ext cx="7362886" cy="1817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43197-6243-8C47-9E23-952BB4FB0AC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F108E-D2D3-6C44-A3AE-6E9E7021E317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Is able to allow or exclude from the market any (even equally efficient) undertaking </a:t>
          </a:r>
          <a:endParaRPr lang="en-US" sz="3000" kern="1200"/>
        </a:p>
      </dsp:txBody>
      <dsp:txXfrm>
        <a:off x="0" y="0"/>
        <a:ext cx="6900512" cy="1384035"/>
      </dsp:txXfrm>
    </dsp:sp>
    <dsp:sp modelId="{EE4E1147-234D-E741-BE6C-167865A9EC37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2FE35-8C39-6C4E-92FA-D1EA5397F2E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Deprive athletes from the opportunity to participate to those competitions</a:t>
          </a:r>
          <a:endParaRPr lang="en-US" sz="3000" kern="1200"/>
        </a:p>
      </dsp:txBody>
      <dsp:txXfrm>
        <a:off x="0" y="1384035"/>
        <a:ext cx="6900512" cy="1384035"/>
      </dsp:txXfrm>
    </dsp:sp>
    <dsp:sp modelId="{81556A69-1FF5-9C43-A9F1-E519DE6FF2A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61A99-2B5C-0E44-B0E3-F45338F19D93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Deprive spectators and viewers to attend/to watch those competitions</a:t>
          </a:r>
          <a:endParaRPr lang="en-US" sz="3000" kern="1200"/>
        </a:p>
      </dsp:txBody>
      <dsp:txXfrm>
        <a:off x="0" y="2768070"/>
        <a:ext cx="6900512" cy="1384035"/>
      </dsp:txXfrm>
    </dsp:sp>
    <dsp:sp modelId="{9DF93BC2-F244-1940-8D1B-D0D34900A9E2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2B2F6-69B1-7F4C-8EDB-BD216B4ECC4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THUS, IT RESTRICTS COMPETITION BY OBJECT</a:t>
          </a:r>
          <a:endParaRPr lang="en-US" sz="30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81E37-FE2D-2344-9B9C-13510A2DFEA5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A5037-68EA-E44A-B357-548B17113F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171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B20-19C3-D725-DE19-0A88CC6C6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FA567-C2DD-33C8-577B-567D3C415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40B7-9708-2FA3-51EF-13A63E51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28CCF-EAAF-8CE7-7874-1F0AC97B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A5E18-E123-9DE0-77DC-569DD765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02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614B-618C-9DFC-8FC0-A14B551E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3B6E3-D0AC-CCFD-23CF-0108EE7B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85F3-3AC9-1A4D-1451-1465A26D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B018-A5B6-60F3-1799-D2F17D07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03191-987E-8C60-7CA7-6EB99B76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83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95207-F553-5E68-1C94-065CF3A32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693A4-46E0-25BF-FE79-CA6A0F986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D190E-0514-61B5-139F-B0AB7683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58CA1-AD7E-EAAE-76AA-93EC339E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342B-76E0-CCB3-B2A6-511733BF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1598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5BF1-6557-8761-B655-F15A33E2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7294-7964-E1FD-7F5B-B961B8A1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71B72-F108-B680-4ED8-37D4817E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C87B-C0C5-BE2F-597B-82CE130E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273D4-F45C-FAEE-2FB2-2374D901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40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AE3A-B39D-C43E-3C4A-AA635DC7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4CAC2-67C9-151C-9DDC-33ADDF74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5406-DADA-E04F-2085-A9852C3C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C9F1-9DB8-FA71-FE5D-F1809757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9C00C-6591-FAEE-9597-81AB1E60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798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2C28-01CE-121D-96F0-D22A2914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2C2F-A002-92E0-C64A-D014C6B0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DCEC3-46FC-0A4D-480A-79F28612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DEECA-84D4-E8A8-A267-E7BF12C8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51D6E-2385-8ECA-750E-E1A9614F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4D309-AA39-0DA4-F1D8-FAC7DD96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3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3B5D-CC28-3C26-9034-6AFDDBAA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DF3BC-7808-F2DD-84E0-4D6772C7F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CA137-BA1F-0D4E-5707-5858670E8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1D7B9-32E6-81A1-D8F8-CEEDE4DB0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44565-4559-C98E-EE70-1E264A71C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5EE9E-2E9B-25F9-3BFA-4A0A7778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3D240-0F81-693A-0865-92CFC11A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3EAF4-1179-6931-0B58-8EF26309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54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411B-CF36-8857-3FAF-8315204A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A48BA-EFA9-9AEC-AB48-4BF83165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DCE61-FDD1-3605-69AF-B7AB81BC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95204-4CC0-9488-AEF6-33F7B469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443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E0A4A-27CF-8460-2DD4-25703FB1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9DCD4-87A5-B4E9-40E2-1A2F178D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6FFAA-EAA1-7E9B-2FCB-6CD24E56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018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A389-FE40-DCF9-F787-2EC3611A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790F-488B-EF1F-FB3C-49F01293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95675-8B72-B2AF-3908-5D078AA7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E8618-0AA5-D9E6-293C-8950F38C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6D4DE-F2B5-38DE-CB40-E32565A8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ECA30-A19F-8958-CE3C-25A4D9F1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45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EEAA-1F9E-5AA2-2753-A80C7E91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FFE53-FB39-4736-EA33-0EDE825B9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BE2AB-45B0-1D05-6645-FA86458D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992E6-AE13-CC9B-A0E4-6A9FB0D6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D2333-73DF-E705-8BCD-F7DB2E2E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11D0B-4EBB-5BCF-3DB9-A2BD54CC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8208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A62FB-CE70-BDC7-3D9D-88C99E94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CAE0-F3A3-12A8-C7A1-5CF6CF3F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01562-20D5-64D8-AFB0-053D7589A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4D7C-1564-344F-A72F-A85BCDD0320B}" type="datetimeFigureOut">
              <a:rPr lang="en-BE" smtClean="0"/>
              <a:t>08/01/2024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B5A7-54D2-6284-89DA-07A712068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3B24-6A9A-0411-1548-DB2C0EF48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7AA13-F3AB-8045-B32E-BF67F4F0EBD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51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3872-4D78-BD7C-64A3-D983D3E8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THE INTERNATIONAL SKATING UNION CASE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A6F7E-9AED-C145-17A7-3CBC2A74B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5672059"/>
            <a:ext cx="10109199" cy="5477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By Michele Colucci</a:t>
            </a:r>
          </a:p>
        </p:txBody>
      </p:sp>
      <p:pic>
        <p:nvPicPr>
          <p:cNvPr id="6" name="Picture 5" descr="Close-up of feet with ice skates on a frozen lake in winter">
            <a:extLst>
              <a:ext uri="{FF2B5EF4-FFF2-40B4-BE49-F238E27FC236}">
                <a16:creationId xmlns:a16="http://schemas.microsoft.com/office/drawing/2014/main" id="{3575020D-124E-546D-FF02-55B9B7CFE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4" b="38962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9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0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7" name="Title 1">
            <a:extLst>
              <a:ext uri="{FF2B5EF4-FFF2-40B4-BE49-F238E27FC236}">
                <a16:creationId xmlns:a16="http://schemas.microsoft.com/office/drawing/2014/main" id="{5FDF6764-5044-1E4B-A4D2-24D4C3FCE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800" dirty="0"/>
              <a:t>	The General Court of the EU         December 2020, Case T 93/18</a:t>
            </a:r>
            <a:br>
              <a:rPr lang="en-US" altLang="en-US" sz="2800" dirty="0"/>
            </a:br>
            <a:r>
              <a:rPr lang="en-US" altLang="en-US" sz="2800" dirty="0"/>
              <a:t>	</a:t>
            </a:r>
            <a:endParaRPr lang="en-US" altLang="en-US" sz="2800" i="1" dirty="0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A136522D-D98B-E54B-9B86-A2E6DA10A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ISU, as a sports federation, </a:t>
            </a:r>
            <a:r>
              <a:rPr lang="en-US" altLang="en-US" sz="2000" u="sng" dirty="0"/>
              <a:t>is subject </a:t>
            </a:r>
            <a:r>
              <a:rPr lang="en-US" altLang="en-US" sz="2000" dirty="0"/>
              <a:t>to the obligations under Article 101 TFEU</a:t>
            </a:r>
          </a:p>
          <a:p>
            <a:pPr>
              <a:defRPr/>
            </a:pPr>
            <a:r>
              <a:rPr lang="en-US" altLang="en-US" sz="2000" dirty="0"/>
              <a:t> </a:t>
            </a:r>
            <a:r>
              <a:rPr lang="en-US" altLang="en-US" sz="2000" u="sng" dirty="0"/>
              <a:t>must not distort competition</a:t>
            </a:r>
            <a:r>
              <a:rPr lang="en-US" altLang="en-US" sz="2000" dirty="0"/>
              <a:t> between different sporting events by restricting the athletes' access to such events. </a:t>
            </a:r>
          </a:p>
          <a:p>
            <a:pPr>
              <a:defRPr/>
            </a:pPr>
            <a:r>
              <a:rPr lang="en-US" altLang="en-US" sz="2000" dirty="0"/>
              <a:t>YES, eligibility rules had as their </a:t>
            </a:r>
            <a:r>
              <a:rPr lang="en-US" altLang="en-US" sz="2000" b="1" dirty="0">
                <a:solidFill>
                  <a:srgbClr val="FF0000"/>
                </a:solidFill>
              </a:rPr>
              <a:t>object </a:t>
            </a:r>
            <a:r>
              <a:rPr lang="en-US" altLang="en-US" sz="2000" dirty="0"/>
              <a:t>the restriction of competition in the worldwide market for the organization and commercial exploitation of international speed skating events within the meaning of Article 101 TFEU.</a:t>
            </a:r>
          </a:p>
        </p:txBody>
      </p:sp>
      <p:pic>
        <p:nvPicPr>
          <p:cNvPr id="55302" name="Picture 55299">
            <a:extLst>
              <a:ext uri="{FF2B5EF4-FFF2-40B4-BE49-F238E27FC236}">
                <a16:creationId xmlns:a16="http://schemas.microsoft.com/office/drawing/2014/main" id="{5889CB46-8B58-3F7E-BAAF-84A879D88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0" r="3967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27" name="Rectangle 563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1" name="Title 1">
            <a:extLst>
              <a:ext uri="{FF2B5EF4-FFF2-40B4-BE49-F238E27FC236}">
                <a16:creationId xmlns:a16="http://schemas.microsoft.com/office/drawing/2014/main" id="{3E3621F8-B839-2648-9EC8-D819208C3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7089" y="891540"/>
            <a:ext cx="5224523" cy="5097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dirty="0"/>
              <a:t>Legitimate</a:t>
            </a:r>
          </a:p>
        </p:txBody>
      </p:sp>
      <p:pic>
        <p:nvPicPr>
          <p:cNvPr id="56323" name="Picture 56322" descr="A purple pawn and a rolling dice">
            <a:extLst>
              <a:ext uri="{FF2B5EF4-FFF2-40B4-BE49-F238E27FC236}">
                <a16:creationId xmlns:a16="http://schemas.microsoft.com/office/drawing/2014/main" id="{E2F5677C-ECC1-9FDE-6CC6-8D7A62549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5" r="11436"/>
          <a:stretch/>
        </p:blipFill>
        <p:spPr>
          <a:xfrm>
            <a:off x="-1" y="891540"/>
            <a:ext cx="5776079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6522-95DC-284C-A720-351853F8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89" y="1543793"/>
            <a:ext cx="5224521" cy="44188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Legitimate goals:</a:t>
            </a:r>
          </a:p>
          <a:p>
            <a:pPr>
              <a:defRPr/>
            </a:pPr>
            <a:r>
              <a:rPr lang="en-US" dirty="0"/>
              <a:t>To ensure common standards for sporting events by means of a pre-authorization system. </a:t>
            </a:r>
          </a:p>
          <a:p>
            <a:pPr>
              <a:defRPr/>
            </a:pPr>
            <a:r>
              <a:rPr lang="en-US" dirty="0"/>
              <a:t>To protect the integrity of sport from the risk of betting manipulation, for example.  </a:t>
            </a:r>
          </a:p>
          <a:p>
            <a:pPr marL="0" indent="0">
              <a:buNone/>
              <a:defRPr/>
            </a:pPr>
            <a:br>
              <a:rPr lang="en-US" sz="1700" dirty="0"/>
            </a:b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808" name="Rectangle 7680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5" name="Title 1">
            <a:extLst>
              <a:ext uri="{FF2B5EF4-FFF2-40B4-BE49-F238E27FC236}">
                <a16:creationId xmlns:a16="http://schemas.microsoft.com/office/drawing/2014/main" id="{24814780-6EC1-6248-99F3-4FD3697D2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/>
              <a:t>The General Court of the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5847-38ED-164C-8C67-79EFBFFB0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Fair and proportionate rules (and sanctions!!).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dirty="0"/>
              <a:t>ISU severity of potential penalties: beyond what was necessary to achieve the objectives and, thus, were not proportionate. </a:t>
            </a:r>
          </a:p>
          <a:p>
            <a:pPr marL="0" indent="0">
              <a:buNone/>
              <a:defRPr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76803" name="Picture 1">
            <a:extLst>
              <a:ext uri="{FF2B5EF4-FFF2-40B4-BE49-F238E27FC236}">
                <a16:creationId xmlns:a16="http://schemas.microsoft.com/office/drawing/2014/main" id="{2DCD01B9-0298-0A1B-6403-1DDCD232B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-2" b="-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5C211-812E-7B55-19DD-73198508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BE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B537-91ED-8573-7966-E3768F8D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endParaRPr lang="en-BE" sz="2000"/>
          </a:p>
          <a:p>
            <a:r>
              <a:rPr lang="en-US" sz="2000"/>
              <a:t>ISU prone to a "conflict of interests" : regulator and organizer.</a:t>
            </a:r>
          </a:p>
          <a:p>
            <a:r>
              <a:rPr lang="en-BE" sz="2000"/>
              <a:t>Powers of prior authorisation and sanctions are used in an arbitrary, discriminatory and disproportionate manner</a:t>
            </a:r>
          </a:p>
          <a:p>
            <a:r>
              <a:rPr lang="en-GB" sz="2000"/>
              <a:t>U</a:t>
            </a:r>
            <a:r>
              <a:rPr lang="en-BE" sz="2000"/>
              <a:t>nlawful discretional power</a:t>
            </a:r>
          </a:p>
          <a:p>
            <a:r>
              <a:rPr lang="en-US" sz="2000"/>
              <a:t>ISU and (CAS) arbitration system do not reinforce the restriction of competition by object</a:t>
            </a:r>
          </a:p>
          <a:p>
            <a:endParaRPr lang="en-BE" sz="2000"/>
          </a:p>
        </p:txBody>
      </p:sp>
      <p:pic>
        <p:nvPicPr>
          <p:cNvPr id="12" name="Picture 4" descr="A digital balance scale using circles">
            <a:extLst>
              <a:ext uri="{FF2B5EF4-FFF2-40B4-BE49-F238E27FC236}">
                <a16:creationId xmlns:a16="http://schemas.microsoft.com/office/drawing/2014/main" id="{C7D3785E-0DAE-4F4E-77A2-4B7E8B0CA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8" r="22390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838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6100C-2FB3-094B-926E-2733C8C9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2600"/>
              <a:t>ISU v. Commission</a:t>
            </a:r>
            <a:br>
              <a:rPr lang="en-US" sz="2600"/>
            </a:br>
            <a:r>
              <a:rPr lang="en-US" sz="2600"/>
              <a:t>C -124/21 </a:t>
            </a:r>
            <a:br>
              <a:rPr lang="en-US" sz="2600"/>
            </a:br>
            <a:r>
              <a:rPr lang="en-US" sz="2600"/>
              <a:t>Opinion of the AG of 15 December 2022</a:t>
            </a:r>
            <a:br>
              <a:rPr lang="en-US" sz="2600"/>
            </a:br>
            <a:endParaRPr lang="en-US" sz="2600"/>
          </a:p>
        </p:txBody>
      </p:sp>
      <p:pic>
        <p:nvPicPr>
          <p:cNvPr id="6" name="Picture 5" descr="Metal tic-tac-toe game pieces">
            <a:extLst>
              <a:ext uri="{FF2B5EF4-FFF2-40B4-BE49-F238E27FC236}">
                <a16:creationId xmlns:a16="http://schemas.microsoft.com/office/drawing/2014/main" id="{0A11C11A-9BE5-78E9-1708-B34714E6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5" r="3130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93BE-1502-FA4F-9DD8-11567749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/>
              <a:t>Sports Federations :</a:t>
            </a:r>
          </a:p>
          <a:p>
            <a:pPr lvl="1">
              <a:defRPr/>
            </a:pPr>
            <a:r>
              <a:rPr lang="en-US" sz="2200"/>
              <a:t>Specific characteristic of sport  (See Art 165 TFUE) are relevant to justify restrictions on competitions</a:t>
            </a:r>
          </a:p>
          <a:p>
            <a:pPr lvl="1">
              <a:defRPr/>
            </a:pPr>
            <a:r>
              <a:rPr lang="en-US" sz="2200"/>
              <a:t>Dual Role  (regulator and organizer): CoI…</a:t>
            </a:r>
          </a:p>
          <a:p>
            <a:pPr lvl="1">
              <a:defRPr/>
            </a:pPr>
            <a:r>
              <a:rPr lang="en-US" sz="2200"/>
              <a:t>BUT not necessarily violation of EU competition</a:t>
            </a:r>
          </a:p>
          <a:p>
            <a:pPr lvl="1">
              <a:defRPr/>
            </a:pPr>
            <a:r>
              <a:rPr lang="en-US" sz="2200"/>
              <a:t>They can deny access to third parties IF legitimate objectives and proportionate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2378-489E-5748-BC3E-2DE7CB81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261BD5D-83BD-BB40-87F0-9637D84DA9F5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14</a:t>
            </a:fld>
            <a:endParaRPr lang="en-GB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5" descr="Illuminated San Francisco City Hall">
            <a:extLst>
              <a:ext uri="{FF2B5EF4-FFF2-40B4-BE49-F238E27FC236}">
                <a16:creationId xmlns:a16="http://schemas.microsoft.com/office/drawing/2014/main" id="{8E8D2878-8EA1-6C63-9E49-B9EAF3C64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5" r="2882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6100C-2FB3-094B-926E-2733C8C9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/>
              <a:t>ISU v. Commission</a:t>
            </a:r>
            <a:br>
              <a:rPr lang="en-US" sz="2100"/>
            </a:br>
            <a:r>
              <a:rPr lang="en-US" sz="2100"/>
              <a:t>C -124/21 </a:t>
            </a:r>
            <a:br>
              <a:rPr lang="en-US" sz="2100"/>
            </a:br>
            <a:r>
              <a:rPr lang="en-US" sz="2100"/>
              <a:t>Opinion of the AG of 15 December 2022</a:t>
            </a:r>
            <a:br>
              <a:rPr lang="en-US" sz="2100"/>
            </a:br>
            <a:endParaRPr lang="en-US" sz="2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93BE-1502-FA4F-9DD8-11567749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CAS: arbitration (exclusive and obligatory) clause for a body outside the EU</a:t>
            </a:r>
          </a:p>
          <a:p>
            <a:pPr>
              <a:defRPr/>
            </a:pPr>
            <a:r>
              <a:rPr lang="en-US" sz="2400" dirty="0"/>
              <a:t>Quid EU uniformity and Judicial protection?</a:t>
            </a:r>
          </a:p>
          <a:p>
            <a:pPr>
              <a:defRPr/>
            </a:pPr>
            <a:r>
              <a:rPr lang="en-US" sz="2400" dirty="0"/>
              <a:t>Arbitration  between private parties and not between Member States</a:t>
            </a:r>
          </a:p>
          <a:p>
            <a:pPr>
              <a:defRPr/>
            </a:pPr>
            <a:r>
              <a:rPr lang="en-US" sz="2400" dirty="0"/>
              <a:t>“Asymmetry of powers” (Federations/players) 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BUT Justified by legitimate interests: “specialized judicial body</a:t>
            </a:r>
            <a:r>
              <a:rPr lang="en-US" sz="2400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2378-489E-5748-BC3E-2DE7CB81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7382" y="6356350"/>
            <a:ext cx="1306417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B4275C9-C665-A544-9CBA-96B860551420}" type="slidenum">
              <a:rPr lang="en-GB" altLang="en-US" sz="1800" smtClean="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15</a:t>
            </a:fld>
            <a:endParaRPr lang="en-GB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4A506-0A99-A31C-7EC7-B6F3F76B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BE" dirty="0">
                <a:solidFill>
                  <a:srgbClr val="FFFFFF"/>
                </a:solidFill>
              </a:rPr>
              <a:t>Findings of the Court of Justice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C239F3B-D08C-9805-C67A-9979E4FCD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25341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57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8E9FDF-0D35-AD22-E29E-E02A561B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BE" sz="4800" dirty="0">
                <a:solidFill>
                  <a:schemeClr val="bg1"/>
                </a:solidFill>
              </a:rPr>
              <a:t>ISU Dual Role 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6181BF92-F4D6-AE59-5921-3095D8EFD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006166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33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E9FDF-0D35-AD22-E29E-E02A561B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BE" dirty="0">
                <a:solidFill>
                  <a:srgbClr val="FFFFFF"/>
                </a:solidFill>
              </a:rPr>
              <a:t>ISU Dual Role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FAD8-5896-BED5-10A3-90E9D621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BE" sz="3200" dirty="0"/>
              <a:t>Non discriminatory criteria (identical and similar and not impossible or difficult to achieve by third parties because of their status)</a:t>
            </a:r>
          </a:p>
          <a:p>
            <a:r>
              <a:rPr lang="en-BE" sz="3200" dirty="0"/>
              <a:t>Objective and proportionate sanctions</a:t>
            </a:r>
          </a:p>
          <a:p>
            <a:r>
              <a:rPr lang="en-BE" sz="3200" dirty="0"/>
              <a:t>Effective Review</a:t>
            </a:r>
          </a:p>
          <a:p>
            <a:r>
              <a:rPr lang="en-BE" sz="3200" dirty="0"/>
              <a:t>Transparent and non-discriminatory detailed procedural rules (para.135)</a:t>
            </a:r>
          </a:p>
        </p:txBody>
      </p:sp>
    </p:spTree>
    <p:extLst>
      <p:ext uri="{BB962C8B-B14F-4D97-AF65-F5344CB8AC3E}">
        <p14:creationId xmlns:p14="http://schemas.microsoft.com/office/powerpoint/2010/main" val="2271740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3BBBC1DF-AA5A-2ED1-7EAA-4A313CB56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B5849-5D1A-D8BB-7CAD-03BE8121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BE" sz="3100"/>
              <a:t>FINDINGS: UNLAWFUL DISCRETIONAL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A5BF-F6A9-11F9-273F-155127AB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BE" sz="2000" dirty="0"/>
              <a:t>Powers used in an arbitrary, discriminatory and disproportionate manner</a:t>
            </a:r>
          </a:p>
          <a:p>
            <a:r>
              <a:rPr lang="en-BE" sz="2000" dirty="0"/>
              <a:t>Rules not justified for the pursuit of the objectives</a:t>
            </a:r>
          </a:p>
          <a:p>
            <a:r>
              <a:rPr lang="en-BE" sz="2000" dirty="0"/>
              <a:t>Lack of any transparent, objective, non discriminatory and reviewable criteria</a:t>
            </a:r>
          </a:p>
          <a:p>
            <a:r>
              <a:rPr lang="en-BE" sz="2000" dirty="0"/>
              <a:t>Lack of objective and proportionate sanctions</a:t>
            </a:r>
          </a:p>
        </p:txBody>
      </p:sp>
    </p:spTree>
    <p:extLst>
      <p:ext uri="{BB962C8B-B14F-4D97-AF65-F5344CB8AC3E}">
        <p14:creationId xmlns:p14="http://schemas.microsoft.com/office/powerpoint/2010/main" val="110416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3" name="Rectangle 675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588" name="Picture 1">
            <a:extLst>
              <a:ext uri="{FF2B5EF4-FFF2-40B4-BE49-F238E27FC236}">
                <a16:creationId xmlns:a16="http://schemas.microsoft.com/office/drawing/2014/main" id="{BB16606F-EB9F-0485-AC26-54A93A3F3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134319" y="356053"/>
            <a:ext cx="6742551" cy="61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Rectangle 6759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29" name="Title 1">
            <a:extLst>
              <a:ext uri="{FF2B5EF4-FFF2-40B4-BE49-F238E27FC236}">
                <a16:creationId xmlns:a16="http://schemas.microsoft.com/office/drawing/2014/main" id="{DF5A93C7-3353-614A-A185-DF9688D3C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611" y="418275"/>
            <a:ext cx="3822189" cy="104239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en-US" sz="4000" dirty="0"/>
            </a:br>
            <a:r>
              <a:rPr lang="en-US" altLang="en-US" sz="4000" b="1" dirty="0"/>
              <a:t>The ISU case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34CEC90-064D-DE47-9F96-F3F7F9007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44719" y="1362074"/>
            <a:ext cx="4912961" cy="481488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/>
              <a:t>International Regulatory body for figure and speed skating at worldwide level</a:t>
            </a:r>
          </a:p>
          <a:p>
            <a:pPr>
              <a:defRPr/>
            </a:pPr>
            <a:r>
              <a:rPr lang="en-US" altLang="en-US" dirty="0"/>
              <a:t>“Regulator” and “Sports event organizer”</a:t>
            </a:r>
          </a:p>
          <a:p>
            <a:pPr>
              <a:defRPr/>
            </a:pPr>
            <a:endParaRPr lang="en-US" altLang="en-US" sz="2800" dirty="0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82D32448-CF8E-E447-B7D4-0599E7600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B2EE5772-8369-B14C-A2D5-28F28FA7E45C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lang="en-GB" altLang="en-U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1F009-EA14-EA8A-5E76-C45ECD64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BE" sz="4600"/>
              <a:t>Findings: the Prior Authorization System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DDE9DB8-9CA1-BFA7-EC44-56278E4F2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1325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76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ilroad tracks intersecting">
            <a:extLst>
              <a:ext uri="{FF2B5EF4-FFF2-40B4-BE49-F238E27FC236}">
                <a16:creationId xmlns:a16="http://schemas.microsoft.com/office/drawing/2014/main" id="{A23DFCB5-555B-14A6-777B-9C38BC7C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6" b="273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B74C7-78A5-8C40-B003-D93A67B7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The Cross Appeal</a:t>
            </a:r>
          </a:p>
        </p:txBody>
      </p:sp>
    </p:spTree>
    <p:extLst>
      <p:ext uri="{BB962C8B-B14F-4D97-AF65-F5344CB8AC3E}">
        <p14:creationId xmlns:p14="http://schemas.microsoft.com/office/powerpoint/2010/main" val="548477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47F526-47C3-B7BB-3246-30963547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Court of Arbitration for Sport in the light of EU Competition Law</a:t>
            </a:r>
          </a:p>
        </p:txBody>
      </p:sp>
      <p:pic>
        <p:nvPicPr>
          <p:cNvPr id="9" name="Graphic 8" descr="Gavel">
            <a:extLst>
              <a:ext uri="{FF2B5EF4-FFF2-40B4-BE49-F238E27FC236}">
                <a16:creationId xmlns:a16="http://schemas.microsoft.com/office/drawing/2014/main" id="{AEF7ACC6-8434-1498-60C2-CFC71507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2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0E8C-DF62-7AA4-53CD-7BA0B0C1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358989"/>
          </a:xfrm>
        </p:spPr>
        <p:txBody>
          <a:bodyPr anchor="b">
            <a:noAutofit/>
          </a:bodyPr>
          <a:lstStyle/>
          <a:p>
            <a:r>
              <a:rPr lang="en-BE" sz="3200" b="1" dirty="0"/>
              <a:t>CAS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60739FB8-4238-7310-DBF8-B3A8C3D7E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9" r="2150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3FB9-B24F-A58F-9DB1-C54CBD98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1487837"/>
            <a:ext cx="4491820" cy="4493471"/>
          </a:xfrm>
        </p:spPr>
        <p:txBody>
          <a:bodyPr anchor="t">
            <a:noAutofit/>
          </a:bodyPr>
          <a:lstStyle/>
          <a:p>
            <a:r>
              <a:rPr lang="en-BE" sz="3200" dirty="0"/>
              <a:t>CAS Arbitration clause is not voluntarily accepted</a:t>
            </a:r>
          </a:p>
          <a:p>
            <a:r>
              <a:rPr lang="en-BE" sz="3200" dirty="0"/>
              <a:t>CAS Arbitration clause is binding and gives exclusive jurisdiction</a:t>
            </a:r>
          </a:p>
          <a:p>
            <a:r>
              <a:rPr lang="en-BE" sz="3200" dirty="0"/>
              <a:t>CAS is a “specialised court” but…</a:t>
            </a:r>
          </a:p>
        </p:txBody>
      </p:sp>
    </p:spTree>
    <p:extLst>
      <p:ext uri="{BB962C8B-B14F-4D97-AF65-F5344CB8AC3E}">
        <p14:creationId xmlns:p14="http://schemas.microsoft.com/office/powerpoint/2010/main" val="239026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0E8C-DF62-7AA4-53CD-7BA0B0C1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BE" sz="3200"/>
              <a:t>CAS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3FB9-B24F-A58F-9DB1-C54CBD98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en-BE" sz="1700"/>
              <a:t>CAS is outside the E</a:t>
            </a:r>
            <a:r>
              <a:rPr lang="en-GB" sz="1700"/>
              <a:t>u</a:t>
            </a:r>
            <a:r>
              <a:rPr lang="en-BE" sz="1700"/>
              <a:t>ropean Union</a:t>
            </a:r>
          </a:p>
          <a:p>
            <a:r>
              <a:rPr lang="en-BE" sz="1700"/>
              <a:t>CAS and Swiss Tribunal Tribunal (Court of a Third State)cannot and are not entitled to refer a matter to the EU Court of Justice</a:t>
            </a:r>
          </a:p>
          <a:p>
            <a:r>
              <a:rPr lang="en-BE" sz="1700"/>
              <a:t>The European Commission and the NCA have discretion to deal with complaints</a:t>
            </a:r>
          </a:p>
          <a:p>
            <a:r>
              <a:rPr lang="en-BE" sz="1700"/>
              <a:t>There is no effective judicial review under EU competition law</a:t>
            </a:r>
          </a:p>
          <a:p>
            <a:r>
              <a:rPr lang="en-BE" sz="1700"/>
              <a:t>Seeking compensation for damages at level of the execution of an award does not </a:t>
            </a:r>
          </a:p>
        </p:txBody>
      </p:sp>
      <p:pic>
        <p:nvPicPr>
          <p:cNvPr id="5" name="Picture 4" descr="Statue on top of building">
            <a:extLst>
              <a:ext uri="{FF2B5EF4-FFF2-40B4-BE49-F238E27FC236}">
                <a16:creationId xmlns:a16="http://schemas.microsoft.com/office/drawing/2014/main" id="{B528165E-1071-79BE-6E15-610556D34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10" r="9724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2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60E8C-DF62-7AA4-53CD-7BA0B0C1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BE" dirty="0"/>
              <a:t>CAS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CAFB5E72-F816-6E11-0797-CB942DBF6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3" r="1009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3FB9-B24F-A58F-9DB1-C54CBD98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BE" sz="3600" dirty="0"/>
              <a:t>The European Commission and the NCA have discretion to deal with complaints</a:t>
            </a:r>
          </a:p>
          <a:p>
            <a:r>
              <a:rPr lang="en-BE" sz="3600" dirty="0"/>
              <a:t>There is no effective judicial review under EU competition law</a:t>
            </a:r>
          </a:p>
        </p:txBody>
      </p:sp>
    </p:spTree>
    <p:extLst>
      <p:ext uri="{BB962C8B-B14F-4D97-AF65-F5344CB8AC3E}">
        <p14:creationId xmlns:p14="http://schemas.microsoft.com/office/powerpoint/2010/main" val="219708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421D799C-FA98-D18E-07BC-882B1BF27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5" r="21378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66D27-1570-FCE6-FF0A-A101DC94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834179"/>
          </a:xfrm>
        </p:spPr>
        <p:txBody>
          <a:bodyPr>
            <a:normAutofit/>
          </a:bodyPr>
          <a:lstStyle/>
          <a:p>
            <a:r>
              <a:rPr lang="en-BE" sz="4000" dirty="0"/>
              <a:t>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16E06-84F5-7FD9-827A-6FCABF426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285999"/>
            <a:ext cx="5247340" cy="3954079"/>
          </a:xfrm>
        </p:spPr>
        <p:txBody>
          <a:bodyPr anchor="ctr">
            <a:noAutofit/>
          </a:bodyPr>
          <a:lstStyle/>
          <a:p>
            <a:r>
              <a:rPr lang="en-BE" sz="3200" dirty="0"/>
              <a:t>C</a:t>
            </a:r>
            <a:r>
              <a:rPr lang="en-GB" sz="3200" dirty="0"/>
              <a:t>o</a:t>
            </a:r>
            <a:r>
              <a:rPr lang="en-BE" sz="3200" dirty="0"/>
              <a:t>mpensation for damages suffered cannot compensate…compensation for the lack of remedy entitling someone to bring an action before a national court to:</a:t>
            </a:r>
          </a:p>
          <a:p>
            <a:pPr lvl="1"/>
            <a:r>
              <a:rPr lang="en-GB" sz="3200" dirty="0"/>
              <a:t>G</a:t>
            </a:r>
            <a:r>
              <a:rPr lang="en-BE" sz="3200" dirty="0"/>
              <a:t>rant protective measures</a:t>
            </a:r>
          </a:p>
          <a:p>
            <a:pPr lvl="1"/>
            <a:r>
              <a:rPr lang="en-GB" sz="3200" dirty="0"/>
              <a:t>H</a:t>
            </a:r>
            <a:r>
              <a:rPr lang="en-BE" sz="3200" dirty="0"/>
              <a:t>ave the conduct brought to an end</a:t>
            </a:r>
          </a:p>
        </p:txBody>
      </p:sp>
    </p:spTree>
    <p:extLst>
      <p:ext uri="{BB962C8B-B14F-4D97-AF65-F5344CB8AC3E}">
        <p14:creationId xmlns:p14="http://schemas.microsoft.com/office/powerpoint/2010/main" val="335038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E05970-62AD-8A1B-83BB-3CE855D2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BE" sz="4800" b="1">
                <a:solidFill>
                  <a:schemeClr val="bg1"/>
                </a:solidFill>
              </a:rPr>
              <a:t>Rules at stake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567F84-0CBE-0C4F-6238-F1251CEC0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61160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90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2" name="Picture 1">
            <a:extLst>
              <a:ext uri="{FF2B5EF4-FFF2-40B4-BE49-F238E27FC236}">
                <a16:creationId xmlns:a16="http://schemas.microsoft.com/office/drawing/2014/main" id="{1D48625E-51B9-584E-AEDD-47A098108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7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8619" name="Rectangle 6861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3" name="Title 1">
            <a:extLst>
              <a:ext uri="{FF2B5EF4-FFF2-40B4-BE49-F238E27FC236}">
                <a16:creationId xmlns:a16="http://schemas.microsoft.com/office/drawing/2014/main" id="{D8BE96E0-A8B9-C34E-B75A-6646FAC8A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17" y="405686"/>
            <a:ext cx="5464968" cy="8412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200" b="1" dirty="0"/>
              <a:t>EU Commission’ investigation (2015- 2017)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78616B31-897D-FE4C-8548-EC38CDACC9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72813" y="2042556"/>
            <a:ext cx="5247340" cy="34968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en-US" sz="3600" dirty="0"/>
              <a:t>Is ISU abusing its regulatory power by precluding</a:t>
            </a:r>
          </a:p>
          <a:p>
            <a:pPr lvl="1">
              <a:defRPr/>
            </a:pPr>
            <a:r>
              <a:rPr lang="en-US" altLang="en-US" sz="3600" b="1" dirty="0"/>
              <a:t>(</a:t>
            </a:r>
            <a:r>
              <a:rPr lang="en-US" altLang="en-US" sz="3600" b="1" dirty="0" err="1"/>
              <a:t>i</a:t>
            </a:r>
            <a:r>
              <a:rPr lang="en-US" altLang="en-US" sz="3600" b="1" dirty="0"/>
              <a:t>) Skaters from participating to such events?</a:t>
            </a:r>
          </a:p>
          <a:p>
            <a:pPr lvl="1">
              <a:defRPr/>
            </a:pPr>
            <a:r>
              <a:rPr lang="en-US" altLang="en-US" sz="3600" b="1" dirty="0"/>
              <a:t>(ii) Third parties from hosting different events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5D47A82-DFDE-004D-B5FC-62B91A316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61DAE50-FBF1-EC4A-AAA3-E11CE5418020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en-GB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77FDF5B-42BC-6849-80C6-A0D7879B8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389" y="556374"/>
            <a:ext cx="4843762" cy="140118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/>
          <a:p>
            <a:pPr algn="r">
              <a:defRPr/>
            </a:pPr>
            <a:r>
              <a:rPr lang="en-US" altLang="en-US" sz="4000" b="1" dirty="0"/>
              <a:t>Analysis</a:t>
            </a:r>
          </a:p>
        </p:txBody>
      </p:sp>
      <p:cxnSp>
        <p:nvCxnSpPr>
          <p:cNvPr id="69641" name="Straight Connector 6964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92014555-28A9-E146-8498-3B747F96C6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3389" y="2551176"/>
            <a:ext cx="4843762" cy="36029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b="1" dirty="0"/>
              <a:t>ISU is a sports association but it is also an “undertaking”</a:t>
            </a:r>
          </a:p>
          <a:p>
            <a:pPr>
              <a:defRPr/>
            </a:pPr>
            <a:r>
              <a:rPr lang="en-US" altLang="en-US" b="1" dirty="0"/>
              <a:t> Organization and commercial exploitation of sports events </a:t>
            </a:r>
          </a:p>
          <a:p>
            <a:pPr>
              <a:defRPr/>
            </a:pPr>
            <a:r>
              <a:rPr lang="en-US" altLang="en-US" b="1" dirty="0"/>
              <a:t>A sport governing body cannot abuse its regulatory and disciplinary powers in an anti-competitive manner. </a:t>
            </a:r>
          </a:p>
        </p:txBody>
      </p:sp>
      <p:pic>
        <p:nvPicPr>
          <p:cNvPr id="69636" name="Picture 1" descr="A person and person ice skating&#10;&#10;Description automatically generated">
            <a:extLst>
              <a:ext uri="{FF2B5EF4-FFF2-40B4-BE49-F238E27FC236}">
                <a16:creationId xmlns:a16="http://schemas.microsoft.com/office/drawing/2014/main" id="{C9BF9E12-E2CA-05D5-18CE-67531B327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r="20197" b="-1"/>
          <a:stretch/>
        </p:blipFill>
        <p:spPr bwMode="auto">
          <a:xfrm>
            <a:off x="6524941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CE95FDB6-ABFF-3949-8CAE-08B3C4E22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C762E730-0839-A446-A5C7-A9B612994CBE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GB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6D4A824-7360-9D40-8B99-4A16B035D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694" y="741391"/>
            <a:ext cx="4234393" cy="636147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altLang="en-US" sz="3200" b="1" dirty="0"/>
              <a:t>ISU justifications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B5CD0E7C-3E83-ED40-9917-82A3FE1C2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693" y="1638795"/>
            <a:ext cx="4234394" cy="434251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en-US" b="1" dirty="0"/>
              <a:t>Eligibility rules not linked to commercial considerations nor intended to stifle competitors, but rather </a:t>
            </a:r>
          </a:p>
          <a:p>
            <a:pPr>
              <a:defRPr/>
            </a:pPr>
            <a:r>
              <a:rPr lang="en-US" altLang="en-US" b="1" dirty="0"/>
              <a:t>“protect” participants from illegal betting</a:t>
            </a:r>
          </a:p>
          <a:p>
            <a:pPr>
              <a:defRPr/>
            </a:pPr>
            <a:r>
              <a:rPr lang="en-US" altLang="en-US" b="1" dirty="0"/>
              <a:t>Ensure integrity of sport</a:t>
            </a:r>
          </a:p>
          <a:p>
            <a:pPr>
              <a:defRPr/>
            </a:pPr>
            <a:r>
              <a:rPr lang="en-US" altLang="en-US" b="1" dirty="0"/>
              <a:t>Protect the health of the athletes </a:t>
            </a:r>
          </a:p>
          <a:p>
            <a:pPr>
              <a:defRPr/>
            </a:pPr>
            <a:endParaRPr lang="en-US" altLang="en-US" sz="2000" dirty="0"/>
          </a:p>
        </p:txBody>
      </p:sp>
      <p:pic>
        <p:nvPicPr>
          <p:cNvPr id="70660" name="Picture 1">
            <a:extLst>
              <a:ext uri="{FF2B5EF4-FFF2-40B4-BE49-F238E27FC236}">
                <a16:creationId xmlns:a16="http://schemas.microsoft.com/office/drawing/2014/main" id="{A5D607ED-6FC5-C8DC-5C8E-9D49C01C4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3549" b="2"/>
          <a:stretch/>
        </p:blipFill>
        <p:spPr bwMode="auto">
          <a:xfrm>
            <a:off x="5854890" y="877414"/>
            <a:ext cx="5453545" cy="49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2D562FAE-48A2-1F4B-A98F-7CB4AF31F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ED824C9-1EDF-EE43-B1D6-DC7A5B88B233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en-GB" altLang="en-US" sz="1800"/>
          </a:p>
        </p:txBody>
      </p:sp>
      <p:grpSp>
        <p:nvGrpSpPr>
          <p:cNvPr id="70665" name="Group 70664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70666" name="Rectangle 70665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67" name="Rectangle 70666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225" name="Title 1">
            <a:extLst>
              <a:ext uri="{FF2B5EF4-FFF2-40B4-BE49-F238E27FC236}">
                <a16:creationId xmlns:a16="http://schemas.microsoft.com/office/drawing/2014/main" id="{575B0258-2625-684D-B2F1-C1E4F4CA7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altLang="en-US" sz="8000"/>
              <a:t>ISU eligibility rules</a:t>
            </a:r>
            <a:br>
              <a:rPr lang="en-US" altLang="en-US" sz="8000"/>
            </a:br>
            <a:r>
              <a:rPr lang="en-US" altLang="en-US" sz="8000"/>
              <a:t>Legal analysis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1217FECB-9799-BF48-A578-B4266816A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D26C0F9-2DA1-564E-957B-2CBA6F19E035}" type="slidenum">
              <a:rPr lang="en-GB" altLang="en-US" sz="1800">
                <a:solidFill>
                  <a:schemeClr val="tx1">
                    <a:alpha val="6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GB" altLang="en-US" sz="180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52235" name="Straight Connector 5223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29" name="Content Placeholder 2">
            <a:extLst>
              <a:ext uri="{FF2B5EF4-FFF2-40B4-BE49-F238E27FC236}">
                <a16:creationId xmlns:a16="http://schemas.microsoft.com/office/drawing/2014/main" id="{242E88DA-4084-132D-6BB6-C7F909A7C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87041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6" name="Rectangle 53255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49" name="Title 1">
            <a:extLst>
              <a:ext uri="{FF2B5EF4-FFF2-40B4-BE49-F238E27FC236}">
                <a16:creationId xmlns:a16="http://schemas.microsoft.com/office/drawing/2014/main" id="{29890CA1-21A1-7449-B608-0948BD044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Eligibility rules</a:t>
            </a:r>
          </a:p>
        </p:txBody>
      </p:sp>
      <p:sp>
        <p:nvSpPr>
          <p:cNvPr id="53258" name="Freeform: Shape 53257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6AF00626-00C8-1640-B0CA-EC370CAAA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Have the object but also the effect to restrict potential competition because: </a:t>
            </a:r>
          </a:p>
          <a:p>
            <a:pPr lvl="1">
              <a:defRPr/>
            </a:pPr>
            <a:r>
              <a:rPr lang="en-US" altLang="en-US" sz="3200" dirty="0"/>
              <a:t>(</a:t>
            </a:r>
            <a:r>
              <a:rPr lang="en-US" altLang="en-US" sz="3200" dirty="0" err="1"/>
              <a:t>i</a:t>
            </a:r>
            <a:r>
              <a:rPr lang="en-US" altLang="en-US" sz="3200" dirty="0"/>
              <a:t>) their purpose is to preclude other organizations from running competing events</a:t>
            </a:r>
          </a:p>
          <a:p>
            <a:pPr lvl="1">
              <a:defRPr/>
            </a:pPr>
            <a:r>
              <a:rPr lang="en-US" altLang="en-US" sz="3200" dirty="0"/>
              <a:t>(ii)ISU aims to protect its own economic interests</a:t>
            </a:r>
          </a:p>
          <a:p>
            <a:pPr lvl="1">
              <a:defRPr/>
            </a:pPr>
            <a:r>
              <a:rPr lang="en-US" altLang="en-US" sz="3200" dirty="0"/>
              <a:t>(iii) they are not related to a legitimate sporting objective as ISU claims</a:t>
            </a:r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53260" name="Oval 53259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67" name="Block Arc 53261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269" name="Freeform: Shape 53263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53266" name="Straight Connector 53265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8" name="Freeform: Shape 53267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6633D621-7F94-2C43-8A3C-58D8F839D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B61CB1B6-B901-604A-9509-980A8659115B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GB" altLang="en-US" sz="1800"/>
          </a:p>
        </p:txBody>
      </p:sp>
      <p:sp>
        <p:nvSpPr>
          <p:cNvPr id="53270" name="Arc 53269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72" name="Freeform: Shape 53271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8" name="Rectangle 5325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260" name="Arc 5325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49" name="Title 1">
            <a:extLst>
              <a:ext uri="{FF2B5EF4-FFF2-40B4-BE49-F238E27FC236}">
                <a16:creationId xmlns:a16="http://schemas.microsoft.com/office/drawing/2014/main" id="{29890CA1-21A1-7449-B608-0948BD044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CAS as arbitration system</a:t>
            </a:r>
          </a:p>
        </p:txBody>
      </p:sp>
      <p:sp>
        <p:nvSpPr>
          <p:cNvPr id="53262" name="Freeform: Shape 5326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3255" name="Graphic 53254" descr="Gavel">
            <a:extLst>
              <a:ext uri="{FF2B5EF4-FFF2-40B4-BE49-F238E27FC236}">
                <a16:creationId xmlns:a16="http://schemas.microsoft.com/office/drawing/2014/main" id="{B59290B2-D475-928B-15E1-FDD9A6A0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6AF00626-00C8-1640-B0CA-EC370CAAA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CAS as arbitration mechanism “reinforcing” the restriction of competition by object. 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6633D621-7F94-2C43-8A3C-58D8F839D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B7325D28-12ED-AC4F-9A57-395CA6AB6D7F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GB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1013</Words>
  <Application>Microsoft Macintosh PowerPoint</Application>
  <PresentationFormat>Widescreen</PresentationFormat>
  <Paragraphs>116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THE INTERNATIONAL SKATING UNION CASE</vt:lpstr>
      <vt:lpstr> The ISU case</vt:lpstr>
      <vt:lpstr>Rules at stake</vt:lpstr>
      <vt:lpstr>EU Commission’ investigation (2015- 2017)</vt:lpstr>
      <vt:lpstr>Analysis</vt:lpstr>
      <vt:lpstr>ISU justifications</vt:lpstr>
      <vt:lpstr>ISU eligibility rules Legal analysis</vt:lpstr>
      <vt:lpstr>Eligibility rules</vt:lpstr>
      <vt:lpstr>CAS as arbitration system</vt:lpstr>
      <vt:lpstr> The General Court of the EU         December 2020, Case T 93/18  </vt:lpstr>
      <vt:lpstr>Legitimate</vt:lpstr>
      <vt:lpstr>The General Court of the EU</vt:lpstr>
      <vt:lpstr>Findings</vt:lpstr>
      <vt:lpstr>ISU v. Commission C -124/21  Opinion of the AG of 15 December 2022 </vt:lpstr>
      <vt:lpstr>ISU v. Commission C -124/21  Opinion of the AG of 15 December 2022 </vt:lpstr>
      <vt:lpstr>Findings of the Court of Justice</vt:lpstr>
      <vt:lpstr>ISU Dual Role </vt:lpstr>
      <vt:lpstr>ISU Dual Role </vt:lpstr>
      <vt:lpstr>FINDINGS: UNLAWFUL DISCRETIONAL POWER</vt:lpstr>
      <vt:lpstr>Findings: the Prior Authorization System</vt:lpstr>
      <vt:lpstr>The Cross Appeal</vt:lpstr>
      <vt:lpstr>The Court of Arbitration for Sport in the light of EU Competition Law</vt:lpstr>
      <vt:lpstr>CAS</vt:lpstr>
      <vt:lpstr>CAS</vt:lpstr>
      <vt:lpstr>CAS</vt:lpstr>
      <vt:lpstr>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Sport at EU level In the name of autonomy and specificity of sport</dc:title>
  <dc:creator>michele colucci</dc:creator>
  <cp:lastModifiedBy>michele colucci</cp:lastModifiedBy>
  <cp:revision>4</cp:revision>
  <dcterms:created xsi:type="dcterms:W3CDTF">2024-01-08T03:29:58Z</dcterms:created>
  <dcterms:modified xsi:type="dcterms:W3CDTF">2024-01-08T08:44:06Z</dcterms:modified>
</cp:coreProperties>
</file>