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1"/>
  </p:sldMasterIdLst>
  <p:notesMasterIdLst>
    <p:notesMasterId r:id="rId39"/>
  </p:notesMasterIdLst>
  <p:sldIdLst>
    <p:sldId id="256" r:id="rId2"/>
    <p:sldId id="259" r:id="rId3"/>
    <p:sldId id="261" r:id="rId4"/>
    <p:sldId id="740" r:id="rId5"/>
    <p:sldId id="741" r:id="rId6"/>
    <p:sldId id="742" r:id="rId7"/>
    <p:sldId id="267" r:id="rId8"/>
    <p:sldId id="718" r:id="rId9"/>
    <p:sldId id="719" r:id="rId10"/>
    <p:sldId id="728" r:id="rId11"/>
    <p:sldId id="730" r:id="rId12"/>
    <p:sldId id="731" r:id="rId13"/>
    <p:sldId id="729" r:id="rId14"/>
    <p:sldId id="732" r:id="rId15"/>
    <p:sldId id="733" r:id="rId16"/>
    <p:sldId id="734" r:id="rId17"/>
    <p:sldId id="736" r:id="rId18"/>
    <p:sldId id="735" r:id="rId19"/>
    <p:sldId id="268" r:id="rId20"/>
    <p:sldId id="727" r:id="rId21"/>
    <p:sldId id="738" r:id="rId22"/>
    <p:sldId id="739" r:id="rId23"/>
    <p:sldId id="278" r:id="rId24"/>
    <p:sldId id="381" r:id="rId25"/>
    <p:sldId id="743" r:id="rId26"/>
    <p:sldId id="744" r:id="rId27"/>
    <p:sldId id="286" r:id="rId28"/>
    <p:sldId id="746" r:id="rId29"/>
    <p:sldId id="747" r:id="rId30"/>
    <p:sldId id="748" r:id="rId31"/>
    <p:sldId id="692" r:id="rId32"/>
    <p:sldId id="745" r:id="rId33"/>
    <p:sldId id="716" r:id="rId34"/>
    <p:sldId id="749" r:id="rId35"/>
    <p:sldId id="750" r:id="rId36"/>
    <p:sldId id="751" r:id="rId37"/>
    <p:sldId id="737" r:id="rId38"/>
  </p:sldIdLst>
  <p:sldSz cx="9144000" cy="6858000" type="screen4x3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2" autoAdjust="0"/>
    <p:restoredTop sz="92508" autoAdjust="0"/>
  </p:normalViewPr>
  <p:slideViewPr>
    <p:cSldViewPr>
      <p:cViewPr>
        <p:scale>
          <a:sx n="157" d="100"/>
          <a:sy n="157" d="100"/>
        </p:scale>
        <p:origin x="-2130" y="-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xmlns="" id="{F4AB543A-D834-2F41-A14E-991DE5CE6DB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xmlns="" id="{A10CE7CE-26C8-8441-B7B5-6DF63EFF7876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05" name="Rectangle 5">
            <a:extLst>
              <a:ext uri="{FF2B5EF4-FFF2-40B4-BE49-F238E27FC236}">
                <a16:creationId xmlns:a16="http://schemas.microsoft.com/office/drawing/2014/main" xmlns="" id="{8A1E42ED-3FED-EB47-82F2-66FCE798AC86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51206" name="Rectangle 6">
            <a:extLst>
              <a:ext uri="{FF2B5EF4-FFF2-40B4-BE49-F238E27FC236}">
                <a16:creationId xmlns:a16="http://schemas.microsoft.com/office/drawing/2014/main" xmlns="" id="{A5AEF0A8-1FC7-0A48-B40E-28AAAE8B5951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1207" name="Rectangle 7">
            <a:extLst>
              <a:ext uri="{FF2B5EF4-FFF2-40B4-BE49-F238E27FC236}">
                <a16:creationId xmlns:a16="http://schemas.microsoft.com/office/drawing/2014/main" xmlns="" id="{BA32AE65-3361-AA44-97A8-8A3805FCC40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3B75BCCB-B965-4754-B9E7-D652A858C784}" type="slidenum">
              <a:rPr lang="en-GB" altLang="en-US"/>
              <a:pPr/>
              <a:t>‹N›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968573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4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it-IT" smtClean="0"/>
          </a:p>
        </p:txBody>
      </p:sp>
      <p:sp>
        <p:nvSpPr>
          <p:cNvPr id="542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933B2031-8757-4BC0-8577-A021BB5DC62A}" type="slidenum">
              <a:rPr lang="en-GB" altLang="en-US"/>
              <a:pPr/>
              <a:t>17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2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it-IT" smtClean="0"/>
          </a:p>
        </p:txBody>
      </p:sp>
      <p:sp>
        <p:nvSpPr>
          <p:cNvPr id="563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957180CA-D368-4A12-8550-BBC3E0AADBC1}" type="slidenum">
              <a:rPr lang="en-GB" altLang="en-US"/>
              <a:pPr/>
              <a:t>19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AFD053E6-1F87-4717-9173-0162874BE5AB}" type="slidenum">
              <a:rPr lang="en-GB" altLang="en-US"/>
              <a:pPr/>
              <a:t>23</a:t>
            </a:fld>
            <a:endParaRPr lang="en-GB" altLang="en-US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0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66628562-D2E0-4994-8623-FBA138247CEC}" type="slidenum">
              <a:rPr lang="en-GB" altLang="en-US"/>
              <a:pPr/>
              <a:t>24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8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B61FF0AD-2A11-4AD4-8B61-FEC6A3611B10}" type="slidenum">
              <a:rPr lang="en-GB" altLang="en-US"/>
              <a:pPr/>
              <a:t>25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0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3A0B8D0F-D7BF-42A4-BFF8-DE89635FDD35}" type="slidenum">
              <a:rPr lang="en-GB" altLang="en-US"/>
              <a:pPr/>
              <a:t>27</a:t>
            </a:fld>
            <a:endParaRPr lang="en-GB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xmlns="" id="{493F689F-1BC7-AE4D-9681-53B6F3B995A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6" name="Freeform 4">
              <a:extLst>
                <a:ext uri="{FF2B5EF4-FFF2-40B4-BE49-F238E27FC236}">
                  <a16:creationId xmlns:a16="http://schemas.microsoft.com/office/drawing/2014/main" xmlns="" id="{49A64D00-3B56-AF4D-9D06-B70B705191D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xmlns="" id="{6F276AEB-215C-0643-961E-950719C1ED8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16 w 1722"/>
                <a:gd name="T1" fmla="*/ 63 h 66"/>
                <a:gd name="T2" fmla="*/ 1716 w 1722"/>
                <a:gd name="T3" fmla="*/ 57 h 66"/>
                <a:gd name="T4" fmla="*/ 0 w 1722"/>
                <a:gd name="T5" fmla="*/ 0 h 66"/>
                <a:gd name="T6" fmla="*/ 0 w 1722"/>
                <a:gd name="T7" fmla="*/ 45 h 66"/>
                <a:gd name="T8" fmla="*/ 1716 w 1722"/>
                <a:gd name="T9" fmla="*/ 63 h 66"/>
                <a:gd name="T10" fmla="*/ 1716 w 1722"/>
                <a:gd name="T11" fmla="*/ 63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xmlns="" id="{D3C741DD-13EC-1E48-A65B-F0756DB5536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2 w 975"/>
                <a:gd name="T1" fmla="*/ 48 h 101"/>
                <a:gd name="T2" fmla="*/ 972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2 w 975"/>
                <a:gd name="T9" fmla="*/ 48 h 101"/>
                <a:gd name="T10" fmla="*/ 972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35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35 w 2141"/>
                <a:gd name="T7" fmla="*/ 0 h 198"/>
                <a:gd name="T8" fmla="*/ 2135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xmlns="" id="{BEC59769-4646-7247-9051-B77666BD2E2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73 w 2517"/>
                <a:gd name="T1" fmla="*/ 276 h 276"/>
                <a:gd name="T2" fmla="*/ 2508 w 2517"/>
                <a:gd name="T3" fmla="*/ 204 h 276"/>
                <a:gd name="T4" fmla="*/ 2251 w 2517"/>
                <a:gd name="T5" fmla="*/ 0 h 276"/>
                <a:gd name="T6" fmla="*/ 0 w 2517"/>
                <a:gd name="T7" fmla="*/ 276 h 276"/>
                <a:gd name="T8" fmla="*/ 2173 w 2517"/>
                <a:gd name="T9" fmla="*/ 276 h 276"/>
                <a:gd name="T10" fmla="*/ 2173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xmlns="" id="{2B72ABB0-2F26-B143-BF4A-A30C2DA4202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6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6 w 729"/>
                <a:gd name="T7" fmla="*/ 240 h 240"/>
                <a:gd name="T8" fmla="*/ 726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xmlns="" id="{554F597D-FA52-C943-AF2D-F1772A9C842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6 w 729"/>
                <a:gd name="T1" fmla="*/ 318 h 318"/>
                <a:gd name="T2" fmla="*/ 726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6 w 729"/>
                <a:gd name="T9" fmla="*/ 318 h 318"/>
                <a:gd name="T10" fmla="*/ 726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xmlns="" id="{E5C7571A-C49D-7E42-8614-7DE25940A0C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xmlns="" id="{08AF6D56-4574-E545-BACF-63F1846B312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xmlns="" id="{5E20001A-6141-9F49-AEBF-6E06E621136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2" name="Freeform 20">
              <a:extLst>
                <a:ext uri="{FF2B5EF4-FFF2-40B4-BE49-F238E27FC236}">
                  <a16:creationId xmlns:a16="http://schemas.microsoft.com/office/drawing/2014/main" xmlns="" id="{4B058F78-C53E-1F4D-AE1F-FD93A3BB135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4" name="Freeform 22">
              <a:extLst>
                <a:ext uri="{FF2B5EF4-FFF2-40B4-BE49-F238E27FC236}">
                  <a16:creationId xmlns:a16="http://schemas.microsoft.com/office/drawing/2014/main" xmlns="" id="{01EE5F8D-F521-0945-B882-3AF3DA57EE9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25" name="Freeform 23">
              <a:extLst>
                <a:ext uri="{FF2B5EF4-FFF2-40B4-BE49-F238E27FC236}">
                  <a16:creationId xmlns:a16="http://schemas.microsoft.com/office/drawing/2014/main" xmlns="" id="{103587A5-6A05-6D4E-977A-ACC6296DD1F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26" name="Freeform 24">
              <a:extLst>
                <a:ext uri="{FF2B5EF4-FFF2-40B4-BE49-F238E27FC236}">
                  <a16:creationId xmlns:a16="http://schemas.microsoft.com/office/drawing/2014/main" xmlns="" id="{41BE82CE-7FE2-3F48-8DC3-73213D76F7A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8" name="Freeform 26">
              <a:extLst>
                <a:ext uri="{FF2B5EF4-FFF2-40B4-BE49-F238E27FC236}">
                  <a16:creationId xmlns:a16="http://schemas.microsoft.com/office/drawing/2014/main" xmlns="" id="{7A437BB6-EE95-BE47-A31A-CAF1FBA5889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29" name="Freeform 27">
              <a:extLst>
                <a:ext uri="{FF2B5EF4-FFF2-40B4-BE49-F238E27FC236}">
                  <a16:creationId xmlns:a16="http://schemas.microsoft.com/office/drawing/2014/main" xmlns="" id="{160B7EEB-9B3F-F643-BF32-C85954A5980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09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1" name="Freeform 29">
              <a:extLst>
                <a:ext uri="{FF2B5EF4-FFF2-40B4-BE49-F238E27FC236}">
                  <a16:creationId xmlns:a16="http://schemas.microsoft.com/office/drawing/2014/main" xmlns="" id="{44E5DE76-A38E-BF4F-A50F-AD78A16438C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3" name="Freeform 31">
              <a:extLst>
                <a:ext uri="{FF2B5EF4-FFF2-40B4-BE49-F238E27FC236}">
                  <a16:creationId xmlns:a16="http://schemas.microsoft.com/office/drawing/2014/main" xmlns="" id="{940454A9-2DD2-8F40-AA8B-4417DE1BD8D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34" name="Freeform 32">
              <a:extLst>
                <a:ext uri="{FF2B5EF4-FFF2-40B4-BE49-F238E27FC236}">
                  <a16:creationId xmlns:a16="http://schemas.microsoft.com/office/drawing/2014/main" xmlns="" id="{2527BD20-9440-E542-90F4-5711174CF38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35" name="Freeform 33">
              <a:extLst>
                <a:ext uri="{FF2B5EF4-FFF2-40B4-BE49-F238E27FC236}">
                  <a16:creationId xmlns:a16="http://schemas.microsoft.com/office/drawing/2014/main" xmlns="" id="{B2036684-377D-024E-AC20-9886A540691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36" name="Freeform 34">
              <a:extLst>
                <a:ext uri="{FF2B5EF4-FFF2-40B4-BE49-F238E27FC236}">
                  <a16:creationId xmlns:a16="http://schemas.microsoft.com/office/drawing/2014/main" xmlns="" id="{010F0F51-6431-AF48-9D09-366CBCE2DC2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37" name="Freeform 35">
              <a:extLst>
                <a:ext uri="{FF2B5EF4-FFF2-40B4-BE49-F238E27FC236}">
                  <a16:creationId xmlns:a16="http://schemas.microsoft.com/office/drawing/2014/main" xmlns="" id="{CE805924-DD43-1E44-94F0-3D90B47C623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38" name="Freeform 36">
              <a:extLst>
                <a:ext uri="{FF2B5EF4-FFF2-40B4-BE49-F238E27FC236}">
                  <a16:creationId xmlns:a16="http://schemas.microsoft.com/office/drawing/2014/main" xmlns="" id="{FA171448-1A1C-E547-9804-8742C124A53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39" name="Freeform 37">
              <a:extLst>
                <a:ext uri="{FF2B5EF4-FFF2-40B4-BE49-F238E27FC236}">
                  <a16:creationId xmlns:a16="http://schemas.microsoft.com/office/drawing/2014/main" xmlns="" id="{BE067E9D-5A85-4F4E-B250-2BC162C83A4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0" name="Freeform 38">
              <a:extLst>
                <a:ext uri="{FF2B5EF4-FFF2-40B4-BE49-F238E27FC236}">
                  <a16:creationId xmlns:a16="http://schemas.microsoft.com/office/drawing/2014/main" xmlns="" id="{CEC8EC49-CFB1-3643-82E6-645E81662F3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>
                <a:extLst>
                  <a:ext uri="{FF2B5EF4-FFF2-40B4-BE49-F238E27FC236}">
                    <a16:creationId xmlns:a16="http://schemas.microsoft.com/office/drawing/2014/main" xmlns="" id="{14E0B4B1-0F81-E042-A974-9A5A43BEF6E4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43" name="Freeform 41">
                <a:extLst>
                  <a:ext uri="{FF2B5EF4-FFF2-40B4-BE49-F238E27FC236}">
                    <a16:creationId xmlns:a16="http://schemas.microsoft.com/office/drawing/2014/main" xmlns="" id="{AA2CED20-0592-5D49-A248-93321C0B68C8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</p:grpSp>
      </p:grpSp>
      <p:sp>
        <p:nvSpPr>
          <p:cNvPr id="49194" name="Rectangle 42">
            <a:extLst>
              <a:ext uri="{FF2B5EF4-FFF2-40B4-BE49-F238E27FC236}">
                <a16:creationId xmlns:a16="http://schemas.microsoft.com/office/drawing/2014/main" xmlns="" id="{E3DEBC3E-0B47-BC44-ABC2-991EB5253A26}"/>
              </a:ext>
            </a:extLst>
          </p:cNvPr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9195" name="Rectangle 43">
            <a:extLst>
              <a:ext uri="{FF2B5EF4-FFF2-40B4-BE49-F238E27FC236}">
                <a16:creationId xmlns:a16="http://schemas.microsoft.com/office/drawing/2014/main" xmlns="" id="{25F25315-825A-F946-8DBA-06A52EA7A9E0}"/>
              </a:ext>
            </a:extLst>
          </p:cNvPr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/>
            </a:lvl1pPr>
          </a:lstStyle>
          <a:p>
            <a:pPr lvl="0"/>
            <a:r>
              <a:rPr lang="en-GB" altLang="en-US" noProof="0"/>
              <a:t>Click to edit Master subtitle style</a:t>
            </a:r>
          </a:p>
        </p:txBody>
      </p:sp>
      <p:sp>
        <p:nvSpPr>
          <p:cNvPr id="44" name="Rectangle 44">
            <a:extLst>
              <a:ext uri="{FF2B5EF4-FFF2-40B4-BE49-F238E27FC236}">
                <a16:creationId xmlns:a16="http://schemas.microsoft.com/office/drawing/2014/main" xmlns="" id="{4704B002-C762-4F45-A02F-338F4DA9E8C7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A3D5C9-EFDF-460A-A043-947EB4E1464E}" type="datetime1">
              <a:rPr lang="en-GB" altLang="en-US"/>
              <a:pPr>
                <a:defRPr/>
              </a:pPr>
              <a:t>02/11/2023</a:t>
            </a:fld>
            <a:endParaRPr lang="en-GB" altLang="en-US"/>
          </a:p>
        </p:txBody>
      </p:sp>
      <p:sp>
        <p:nvSpPr>
          <p:cNvPr id="45" name="Rectangle 45">
            <a:extLst>
              <a:ext uri="{FF2B5EF4-FFF2-40B4-BE49-F238E27FC236}">
                <a16:creationId xmlns:a16="http://schemas.microsoft.com/office/drawing/2014/main" xmlns="" id="{66D5CCF2-DB73-A640-B243-7CF17E79672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6" name="Rectangle 46">
            <a:extLst>
              <a:ext uri="{FF2B5EF4-FFF2-40B4-BE49-F238E27FC236}">
                <a16:creationId xmlns:a16="http://schemas.microsoft.com/office/drawing/2014/main" xmlns="" id="{653BD6BE-9B16-EA42-A931-FFF2C3AD4C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48C31D-35A8-49C8-8AFF-098061CEBB20}" type="slidenum">
              <a:rPr lang="en-GB" altLang="en-US"/>
              <a:pPr/>
              <a:t>‹N›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32745510"/>
      </p:ext>
    </p:extLst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DBE8A3-0C24-EF4E-B7A5-A8FF29D12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D16510A-FC23-0C49-88E6-6ABA4F2B04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>
            <a:extLst>
              <a:ext uri="{FF2B5EF4-FFF2-40B4-BE49-F238E27FC236}">
                <a16:creationId xmlns:a16="http://schemas.microsoft.com/office/drawing/2014/main" xmlns="" id="{467695CB-01EC-5041-A329-CCB202DC16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F0DECA-D0F2-4DF1-BABC-9C5E081920AB}" type="datetime1">
              <a:rPr lang="en-GB" altLang="en-US"/>
              <a:pPr>
                <a:defRPr/>
              </a:pPr>
              <a:t>02/11/2023</a:t>
            </a:fld>
            <a:endParaRPr lang="en-GB" altLang="en-US"/>
          </a:p>
        </p:txBody>
      </p:sp>
      <p:sp>
        <p:nvSpPr>
          <p:cNvPr id="5" name="Rectangle 45">
            <a:extLst>
              <a:ext uri="{FF2B5EF4-FFF2-40B4-BE49-F238E27FC236}">
                <a16:creationId xmlns:a16="http://schemas.microsoft.com/office/drawing/2014/main" xmlns="" id="{0F56DA79-1AD8-E846-BB64-CD6DF28420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46">
            <a:extLst>
              <a:ext uri="{FF2B5EF4-FFF2-40B4-BE49-F238E27FC236}">
                <a16:creationId xmlns:a16="http://schemas.microsoft.com/office/drawing/2014/main" xmlns="" id="{EE14A158-68AD-804E-8A25-7076E79CA9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326E01-C9F8-4141-8271-FA96DE0D0A89}" type="slidenum">
              <a:rPr lang="en-GB" altLang="en-US"/>
              <a:pPr/>
              <a:t>‹N›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14777204"/>
      </p:ext>
    </p:extLst>
  </p:cSld>
  <p:clrMapOvr>
    <a:masterClrMapping/>
  </p:clrMapOvr>
  <p:transition>
    <p:whee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5F9C653-9202-CE43-82CA-65BFB3E5BA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E90CA69-90E1-BA47-91A6-7DD03B2EE7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>
            <a:extLst>
              <a:ext uri="{FF2B5EF4-FFF2-40B4-BE49-F238E27FC236}">
                <a16:creationId xmlns:a16="http://schemas.microsoft.com/office/drawing/2014/main" xmlns="" id="{467695CB-01EC-5041-A329-CCB202DC16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087F0C-662E-4579-A4D6-E59C8100D61D}" type="datetime1">
              <a:rPr lang="en-GB" altLang="en-US"/>
              <a:pPr>
                <a:defRPr/>
              </a:pPr>
              <a:t>02/11/2023</a:t>
            </a:fld>
            <a:endParaRPr lang="en-GB" altLang="en-US"/>
          </a:p>
        </p:txBody>
      </p:sp>
      <p:sp>
        <p:nvSpPr>
          <p:cNvPr id="5" name="Rectangle 45">
            <a:extLst>
              <a:ext uri="{FF2B5EF4-FFF2-40B4-BE49-F238E27FC236}">
                <a16:creationId xmlns:a16="http://schemas.microsoft.com/office/drawing/2014/main" xmlns="" id="{0F56DA79-1AD8-E846-BB64-CD6DF28420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46">
            <a:extLst>
              <a:ext uri="{FF2B5EF4-FFF2-40B4-BE49-F238E27FC236}">
                <a16:creationId xmlns:a16="http://schemas.microsoft.com/office/drawing/2014/main" xmlns="" id="{EE14A158-68AD-804E-8A25-7076E79CA9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AAD63E-8DCC-4F45-ACAF-C2B162EE09D1}" type="slidenum">
              <a:rPr lang="en-GB" altLang="en-US"/>
              <a:pPr/>
              <a:t>‹N›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37676778"/>
      </p:ext>
    </p:extLst>
  </p:cSld>
  <p:clrMapOvr>
    <a:masterClrMapping/>
  </p:clrMapOvr>
  <p:transition>
    <p:whee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179512" y="1028733"/>
            <a:ext cx="8676488" cy="5307267"/>
          </a:xfrm>
          <a:prstGeom prst="rect">
            <a:avLst/>
          </a:prstGeom>
        </p:spPr>
        <p:txBody>
          <a:bodyPr lIns="0" tIns="0" rIns="0" bIns="0" rtlCol="0">
            <a:no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83778" y="154545"/>
            <a:ext cx="7916615" cy="673100"/>
          </a:xfrm>
        </p:spPr>
        <p:txBody>
          <a:bodyPr/>
          <a:lstStyle>
            <a:lvl1pPr marL="0" indent="0">
              <a:buFontTx/>
              <a:buNone/>
              <a:defRPr sz="24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ooter Placeholder 1">
            <a:extLst>
              <a:ext uri="{FF2B5EF4-FFF2-40B4-BE49-F238E27FC236}">
                <a16:creationId xmlns:a16="http://schemas.microsoft.com/office/drawing/2014/main" xmlns="" id="{178DEE97-EEDA-434E-9DF4-EDCCB1E5532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79388" y="6480175"/>
            <a:ext cx="8353425" cy="239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FLAR - 16 MARCH 2020, BUENOS AIRES</a:t>
            </a:r>
            <a:endParaRPr lang="en-GB" dirty="0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xmlns="" id="{3CD4F9C4-4E09-D440-9385-A0F2D143772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7FC24287-B962-451C-A2FB-A370E4089D74}" type="slidenum">
              <a:rPr lang="en-GB" altLang="it-IT"/>
              <a:pPr/>
              <a:t>‹N›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3768316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E350C3-766B-F540-B2B5-33ABAAD1C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A6D867C-37CD-3D45-AF5D-37499BD6463E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1D309B7-8F55-9949-BEF1-433870C87C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4">
            <a:extLst>
              <a:ext uri="{FF2B5EF4-FFF2-40B4-BE49-F238E27FC236}">
                <a16:creationId xmlns:a16="http://schemas.microsoft.com/office/drawing/2014/main" xmlns="" id="{FCCC2878-B011-EF42-B0E5-521C486D1A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45">
            <a:extLst>
              <a:ext uri="{FF2B5EF4-FFF2-40B4-BE49-F238E27FC236}">
                <a16:creationId xmlns:a16="http://schemas.microsoft.com/office/drawing/2014/main" xmlns="" id="{F082164E-7BFC-D54D-9909-44EC37E100A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michele colucci  copyright </a:t>
            </a:r>
          </a:p>
        </p:txBody>
      </p:sp>
      <p:sp>
        <p:nvSpPr>
          <p:cNvPr id="7" name="Rectangle 46">
            <a:extLst>
              <a:ext uri="{FF2B5EF4-FFF2-40B4-BE49-F238E27FC236}">
                <a16:creationId xmlns:a16="http://schemas.microsoft.com/office/drawing/2014/main" xmlns="" id="{FBBD003B-E6A3-6948-8580-FBA28900CF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D795CE-BA9E-4F46-B50E-1725E62B6282}" type="slidenum">
              <a:rPr lang="en-GB" altLang="en-US"/>
              <a:pPr/>
              <a:t>‹N›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29697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A18E9B-9465-C54D-8FB2-D1A6527EB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43A624A-C7E1-D244-80E6-E1B9E049B7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>
            <a:extLst>
              <a:ext uri="{FF2B5EF4-FFF2-40B4-BE49-F238E27FC236}">
                <a16:creationId xmlns:a16="http://schemas.microsoft.com/office/drawing/2014/main" xmlns="" id="{467695CB-01EC-5041-A329-CCB202DC16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943BE6-D5E4-4F8B-A2CB-B479ABCF7EC1}" type="datetime1">
              <a:rPr lang="en-GB" altLang="en-US"/>
              <a:pPr>
                <a:defRPr/>
              </a:pPr>
              <a:t>02/11/2023</a:t>
            </a:fld>
            <a:endParaRPr lang="en-GB" altLang="en-US"/>
          </a:p>
        </p:txBody>
      </p:sp>
      <p:sp>
        <p:nvSpPr>
          <p:cNvPr id="5" name="Rectangle 45">
            <a:extLst>
              <a:ext uri="{FF2B5EF4-FFF2-40B4-BE49-F238E27FC236}">
                <a16:creationId xmlns:a16="http://schemas.microsoft.com/office/drawing/2014/main" xmlns="" id="{0F56DA79-1AD8-E846-BB64-CD6DF28420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46">
            <a:extLst>
              <a:ext uri="{FF2B5EF4-FFF2-40B4-BE49-F238E27FC236}">
                <a16:creationId xmlns:a16="http://schemas.microsoft.com/office/drawing/2014/main" xmlns="" id="{EE14A158-68AD-804E-8A25-7076E79CA9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CA4EB5-D191-44E0-BDDD-BE88B9C108A4}" type="slidenum">
              <a:rPr lang="en-GB" altLang="en-US"/>
              <a:pPr/>
              <a:t>‹N›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02882314"/>
      </p:ext>
    </p:extLst>
  </p:cSld>
  <p:clrMapOvr>
    <a:masterClrMapping/>
  </p:clrMapOvr>
  <p:transition>
    <p:whee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AB2FA7-CDDC-234C-80E7-B0AFE1B83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B7B75C2-1748-1140-8B65-9F0F5F478C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4">
            <a:extLst>
              <a:ext uri="{FF2B5EF4-FFF2-40B4-BE49-F238E27FC236}">
                <a16:creationId xmlns:a16="http://schemas.microsoft.com/office/drawing/2014/main" xmlns="" id="{467695CB-01EC-5041-A329-CCB202DC16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0D9475-DD8D-4C88-99AF-FC9A2A8609DD}" type="datetime1">
              <a:rPr lang="en-GB" altLang="en-US"/>
              <a:pPr>
                <a:defRPr/>
              </a:pPr>
              <a:t>02/11/2023</a:t>
            </a:fld>
            <a:endParaRPr lang="en-GB" altLang="en-US"/>
          </a:p>
        </p:txBody>
      </p:sp>
      <p:sp>
        <p:nvSpPr>
          <p:cNvPr id="5" name="Rectangle 45">
            <a:extLst>
              <a:ext uri="{FF2B5EF4-FFF2-40B4-BE49-F238E27FC236}">
                <a16:creationId xmlns:a16="http://schemas.microsoft.com/office/drawing/2014/main" xmlns="" id="{0F56DA79-1AD8-E846-BB64-CD6DF28420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46">
            <a:extLst>
              <a:ext uri="{FF2B5EF4-FFF2-40B4-BE49-F238E27FC236}">
                <a16:creationId xmlns:a16="http://schemas.microsoft.com/office/drawing/2014/main" xmlns="" id="{EE14A158-68AD-804E-8A25-7076E79CA9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CF468F-FCC8-4D7F-95E7-79EF0071FAB4}" type="slidenum">
              <a:rPr lang="en-GB" altLang="en-US"/>
              <a:pPr/>
              <a:t>‹N›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58863556"/>
      </p:ext>
    </p:extLst>
  </p:cSld>
  <p:clrMapOvr>
    <a:masterClrMapping/>
  </p:clrMapOvr>
  <p:transition>
    <p:whee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C361A8-1488-6A4B-B3C7-B99D70B94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1C7836F-AA45-E84A-87D4-CA94350DB6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32BDCAB-7A04-3242-B2AD-30BCB0C7FF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4">
            <a:extLst>
              <a:ext uri="{FF2B5EF4-FFF2-40B4-BE49-F238E27FC236}">
                <a16:creationId xmlns:a16="http://schemas.microsoft.com/office/drawing/2014/main" xmlns="" id="{467695CB-01EC-5041-A329-CCB202DC16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94FCF5-7104-4858-ABB7-96A4D6D15703}" type="datetime1">
              <a:rPr lang="en-GB" altLang="en-US"/>
              <a:pPr>
                <a:defRPr/>
              </a:pPr>
              <a:t>02/11/2023</a:t>
            </a:fld>
            <a:endParaRPr lang="en-GB" altLang="en-US"/>
          </a:p>
        </p:txBody>
      </p:sp>
      <p:sp>
        <p:nvSpPr>
          <p:cNvPr id="6" name="Rectangle 45">
            <a:extLst>
              <a:ext uri="{FF2B5EF4-FFF2-40B4-BE49-F238E27FC236}">
                <a16:creationId xmlns:a16="http://schemas.microsoft.com/office/drawing/2014/main" xmlns="" id="{0F56DA79-1AD8-E846-BB64-CD6DF28420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46">
            <a:extLst>
              <a:ext uri="{FF2B5EF4-FFF2-40B4-BE49-F238E27FC236}">
                <a16:creationId xmlns:a16="http://schemas.microsoft.com/office/drawing/2014/main" xmlns="" id="{EE14A158-68AD-804E-8A25-7076E79CA9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3E51FB-8307-48C6-ACA7-599F9CF806CA}" type="slidenum">
              <a:rPr lang="en-GB" altLang="en-US"/>
              <a:pPr/>
              <a:t>‹N›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78033473"/>
      </p:ext>
    </p:extLst>
  </p:cSld>
  <p:clrMapOvr>
    <a:masterClrMapping/>
  </p:clrMapOvr>
  <p:transition>
    <p:whee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E300CD-E7A9-7E40-8001-3CB74C1F3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A0496EF-7BE7-D54F-98A0-59C12DE567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DE3CBCA-75EC-3C44-BCD2-4590FF051D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7DB636F-7FE6-4B4E-89B2-83AF690DB2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5BEF018-2AA1-394E-8107-69FA9714C8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4">
            <a:extLst>
              <a:ext uri="{FF2B5EF4-FFF2-40B4-BE49-F238E27FC236}">
                <a16:creationId xmlns:a16="http://schemas.microsoft.com/office/drawing/2014/main" xmlns="" id="{467695CB-01EC-5041-A329-CCB202DC16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F3FD13-BFC3-4740-935B-15F6D3CB3725}" type="datetime1">
              <a:rPr lang="en-GB" altLang="en-US"/>
              <a:pPr>
                <a:defRPr/>
              </a:pPr>
              <a:t>02/11/2023</a:t>
            </a:fld>
            <a:endParaRPr lang="en-GB" altLang="en-US"/>
          </a:p>
        </p:txBody>
      </p:sp>
      <p:sp>
        <p:nvSpPr>
          <p:cNvPr id="8" name="Rectangle 45">
            <a:extLst>
              <a:ext uri="{FF2B5EF4-FFF2-40B4-BE49-F238E27FC236}">
                <a16:creationId xmlns:a16="http://schemas.microsoft.com/office/drawing/2014/main" xmlns="" id="{0F56DA79-1AD8-E846-BB64-CD6DF28420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9" name="Rectangle 46">
            <a:extLst>
              <a:ext uri="{FF2B5EF4-FFF2-40B4-BE49-F238E27FC236}">
                <a16:creationId xmlns:a16="http://schemas.microsoft.com/office/drawing/2014/main" xmlns="" id="{EE14A158-68AD-804E-8A25-7076E79CA9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418AA5-2E6E-441D-BF04-BF5CDFDD51F4}" type="slidenum">
              <a:rPr lang="en-GB" altLang="en-US"/>
              <a:pPr/>
              <a:t>‹N›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66024634"/>
      </p:ext>
    </p:extLst>
  </p:cSld>
  <p:clrMapOvr>
    <a:masterClrMapping/>
  </p:clrMapOvr>
  <p:transition>
    <p:whee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AF083F-132F-B843-BBF7-1594C3B7D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4">
            <a:extLst>
              <a:ext uri="{FF2B5EF4-FFF2-40B4-BE49-F238E27FC236}">
                <a16:creationId xmlns:a16="http://schemas.microsoft.com/office/drawing/2014/main" xmlns="" id="{467695CB-01EC-5041-A329-CCB202DC16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6CA0B3-32D7-4B48-9E15-D06DF8084392}" type="datetime1">
              <a:rPr lang="en-GB" altLang="en-US"/>
              <a:pPr>
                <a:defRPr/>
              </a:pPr>
              <a:t>02/11/2023</a:t>
            </a:fld>
            <a:endParaRPr lang="en-GB" altLang="en-US"/>
          </a:p>
        </p:txBody>
      </p:sp>
      <p:sp>
        <p:nvSpPr>
          <p:cNvPr id="4" name="Rectangle 45">
            <a:extLst>
              <a:ext uri="{FF2B5EF4-FFF2-40B4-BE49-F238E27FC236}">
                <a16:creationId xmlns:a16="http://schemas.microsoft.com/office/drawing/2014/main" xmlns="" id="{0F56DA79-1AD8-E846-BB64-CD6DF28420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46">
            <a:extLst>
              <a:ext uri="{FF2B5EF4-FFF2-40B4-BE49-F238E27FC236}">
                <a16:creationId xmlns:a16="http://schemas.microsoft.com/office/drawing/2014/main" xmlns="" id="{EE14A158-68AD-804E-8A25-7076E79CA9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91509F-5507-425C-8EE4-FF3119467AAE}" type="slidenum">
              <a:rPr lang="en-GB" altLang="en-US"/>
              <a:pPr/>
              <a:t>‹N›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69526940"/>
      </p:ext>
    </p:extLst>
  </p:cSld>
  <p:clrMapOvr>
    <a:masterClrMapping/>
  </p:clrMapOvr>
  <p:transition>
    <p:whee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>
            <a:extLst>
              <a:ext uri="{FF2B5EF4-FFF2-40B4-BE49-F238E27FC236}">
                <a16:creationId xmlns:a16="http://schemas.microsoft.com/office/drawing/2014/main" xmlns="" id="{467695CB-01EC-5041-A329-CCB202DC16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96636B-D12A-406A-B868-E3084885B09E}" type="datetime1">
              <a:rPr lang="en-GB" altLang="en-US"/>
              <a:pPr>
                <a:defRPr/>
              </a:pPr>
              <a:t>02/11/2023</a:t>
            </a:fld>
            <a:endParaRPr lang="en-GB" altLang="en-US"/>
          </a:p>
        </p:txBody>
      </p:sp>
      <p:sp>
        <p:nvSpPr>
          <p:cNvPr id="3" name="Rectangle 45">
            <a:extLst>
              <a:ext uri="{FF2B5EF4-FFF2-40B4-BE49-F238E27FC236}">
                <a16:creationId xmlns:a16="http://schemas.microsoft.com/office/drawing/2014/main" xmlns="" id="{0F56DA79-1AD8-E846-BB64-CD6DF28420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46">
            <a:extLst>
              <a:ext uri="{FF2B5EF4-FFF2-40B4-BE49-F238E27FC236}">
                <a16:creationId xmlns:a16="http://schemas.microsoft.com/office/drawing/2014/main" xmlns="" id="{EE14A158-68AD-804E-8A25-7076E79CA9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CF3F39-E5BD-4C95-8B24-6A5F656E4CA3}" type="slidenum">
              <a:rPr lang="en-GB" altLang="en-US"/>
              <a:pPr/>
              <a:t>‹N›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57294460"/>
      </p:ext>
    </p:extLst>
  </p:cSld>
  <p:clrMapOvr>
    <a:masterClrMapping/>
  </p:clrMapOvr>
  <p:transition>
    <p:whee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2AC863-A583-FF40-8DEC-E2C26A261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E9F1F5E-C2FA-CC46-8FF4-277FED4D07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21A2195-F09A-B548-BEC7-7C1097D380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4">
            <a:extLst>
              <a:ext uri="{FF2B5EF4-FFF2-40B4-BE49-F238E27FC236}">
                <a16:creationId xmlns:a16="http://schemas.microsoft.com/office/drawing/2014/main" xmlns="" id="{467695CB-01EC-5041-A329-CCB202DC16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D91CE9-11BD-451B-949A-B695FBFD1FDD}" type="datetime1">
              <a:rPr lang="en-GB" altLang="en-US"/>
              <a:pPr>
                <a:defRPr/>
              </a:pPr>
              <a:t>02/11/2023</a:t>
            </a:fld>
            <a:endParaRPr lang="en-GB" altLang="en-US"/>
          </a:p>
        </p:txBody>
      </p:sp>
      <p:sp>
        <p:nvSpPr>
          <p:cNvPr id="6" name="Rectangle 45">
            <a:extLst>
              <a:ext uri="{FF2B5EF4-FFF2-40B4-BE49-F238E27FC236}">
                <a16:creationId xmlns:a16="http://schemas.microsoft.com/office/drawing/2014/main" xmlns="" id="{0F56DA79-1AD8-E846-BB64-CD6DF28420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46">
            <a:extLst>
              <a:ext uri="{FF2B5EF4-FFF2-40B4-BE49-F238E27FC236}">
                <a16:creationId xmlns:a16="http://schemas.microsoft.com/office/drawing/2014/main" xmlns="" id="{EE14A158-68AD-804E-8A25-7076E79CA9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EC6CD6-282E-4479-9C42-6086432D69DF}" type="slidenum">
              <a:rPr lang="en-GB" altLang="en-US"/>
              <a:pPr/>
              <a:t>‹N›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48486277"/>
      </p:ext>
    </p:extLst>
  </p:cSld>
  <p:clrMapOvr>
    <a:masterClrMapping/>
  </p:clrMapOvr>
  <p:transition>
    <p:whee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7D4165-5C2B-B84D-BD81-F24E4F71A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68FC011-709B-C74E-95C4-687E393900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3CDED8D-E198-2547-81D6-76BDC9EB3D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4">
            <a:extLst>
              <a:ext uri="{FF2B5EF4-FFF2-40B4-BE49-F238E27FC236}">
                <a16:creationId xmlns:a16="http://schemas.microsoft.com/office/drawing/2014/main" xmlns="" id="{467695CB-01EC-5041-A329-CCB202DC16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3ACE56-63C6-47B9-847B-C48EC8409325}" type="datetime1">
              <a:rPr lang="en-GB" altLang="en-US"/>
              <a:pPr>
                <a:defRPr/>
              </a:pPr>
              <a:t>02/11/2023</a:t>
            </a:fld>
            <a:endParaRPr lang="en-GB" altLang="en-US"/>
          </a:p>
        </p:txBody>
      </p:sp>
      <p:sp>
        <p:nvSpPr>
          <p:cNvPr id="6" name="Rectangle 45">
            <a:extLst>
              <a:ext uri="{FF2B5EF4-FFF2-40B4-BE49-F238E27FC236}">
                <a16:creationId xmlns:a16="http://schemas.microsoft.com/office/drawing/2014/main" xmlns="" id="{0F56DA79-1AD8-E846-BB64-CD6DF28420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46">
            <a:extLst>
              <a:ext uri="{FF2B5EF4-FFF2-40B4-BE49-F238E27FC236}">
                <a16:creationId xmlns:a16="http://schemas.microsoft.com/office/drawing/2014/main" xmlns="" id="{EE14A158-68AD-804E-8A25-7076E79CA9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7AE466-0AD0-48DD-8959-E80EF111018C}" type="slidenum">
              <a:rPr lang="en-GB" altLang="en-US"/>
              <a:pPr/>
              <a:t>‹N›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57336936"/>
      </p:ext>
    </p:extLst>
  </p:cSld>
  <p:clrMapOvr>
    <a:masterClrMapping/>
  </p:clrMapOvr>
  <p:transition>
    <p:whee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58"/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48131" name="Freeform 3">
              <a:extLst>
                <a:ext uri="{FF2B5EF4-FFF2-40B4-BE49-F238E27FC236}">
                  <a16:creationId xmlns:a16="http://schemas.microsoft.com/office/drawing/2014/main" xmlns="" id="{67B0A33B-41FD-FA47-8E2D-93921D551AB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8132" name="Freeform 4">
              <a:extLst>
                <a:ext uri="{FF2B5EF4-FFF2-40B4-BE49-F238E27FC236}">
                  <a16:creationId xmlns:a16="http://schemas.microsoft.com/office/drawing/2014/main" xmlns="" id="{8343FDE7-DF27-1B40-9526-E70DDAAA656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8133" name="Freeform 5">
              <a:extLst>
                <a:ext uri="{FF2B5EF4-FFF2-40B4-BE49-F238E27FC236}">
                  <a16:creationId xmlns:a16="http://schemas.microsoft.com/office/drawing/2014/main" xmlns="" id="{24A7F501-F5A2-6C4A-A309-BD6EF221249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035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16 w 1722"/>
                <a:gd name="T1" fmla="*/ 63 h 66"/>
                <a:gd name="T2" fmla="*/ 1716 w 1722"/>
                <a:gd name="T3" fmla="*/ 57 h 66"/>
                <a:gd name="T4" fmla="*/ 0 w 1722"/>
                <a:gd name="T5" fmla="*/ 0 h 66"/>
                <a:gd name="T6" fmla="*/ 0 w 1722"/>
                <a:gd name="T7" fmla="*/ 45 h 66"/>
                <a:gd name="T8" fmla="*/ 1716 w 1722"/>
                <a:gd name="T9" fmla="*/ 63 h 66"/>
                <a:gd name="T10" fmla="*/ 1716 w 1722"/>
                <a:gd name="T11" fmla="*/ 63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8135" name="Freeform 7">
              <a:extLst>
                <a:ext uri="{FF2B5EF4-FFF2-40B4-BE49-F238E27FC236}">
                  <a16:creationId xmlns:a16="http://schemas.microsoft.com/office/drawing/2014/main" xmlns="" id="{AAD684CE-81AA-C540-A96D-7077FB75D88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037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2 w 975"/>
                <a:gd name="T1" fmla="*/ 48 h 101"/>
                <a:gd name="T2" fmla="*/ 972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2 w 975"/>
                <a:gd name="T9" fmla="*/ 48 h 101"/>
                <a:gd name="T10" fmla="*/ 972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38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35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35 w 2141"/>
                <a:gd name="T7" fmla="*/ 0 h 198"/>
                <a:gd name="T8" fmla="*/ 2135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8138" name="Freeform 10">
              <a:extLst>
                <a:ext uri="{FF2B5EF4-FFF2-40B4-BE49-F238E27FC236}">
                  <a16:creationId xmlns:a16="http://schemas.microsoft.com/office/drawing/2014/main" xmlns="" id="{3F3D87B0-5EF3-8C4E-8485-1303FFFF02A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040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73 w 2517"/>
                <a:gd name="T1" fmla="*/ 276 h 276"/>
                <a:gd name="T2" fmla="*/ 2508 w 2517"/>
                <a:gd name="T3" fmla="*/ 204 h 276"/>
                <a:gd name="T4" fmla="*/ 2251 w 2517"/>
                <a:gd name="T5" fmla="*/ 0 h 276"/>
                <a:gd name="T6" fmla="*/ 0 w 2517"/>
                <a:gd name="T7" fmla="*/ 276 h 276"/>
                <a:gd name="T8" fmla="*/ 2173 w 2517"/>
                <a:gd name="T9" fmla="*/ 276 h 276"/>
                <a:gd name="T10" fmla="*/ 2173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8140" name="Freeform 12">
              <a:extLst>
                <a:ext uri="{FF2B5EF4-FFF2-40B4-BE49-F238E27FC236}">
                  <a16:creationId xmlns:a16="http://schemas.microsoft.com/office/drawing/2014/main" xmlns="" id="{8642322F-8F06-D349-9DB6-BEDDCDB01E5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042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6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6 w 729"/>
                <a:gd name="T7" fmla="*/ 240 h 240"/>
                <a:gd name="T8" fmla="*/ 726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8142" name="Freeform 14">
              <a:extLst>
                <a:ext uri="{FF2B5EF4-FFF2-40B4-BE49-F238E27FC236}">
                  <a16:creationId xmlns:a16="http://schemas.microsoft.com/office/drawing/2014/main" xmlns="" id="{35D83F43-8AAA-2841-A900-2EF2B6085AB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044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6 w 729"/>
                <a:gd name="T1" fmla="*/ 318 h 318"/>
                <a:gd name="T2" fmla="*/ 726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6 w 729"/>
                <a:gd name="T9" fmla="*/ 318 h 318"/>
                <a:gd name="T10" fmla="*/ 726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8144" name="Freeform 16">
              <a:extLst>
                <a:ext uri="{FF2B5EF4-FFF2-40B4-BE49-F238E27FC236}">
                  <a16:creationId xmlns:a16="http://schemas.microsoft.com/office/drawing/2014/main" xmlns="" id="{A006D4D5-60C1-0A4D-826F-B014FB15BC2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8145" name="Freeform 17">
              <a:extLst>
                <a:ext uri="{FF2B5EF4-FFF2-40B4-BE49-F238E27FC236}">
                  <a16:creationId xmlns:a16="http://schemas.microsoft.com/office/drawing/2014/main" xmlns="" id="{B85B7CDB-370B-2146-8530-1F6F412D271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8146" name="Freeform 18">
              <a:extLst>
                <a:ext uri="{FF2B5EF4-FFF2-40B4-BE49-F238E27FC236}">
                  <a16:creationId xmlns:a16="http://schemas.microsoft.com/office/drawing/2014/main" xmlns="" id="{12E0EF4D-2D8A-3541-83F3-2E7D5080EE6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048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8148" name="Freeform 20">
              <a:extLst>
                <a:ext uri="{FF2B5EF4-FFF2-40B4-BE49-F238E27FC236}">
                  <a16:creationId xmlns:a16="http://schemas.microsoft.com/office/drawing/2014/main" xmlns="" id="{3D6C66C9-AC5D-1140-AC4B-23CA47D60E5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050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8150" name="Freeform 22">
              <a:extLst>
                <a:ext uri="{FF2B5EF4-FFF2-40B4-BE49-F238E27FC236}">
                  <a16:creationId xmlns:a16="http://schemas.microsoft.com/office/drawing/2014/main" xmlns="" id="{A7545A78-552E-DC45-9118-C89E1C31DB9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8151" name="Freeform 23">
              <a:extLst>
                <a:ext uri="{FF2B5EF4-FFF2-40B4-BE49-F238E27FC236}">
                  <a16:creationId xmlns:a16="http://schemas.microsoft.com/office/drawing/2014/main" xmlns="" id="{545A2DA4-B2B9-2C47-A009-2BAE464CA9E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8152" name="Freeform 24">
              <a:extLst>
                <a:ext uri="{FF2B5EF4-FFF2-40B4-BE49-F238E27FC236}">
                  <a16:creationId xmlns:a16="http://schemas.microsoft.com/office/drawing/2014/main" xmlns="" id="{D7CBBD88-FCC7-5B45-B7D3-460E437BC05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054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8154" name="Freeform 26">
              <a:extLst>
                <a:ext uri="{FF2B5EF4-FFF2-40B4-BE49-F238E27FC236}">
                  <a16:creationId xmlns:a16="http://schemas.microsoft.com/office/drawing/2014/main" xmlns="" id="{76A55428-B975-5648-8812-DECD8728CB8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8155" name="Freeform 27">
              <a:extLst>
                <a:ext uri="{FF2B5EF4-FFF2-40B4-BE49-F238E27FC236}">
                  <a16:creationId xmlns:a16="http://schemas.microsoft.com/office/drawing/2014/main" xmlns="" id="{63083456-814F-094F-BCFB-33634FFCF10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057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09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8157" name="Freeform 29">
              <a:extLst>
                <a:ext uri="{FF2B5EF4-FFF2-40B4-BE49-F238E27FC236}">
                  <a16:creationId xmlns:a16="http://schemas.microsoft.com/office/drawing/2014/main" xmlns="" id="{7B6D0A83-501F-E046-8D51-7F13AB39D66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059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8159" name="Freeform 31">
              <a:extLst>
                <a:ext uri="{FF2B5EF4-FFF2-40B4-BE49-F238E27FC236}">
                  <a16:creationId xmlns:a16="http://schemas.microsoft.com/office/drawing/2014/main" xmlns="" id="{79B204C8-0D86-2148-A5D1-653E0675296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8160" name="Freeform 32">
              <a:extLst>
                <a:ext uri="{FF2B5EF4-FFF2-40B4-BE49-F238E27FC236}">
                  <a16:creationId xmlns:a16="http://schemas.microsoft.com/office/drawing/2014/main" xmlns="" id="{3B0432FC-6EF1-424F-B0AA-32ECF775108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8161" name="Freeform 33">
              <a:extLst>
                <a:ext uri="{FF2B5EF4-FFF2-40B4-BE49-F238E27FC236}">
                  <a16:creationId xmlns:a16="http://schemas.microsoft.com/office/drawing/2014/main" xmlns="" id="{BD0B3A12-9826-6346-A77D-CB0D1938185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8162" name="Freeform 34">
              <a:extLst>
                <a:ext uri="{FF2B5EF4-FFF2-40B4-BE49-F238E27FC236}">
                  <a16:creationId xmlns:a16="http://schemas.microsoft.com/office/drawing/2014/main" xmlns="" id="{ACFB18AE-05F1-6F4C-9C29-FC0B33E5975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8163" name="Freeform 35">
              <a:extLst>
                <a:ext uri="{FF2B5EF4-FFF2-40B4-BE49-F238E27FC236}">
                  <a16:creationId xmlns:a16="http://schemas.microsoft.com/office/drawing/2014/main" xmlns="" id="{867A6AC0-4B29-C043-9466-9176ACC7AB2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8164" name="Freeform 36">
              <a:extLst>
                <a:ext uri="{FF2B5EF4-FFF2-40B4-BE49-F238E27FC236}">
                  <a16:creationId xmlns:a16="http://schemas.microsoft.com/office/drawing/2014/main" xmlns="" id="{1A26D447-53B6-D640-8D19-BA15C037072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8165" name="Freeform 37">
              <a:extLst>
                <a:ext uri="{FF2B5EF4-FFF2-40B4-BE49-F238E27FC236}">
                  <a16:creationId xmlns:a16="http://schemas.microsoft.com/office/drawing/2014/main" xmlns="" id="{31A270E9-CE20-D148-A433-C76FF2E4637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8166" name="Freeform 38">
              <a:extLst>
                <a:ext uri="{FF2B5EF4-FFF2-40B4-BE49-F238E27FC236}">
                  <a16:creationId xmlns:a16="http://schemas.microsoft.com/office/drawing/2014/main" xmlns="" id="{2DDE4644-16E3-844E-B2F4-2ABE9ADF241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grpSp>
          <p:nvGrpSpPr>
            <p:cNvPr id="1068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8168" name="Freeform 40">
                <a:extLst>
                  <a:ext uri="{FF2B5EF4-FFF2-40B4-BE49-F238E27FC236}">
                    <a16:creationId xmlns:a16="http://schemas.microsoft.com/office/drawing/2014/main" xmlns="" id="{CB33C1A8-A7AA-FC49-A2BB-A4341CB56414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48169" name="Freeform 41">
                <a:extLst>
                  <a:ext uri="{FF2B5EF4-FFF2-40B4-BE49-F238E27FC236}">
                    <a16:creationId xmlns:a16="http://schemas.microsoft.com/office/drawing/2014/main" xmlns="" id="{84A187E6-3970-6C40-ACE7-86ADED3E0584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</p:grpSp>
      </p:grpSp>
      <p:sp>
        <p:nvSpPr>
          <p:cNvPr id="48170" name="Rectangle 42">
            <a:extLst>
              <a:ext uri="{FF2B5EF4-FFF2-40B4-BE49-F238E27FC236}">
                <a16:creationId xmlns:a16="http://schemas.microsoft.com/office/drawing/2014/main" xmlns="" id="{E8B6BC44-7F4B-BF45-AC2D-B49B6354C1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48171" name="Rectangle 43">
            <a:extLst>
              <a:ext uri="{FF2B5EF4-FFF2-40B4-BE49-F238E27FC236}">
                <a16:creationId xmlns:a16="http://schemas.microsoft.com/office/drawing/2014/main" xmlns="" id="{3329C80B-5842-974C-B2EF-C6BBF78654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48172" name="Rectangle 44">
            <a:extLst>
              <a:ext uri="{FF2B5EF4-FFF2-40B4-BE49-F238E27FC236}">
                <a16:creationId xmlns:a16="http://schemas.microsoft.com/office/drawing/2014/main" xmlns="" id="{467695CB-01EC-5041-A329-CCB202DC16D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046866BB-9721-4F35-A7AF-F4E23EAC907E}" type="datetime1">
              <a:rPr lang="en-GB" altLang="en-US"/>
              <a:pPr>
                <a:defRPr/>
              </a:pPr>
              <a:t>02/11/2023</a:t>
            </a:fld>
            <a:endParaRPr lang="en-GB" altLang="en-US"/>
          </a:p>
        </p:txBody>
      </p:sp>
      <p:sp>
        <p:nvSpPr>
          <p:cNvPr id="48173" name="Rectangle 45">
            <a:extLst>
              <a:ext uri="{FF2B5EF4-FFF2-40B4-BE49-F238E27FC236}">
                <a16:creationId xmlns:a16="http://schemas.microsoft.com/office/drawing/2014/main" xmlns="" id="{0F56DA79-1AD8-E846-BB64-CD6DF284207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8174" name="Rectangle 46">
            <a:extLst>
              <a:ext uri="{FF2B5EF4-FFF2-40B4-BE49-F238E27FC236}">
                <a16:creationId xmlns:a16="http://schemas.microsoft.com/office/drawing/2014/main" xmlns="" id="{EE14A158-68AD-804E-8A25-7076E79CA95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E5AB5973-811A-43A8-A0C7-FBE5AEF60B4C}" type="slidenum">
              <a:rPr lang="en-GB" altLang="en-US"/>
              <a:pPr/>
              <a:t>‹N›</a:t>
            </a:fld>
            <a:endParaRPr lang="en-GB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22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3" r:id="rId12"/>
    <p:sldLayoutId id="2147483724" r:id="rId13"/>
  </p:sldLayoutIdLst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8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8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8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8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8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8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8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8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8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8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8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8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8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8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8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70" grpId="0"/>
      <p:bldP spid="48171" grpId="0" build="p">
        <p:tmplLst>
          <p:tmpl lvl="1">
            <p:tnLst>
              <p:par>
                <p:cTn presetID="44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1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817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817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817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1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817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817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817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1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817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817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817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1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817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817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817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1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817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817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817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itchFamily="2" charset="2"/>
        <a:buBlip>
          <a:blip r:embed="rId15"/>
        </a:buBlip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6"/>
        </a:buBlip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7"/>
        </a:buBlip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lucci.eu/" TargetMode="External"/><Relationship Id="rId2" Type="http://schemas.openxmlformats.org/officeDocument/2006/relationships/hyperlink" Target="mailto:info@colucci.eu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digitalhub.fifa.com/m/2130eb84c31cf4e4/original/lb2t6bqgmi2a1x1pr5xs-pdf.pdf" TargetMode="External"/><Relationship Id="rId2" Type="http://schemas.openxmlformats.org/officeDocument/2006/relationships/hyperlink" Target="https://digitalhub.fifa.com/m/c6d842538959177/original/FIFA-Football-Tribunal-Report-2021-22.pdf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6">
            <a:extLst>
              <a:ext uri="{FF2B5EF4-FFF2-40B4-BE49-F238E27FC236}">
                <a16:creationId xmlns:a16="http://schemas.microsoft.com/office/drawing/2014/main" xmlns="" id="{006592B6-D058-5C40-92CF-9315430324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280FEE6E-0278-4617-81B9-0085DA6306E4}" type="slidenum">
              <a:rPr lang="en-GB" altLang="en-US"/>
              <a:pPr/>
              <a:t>1</a:t>
            </a:fld>
            <a:endParaRPr lang="en-GB" altLang="en-US"/>
          </a:p>
        </p:txBody>
      </p:sp>
      <p:sp>
        <p:nvSpPr>
          <p:cNvPr id="2050" name="Rectangle 2">
            <a:extLst>
              <a:ext uri="{FF2B5EF4-FFF2-40B4-BE49-F238E27FC236}">
                <a16:creationId xmlns:a16="http://schemas.microsoft.com/office/drawing/2014/main" xmlns="" id="{53EC67D4-CBF9-BF45-ABD8-EDE5E112263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4213" y="333375"/>
            <a:ext cx="7773987" cy="2928938"/>
          </a:xfrm>
        </p:spPr>
        <p:txBody>
          <a:bodyPr/>
          <a:lstStyle/>
          <a:p>
            <a:pPr eaLnBrk="1" hangingPunct="1">
              <a:defRPr/>
            </a:pPr>
            <a:r>
              <a:rPr lang="fr-BE" altLang="en-US" sz="3200" dirty="0"/>
              <a:t>FIFA REGULATIONS FOR THE STATUS AND TRANSFER OF PLAYERS (RSTP) : </a:t>
            </a:r>
            <a:br>
              <a:rPr lang="fr-BE" altLang="en-US" sz="3200" dirty="0"/>
            </a:br>
            <a:r>
              <a:rPr lang="fr-BE" altLang="en-US" sz="3200" dirty="0"/>
              <a:t>THE WAY AHEAD</a:t>
            </a:r>
            <a:r>
              <a:rPr lang="fr-BE" altLang="en-US" sz="4400" dirty="0"/>
              <a:t/>
            </a:r>
            <a:br>
              <a:rPr lang="fr-BE" altLang="en-US" sz="4400" dirty="0"/>
            </a:br>
            <a:endParaRPr lang="en-GB" altLang="en-US" sz="4400" dirty="0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xmlns="" id="{F0BBD728-BB88-774F-8774-65EF7A07BA9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31913" y="3500438"/>
            <a:ext cx="6400800" cy="2808287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endParaRPr lang="fr-BE" altLang="en-US" sz="2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fr-BE" altLang="en-US" sz="2400" dirty="0"/>
              <a:t>Michele Colucci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fr-BE" altLang="en-US" sz="2400" dirty="0" err="1"/>
              <a:t>Member</a:t>
            </a:r>
            <a:r>
              <a:rPr lang="fr-BE" altLang="en-US" sz="2400" dirty="0"/>
              <a:t> of the Dispute </a:t>
            </a:r>
            <a:r>
              <a:rPr lang="fr-BE" altLang="en-US" sz="2400" dirty="0" err="1"/>
              <a:t>Resolution</a:t>
            </a:r>
            <a:r>
              <a:rPr lang="fr-BE" altLang="en-US" sz="2400" dirty="0"/>
              <a:t> </a:t>
            </a:r>
            <a:r>
              <a:rPr lang="fr-BE" altLang="en-US" sz="2400" dirty="0" err="1"/>
              <a:t>Chamber</a:t>
            </a:r>
            <a:r>
              <a:rPr lang="fr-BE" altLang="en-US" sz="2400" dirty="0"/>
              <a:t> FIFA FOOTBALL TRIBUNAL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fr-BE" altLang="en-US" sz="2400" dirty="0">
                <a:hlinkClick r:id="rId2"/>
              </a:rPr>
              <a:t>info@colucci.eu</a:t>
            </a:r>
            <a:r>
              <a:rPr lang="fr-BE" altLang="en-US" sz="2400" dirty="0"/>
              <a:t> - </a:t>
            </a:r>
            <a:r>
              <a:rPr lang="fr-BE" altLang="en-US" sz="2400" dirty="0">
                <a:hlinkClick r:id="rId3"/>
              </a:rPr>
              <a:t>www.colucci.eu</a:t>
            </a:r>
            <a:r>
              <a:rPr lang="fr-BE" altLang="en-US" sz="2400" dirty="0"/>
              <a:t> </a:t>
            </a:r>
          </a:p>
          <a:p>
            <a:pPr eaLnBrk="1" hangingPunct="1">
              <a:lnSpc>
                <a:spcPct val="80000"/>
              </a:lnSpc>
              <a:defRPr/>
            </a:pPr>
            <a:endParaRPr lang="fr-BE" altLang="en-US" sz="2400" dirty="0"/>
          </a:p>
          <a:p>
            <a:pPr eaLnBrk="1" hangingPunct="1">
              <a:lnSpc>
                <a:spcPct val="80000"/>
              </a:lnSpc>
              <a:defRPr/>
            </a:pPr>
            <a:r>
              <a:rPr lang="it-IT" altLang="en-US" sz="2400" dirty="0"/>
              <a:t>Football Academy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it-IT" altLang="en-US" sz="2400" dirty="0"/>
              <a:t>IMT Alti Studi Lucca</a:t>
            </a:r>
            <a:endParaRPr lang="en-GB" altLang="en-US" sz="2400" dirty="0"/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3D0509-BC74-DD47-A72E-74B638CB0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JUST CAUSE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A43460D-3C47-1E47-A13F-AE2809AA5D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“Valid Reason” (DRC)</a:t>
            </a:r>
          </a:p>
          <a:p>
            <a:pPr>
              <a:defRPr/>
            </a:pPr>
            <a:r>
              <a:rPr lang="en-US" dirty="0"/>
              <a:t>”Good Cause” when the fundamental terms and conditions of contract are not respected. (CAS)</a:t>
            </a:r>
          </a:p>
          <a:p>
            <a:pPr>
              <a:defRPr/>
            </a:pPr>
            <a:r>
              <a:rPr lang="en-US" dirty="0"/>
              <a:t>“Sufficient serious reasons”, impossibility to continue the employment relationship</a:t>
            </a:r>
          </a:p>
          <a:p>
            <a:pPr>
              <a:defRPr/>
            </a:pPr>
            <a:r>
              <a:rPr lang="en-US" b="1" dirty="0">
                <a:solidFill>
                  <a:srgbClr val="FF0000"/>
                </a:solidFill>
              </a:rPr>
              <a:t>ULTIMA RATIO (action of last resort)</a:t>
            </a:r>
          </a:p>
          <a:p>
            <a:pPr>
              <a:defRPr/>
            </a:pPr>
            <a:r>
              <a:rPr lang="en-US" b="1" dirty="0">
                <a:solidFill>
                  <a:srgbClr val="FF0000"/>
                </a:solidFill>
              </a:rPr>
              <a:t>Previous warning (unauthorized absences, misbehavior during training)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6713651-8F0D-204A-B85E-875C11888C6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9777ADD-6FCE-1440-9EAA-7D93C98384BB}" type="datetime1">
              <a:rPr lang="en-GB" altLang="en-US" smtClean="0"/>
              <a:pPr>
                <a:defRPr/>
              </a:pPr>
              <a:t>02/11/2023</a:t>
            </a:fld>
            <a:endParaRPr lang="en-GB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2103D36-9C5A-E84A-985F-2D5172A41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75E192DB-3EA9-4DCF-98A0-2E0AF5B5263E}" type="slidenum">
              <a:rPr lang="en-GB" altLang="en-US"/>
              <a:pPr/>
              <a:t>10</a:t>
            </a:fld>
            <a:endParaRPr lang="en-GB" altLang="en-US"/>
          </a:p>
        </p:txBody>
      </p:sp>
    </p:spTree>
  </p:cSld>
  <p:clrMapOvr>
    <a:masterClrMapping/>
  </p:clrMapOvr>
  <p:transition>
    <p:whee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60E945-1C0C-5E46-8285-26BEBBBFA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Just causes invoked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12FB47D-19EC-7444-920D-DBDD9DB0B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Poor ”sporting” performance: NO!</a:t>
            </a:r>
          </a:p>
          <a:p>
            <a:pPr>
              <a:defRPr/>
            </a:pPr>
            <a:r>
              <a:rPr lang="en-US" dirty="0"/>
              <a:t>Medical Negligence (Appiah case)</a:t>
            </a:r>
          </a:p>
          <a:p>
            <a:pPr>
              <a:defRPr/>
            </a:pPr>
            <a:r>
              <a:rPr lang="en-US" dirty="0"/>
              <a:t>Deregistration or Non –Registration (quota): protection of personality right/no need of a default notice.(“actual termination of the employment contract (CAS 2015/A/4122)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3C221B4-E911-A348-85CD-27A05708B17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9777ADD-6FCE-1440-9EAA-7D93C98384BB}" type="datetime1">
              <a:rPr lang="en-GB" altLang="en-US" smtClean="0"/>
              <a:pPr>
                <a:defRPr/>
              </a:pPr>
              <a:t>02/11/2023</a:t>
            </a:fld>
            <a:endParaRPr lang="en-GB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88E59C2-3C27-8E4A-A623-B806D8D6A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6171F0D0-9391-4984-AEA5-294A9E5CF6A9}" type="slidenum">
              <a:rPr lang="en-GB" altLang="en-US"/>
              <a:pPr/>
              <a:t>11</a:t>
            </a:fld>
            <a:endParaRPr lang="en-GB" altLang="en-US"/>
          </a:p>
        </p:txBody>
      </p:sp>
      <p:pic>
        <p:nvPicPr>
          <p:cNvPr id="4915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4868863"/>
            <a:ext cx="372427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60E945-1C0C-5E46-8285-26BEBBBFA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Just causes invoked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12FB47D-19EC-7444-920D-DBDD9DB0B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Visa and work permit</a:t>
            </a:r>
          </a:p>
          <a:p>
            <a:pPr>
              <a:defRPr/>
            </a:pPr>
            <a:r>
              <a:rPr lang="en-US" dirty="0"/>
              <a:t>Termination as disciplinary sanction(no! ultima ratio)</a:t>
            </a:r>
          </a:p>
          <a:p>
            <a:pPr>
              <a:defRPr/>
            </a:pPr>
            <a:r>
              <a:rPr lang="en-US" dirty="0"/>
              <a:t>Leaving without authorization or failing to return after authorized leave</a:t>
            </a:r>
          </a:p>
          <a:p>
            <a:pPr lvl="1">
              <a:defRPr/>
            </a:pPr>
            <a:r>
              <a:rPr lang="en-US" dirty="0"/>
              <a:t>Request to return</a:t>
            </a:r>
          </a:p>
          <a:p>
            <a:pPr lvl="1">
              <a:defRPr/>
            </a:pPr>
            <a:r>
              <a:rPr lang="en-US" dirty="0"/>
              <a:t>Reasonable deadline  </a:t>
            </a:r>
          </a:p>
          <a:p>
            <a:pPr lvl="1">
              <a:defRPr/>
            </a:pPr>
            <a:r>
              <a:rPr lang="en-US" dirty="0"/>
              <a:t>(The Ortega case)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3C221B4-E911-A348-85CD-27A05708B17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9777ADD-6FCE-1440-9EAA-7D93C98384BB}" type="datetime1">
              <a:rPr lang="en-GB" altLang="en-US" smtClean="0"/>
              <a:pPr>
                <a:defRPr/>
              </a:pPr>
              <a:t>02/11/2023</a:t>
            </a:fld>
            <a:endParaRPr lang="en-GB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88E59C2-3C27-8E4A-A623-B806D8D6A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C50B9EF6-F26F-40A6-B13B-1BAD62A6F231}" type="slidenum">
              <a:rPr lang="en-GB" altLang="en-US"/>
              <a:pPr/>
              <a:t>12</a:t>
            </a:fld>
            <a:endParaRPr lang="en-GB" altLang="en-US"/>
          </a:p>
        </p:txBody>
      </p:sp>
      <p:pic>
        <p:nvPicPr>
          <p:cNvPr id="5018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3843338"/>
            <a:ext cx="2713037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C10872-5BE4-D14D-94B2-278DF7E39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Abusive conduct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7AC04B5-D24A-8F49-B674-722096261A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sz="2400" dirty="0"/>
              <a:t>Force the other party to terminate the contract or to change the terms of </a:t>
            </a:r>
            <a:r>
              <a:rPr lang="en-US" sz="2800" dirty="0"/>
              <a:t>contract</a:t>
            </a:r>
            <a:r>
              <a:rPr lang="en-US" sz="2400" dirty="0"/>
              <a:t>. “Case by case” analysis.</a:t>
            </a:r>
          </a:p>
          <a:p>
            <a:pPr>
              <a:defRPr/>
            </a:pPr>
            <a:r>
              <a:rPr lang="en-US" sz="2400" dirty="0"/>
              <a:t>On the </a:t>
            </a:r>
            <a:r>
              <a:rPr lang="en-US" sz="2400" dirty="0" err="1"/>
              <a:t>club’side</a:t>
            </a:r>
            <a:r>
              <a:rPr lang="en-US" sz="2400" dirty="0"/>
              <a:t> (burden of proof on player):</a:t>
            </a:r>
          </a:p>
          <a:p>
            <a:pPr lvl="1">
              <a:defRPr/>
            </a:pPr>
            <a:r>
              <a:rPr lang="en-US" sz="2000" dirty="0"/>
              <a:t>Training alone (for how long?), without supervision by coaching staff, 3 pm in the desert…</a:t>
            </a:r>
          </a:p>
          <a:p>
            <a:pPr lvl="1">
              <a:defRPr/>
            </a:pPr>
            <a:r>
              <a:rPr lang="en-US" sz="2000" dirty="0"/>
              <a:t>No participation in any Club’s  outside activities</a:t>
            </a:r>
          </a:p>
          <a:p>
            <a:pPr lvl="1">
              <a:defRPr/>
            </a:pPr>
            <a:r>
              <a:rPr lang="en-US" sz="2000" dirty="0"/>
              <a:t>No use of medical and physiotherapy facilities</a:t>
            </a:r>
          </a:p>
          <a:p>
            <a:pPr lvl="1">
              <a:defRPr/>
            </a:pPr>
            <a:r>
              <a:rPr lang="en-US" sz="2000" dirty="0"/>
              <a:t>Leave the apartment/car</a:t>
            </a:r>
          </a:p>
          <a:p>
            <a:pPr>
              <a:defRPr/>
            </a:pPr>
            <a:r>
              <a:rPr lang="en-US" sz="2400" dirty="0"/>
              <a:t>On the </a:t>
            </a:r>
            <a:r>
              <a:rPr lang="en-US" sz="2400" dirty="0" err="1"/>
              <a:t>player’side</a:t>
            </a:r>
            <a:r>
              <a:rPr lang="en-US" sz="2400" dirty="0"/>
              <a:t> (burden of proof on club):</a:t>
            </a:r>
          </a:p>
          <a:p>
            <a:pPr lvl="1">
              <a:defRPr/>
            </a:pPr>
            <a:r>
              <a:rPr lang="en-US" sz="2000" dirty="0"/>
              <a:t>Refusal to train, to play (adducing various excuses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CDDABE6-8DC2-784B-A8DA-7B80B8DFDC9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9777ADD-6FCE-1440-9EAA-7D93C98384BB}" type="datetime1">
              <a:rPr lang="en-GB" altLang="en-US" smtClean="0"/>
              <a:pPr>
                <a:defRPr/>
              </a:pPr>
              <a:t>02/11/2023</a:t>
            </a:fld>
            <a:endParaRPr lang="en-GB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BDE1195-970B-AA4B-B3F6-3D4CC98C7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0DD164AC-AB72-490F-AB3F-3A37A5E84C5A}" type="slidenum">
              <a:rPr lang="en-GB" altLang="en-US"/>
              <a:pPr/>
              <a:t>13</a:t>
            </a:fld>
            <a:endParaRPr lang="en-GB" altLang="en-US"/>
          </a:p>
        </p:txBody>
      </p:sp>
      <p:pic>
        <p:nvPicPr>
          <p:cNvPr id="5120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3573463"/>
            <a:ext cx="2124075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D1543C-A8C2-8743-9C1B-E53BE7B99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Outstanding salaries </a:t>
            </a:r>
            <a:r>
              <a:rPr lang="en-US" sz="3600" dirty="0"/>
              <a:t>(Art. 14 </a:t>
            </a:r>
            <a:r>
              <a:rPr lang="en-US" sz="3600" dirty="0" err="1"/>
              <a:t>bis</a:t>
            </a:r>
            <a:r>
              <a:rPr lang="en-US" sz="3600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0C87D59-7948-F041-8D16-1D69F7C897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Two-months salary (or </a:t>
            </a:r>
            <a:r>
              <a:rPr lang="en-US" i="1" dirty="0"/>
              <a:t>pro rata </a:t>
            </a:r>
            <a:r>
              <a:rPr lang="en-US" dirty="0"/>
              <a:t>equivalent to two months)</a:t>
            </a:r>
          </a:p>
          <a:p>
            <a:pPr>
              <a:defRPr/>
            </a:pPr>
            <a:r>
              <a:rPr lang="en-US" dirty="0"/>
              <a:t>Notice in writing: 15 days to comply</a:t>
            </a:r>
          </a:p>
          <a:p>
            <a:pPr lvl="1">
              <a:defRPr/>
            </a:pPr>
            <a:r>
              <a:rPr lang="en-US" dirty="0"/>
              <a:t>Not </a:t>
            </a:r>
            <a:r>
              <a:rPr lang="en-US" dirty="0" err="1"/>
              <a:t>necessary,If</a:t>
            </a:r>
            <a:r>
              <a:rPr lang="en-US" dirty="0"/>
              <a:t> clear that the club does not want to comply with the contract! Still, better to notify.</a:t>
            </a:r>
          </a:p>
          <a:p>
            <a:pPr lvl="1">
              <a:defRPr/>
            </a:pPr>
            <a:r>
              <a:rPr lang="en-US" dirty="0"/>
              <a:t>What if notice of 7 </a:t>
            </a:r>
            <a:r>
              <a:rPr lang="en-US" dirty="0" err="1"/>
              <a:t>days?or</a:t>
            </a:r>
            <a:r>
              <a:rPr lang="en-US" dirty="0"/>
              <a:t> 10 days?....</a:t>
            </a:r>
          </a:p>
          <a:p>
            <a:pPr>
              <a:defRPr/>
            </a:pPr>
            <a:r>
              <a:rPr lang="en-US" dirty="0"/>
              <a:t>But National CBAs…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89E930A-828F-6447-9448-6D28A0239E3C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9777ADD-6FCE-1440-9EAA-7D93C98384BB}" type="datetime1">
              <a:rPr lang="en-GB" altLang="en-US" smtClean="0"/>
              <a:pPr>
                <a:defRPr/>
              </a:pPr>
              <a:t>02/11/2023</a:t>
            </a:fld>
            <a:endParaRPr lang="en-GB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C6E8270-35F0-5746-AB6F-59CEBB1B2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B6C669AA-1CDD-400F-B4B5-603B83481B08}" type="slidenum">
              <a:rPr lang="en-GB" altLang="en-US"/>
              <a:pPr/>
              <a:t>14</a:t>
            </a:fld>
            <a:endParaRPr lang="en-GB" altLang="en-US"/>
          </a:p>
        </p:txBody>
      </p:sp>
      <p:pic>
        <p:nvPicPr>
          <p:cNvPr id="522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8188" y="4676775"/>
            <a:ext cx="2055812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252EF1-83AD-E844-B439-69BE7175B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Sporting Just Cause </a:t>
            </a:r>
            <a:r>
              <a:rPr lang="en-US" sz="3600" dirty="0"/>
              <a:t>(Art.15)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1D7D8F3-0F71-4042-A21F-B726196624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“Established” professionals (only players):</a:t>
            </a:r>
          </a:p>
          <a:p>
            <a:pPr lvl="1">
              <a:defRPr/>
            </a:pPr>
            <a:r>
              <a:rPr lang="en-US" dirty="0"/>
              <a:t>Age, past performance, end of training period( 21 years old), experience of teammates. </a:t>
            </a:r>
          </a:p>
          <a:p>
            <a:pPr>
              <a:defRPr/>
            </a:pPr>
            <a:r>
              <a:rPr lang="en-US" dirty="0"/>
              <a:t>Less than 10 %of Official matches</a:t>
            </a:r>
          </a:p>
          <a:p>
            <a:pPr>
              <a:defRPr/>
            </a:pPr>
            <a:r>
              <a:rPr lang="en-US" dirty="0"/>
              <a:t>Compensation but no sporting sanctions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11AE490-16E4-4E4A-A87B-2A986946017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9777ADD-6FCE-1440-9EAA-7D93C98384BB}" type="datetime1">
              <a:rPr lang="en-GB" altLang="en-US" smtClean="0"/>
              <a:pPr>
                <a:defRPr/>
              </a:pPr>
              <a:t>02/11/2023</a:t>
            </a:fld>
            <a:endParaRPr lang="en-GB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DA6C68D-5790-A147-AE4A-B5073B0DF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191CD4C1-048A-4079-A7CC-9DB2D1FB0C0C}" type="slidenum">
              <a:rPr lang="en-GB" altLang="en-US"/>
              <a:pPr/>
              <a:t>15</a:t>
            </a:fld>
            <a:endParaRPr lang="en-GB" altLang="en-US"/>
          </a:p>
        </p:txBody>
      </p:sp>
    </p:spTree>
  </p:cSld>
  <p:clrMapOvr>
    <a:masterClrMapping/>
  </p:clrMapOvr>
  <p:transition>
    <p:whee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7D73715-5095-954B-B5ED-A90B33FCEC8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0941F689-2920-1940-B619-9F90398CC40D}" type="datetime1">
              <a:rPr lang="en-GB" altLang="en-US"/>
              <a:pPr>
                <a:defRPr/>
              </a:pPr>
              <a:t>02/11/2023</a:t>
            </a:fld>
            <a:endParaRPr lang="en-GB" alt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C2A9CB00-CDCB-B84F-9B72-BDC682C8A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F949D4EC-3EE3-490C-BEAF-3923497AAB12}" type="slidenum">
              <a:rPr lang="en-GB" altLang="en-US"/>
              <a:pPr/>
              <a:t>16</a:t>
            </a:fld>
            <a:endParaRPr lang="en-GB" altLang="en-US"/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xmlns="" id="{30004827-98D5-E045-A5D0-0D9148BC92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altLang="en-US" sz="4000" dirty="0"/>
              <a:t/>
            </a:r>
            <a:br>
              <a:rPr lang="en-GB" altLang="en-US" sz="4000" dirty="0"/>
            </a:br>
            <a:r>
              <a:rPr lang="en-GB" altLang="en-US" sz="3200" dirty="0"/>
              <a:t>No termination during the contract (Art.16)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xmlns="" id="{D46574F7-6EF4-B742-9819-0F2F73C715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en-GB" altLang="en-US" dirty="0"/>
          </a:p>
          <a:p>
            <a:pPr eaLnBrk="1" hangingPunct="1">
              <a:defRPr/>
            </a:pPr>
            <a:r>
              <a:rPr lang="en-GB" altLang="en-US" dirty="0"/>
              <a:t>Unless just cause</a:t>
            </a:r>
          </a:p>
          <a:p>
            <a:pPr eaLnBrk="1" hangingPunct="1">
              <a:defRPr/>
            </a:pPr>
            <a:r>
              <a:rPr lang="en-GB" altLang="en-US" dirty="0"/>
              <a:t>As a Guarantee for both Clubs and Players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GB" altLang="en-US" dirty="0"/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GB" altLang="en-US" dirty="0"/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3B2BFCFC-3754-1F41-A386-84FEC2AD1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A26CF82D-4930-4AB0-9CE7-E0282ADA2C7C}" type="slidenum">
              <a:rPr lang="en-GB" altLang="en-US"/>
              <a:pPr/>
              <a:t>17</a:t>
            </a:fld>
            <a:endParaRPr lang="en-GB" altLang="en-US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xmlns="" id="{98C8DAEF-24EB-BA48-BA14-E31BF191A4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11588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GB" altLang="en-US" sz="4000" dirty="0"/>
              <a:t/>
            </a:r>
            <a:br>
              <a:rPr lang="en-GB" altLang="en-US" sz="4000" dirty="0"/>
            </a:br>
            <a:r>
              <a:rPr lang="en-GB" altLang="en-US" sz="3200" dirty="0"/>
              <a:t>Art. 17 RSTP</a:t>
            </a:r>
            <a:br>
              <a:rPr lang="en-GB" altLang="en-US" sz="3200" dirty="0"/>
            </a:br>
            <a:r>
              <a:rPr lang="en-GB" altLang="en-US" sz="3200" dirty="0"/>
              <a:t>Consequences for Termination without just cause</a:t>
            </a:r>
            <a:r>
              <a:rPr lang="en-GB" altLang="en-US" sz="4000" dirty="0"/>
              <a:t/>
            </a:r>
            <a:br>
              <a:rPr lang="en-GB" altLang="en-US" sz="4000" dirty="0"/>
            </a:br>
            <a:endParaRPr lang="en-GB" altLang="en-US" sz="4000" dirty="0"/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xmlns="" id="{BEB4B746-CC9D-2A4E-8EF2-F74CBB35C7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643438"/>
          </a:xfrm>
        </p:spPr>
        <p:txBody>
          <a:bodyPr/>
          <a:lstStyle/>
          <a:p>
            <a:pPr lvl="1" eaLnBrk="1" hangingPunct="1">
              <a:buFontTx/>
              <a:buNone/>
              <a:defRPr/>
            </a:pPr>
            <a:endParaRPr lang="en-GB" altLang="en-US" sz="3200" dirty="0"/>
          </a:p>
          <a:p>
            <a:pPr eaLnBrk="1" hangingPunct="1">
              <a:defRPr/>
            </a:pPr>
            <a:r>
              <a:rPr lang="it-IT" dirty="0">
                <a:effectLst/>
              </a:rPr>
              <a:t>ECONOMIC CONSEQUENCES</a:t>
            </a:r>
          </a:p>
          <a:p>
            <a:pPr lvl="1" eaLnBrk="1" hangingPunct="1">
              <a:defRPr/>
            </a:pPr>
            <a:r>
              <a:rPr lang="it-IT" dirty="0">
                <a:effectLst/>
              </a:rPr>
              <a:t>COMPENSATION (ALWAYS DUE!)</a:t>
            </a:r>
          </a:p>
          <a:p>
            <a:pPr eaLnBrk="1" hangingPunct="1">
              <a:defRPr/>
            </a:pPr>
            <a:r>
              <a:rPr lang="it-IT" altLang="en-US" dirty="0">
                <a:effectLst/>
              </a:rPr>
              <a:t>SPORTING CONSEQUENCES </a:t>
            </a:r>
          </a:p>
          <a:p>
            <a:pPr eaLnBrk="1" hangingPunct="1">
              <a:defRPr/>
            </a:pPr>
            <a:endParaRPr lang="it-IT" altLang="en-US" dirty="0">
              <a:effectLst/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GB" altLang="en-US" dirty="0"/>
          </a:p>
        </p:txBody>
      </p:sp>
      <p:pic>
        <p:nvPicPr>
          <p:cNvPr id="2150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88" y="4092575"/>
            <a:ext cx="6858000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B38BE49-8BDF-E240-B050-B368C4001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Calculating compensation:</a:t>
            </a:r>
            <a:br>
              <a:rPr lang="en-US" dirty="0"/>
            </a:br>
            <a:r>
              <a:rPr lang="en-US" sz="2400" dirty="0"/>
              <a:t>“</a:t>
            </a:r>
            <a:r>
              <a:rPr lang="en-US" sz="2400" i="1" dirty="0"/>
              <a:t>UNLESS PROVIDED IN THE CONTRACT</a:t>
            </a:r>
            <a:r>
              <a:rPr lang="en-US" sz="2400" dirty="0"/>
              <a:t>…”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92DC1D2-21C7-9B42-9482-E752EC2066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Contractual compensation clauses</a:t>
            </a:r>
          </a:p>
          <a:p>
            <a:pPr lvl="1">
              <a:defRPr/>
            </a:pPr>
            <a:r>
              <a:rPr lang="en-US" b="1" i="1" dirty="0"/>
              <a:t>Liquidated damages clauses </a:t>
            </a:r>
            <a:r>
              <a:rPr lang="en-US" dirty="0"/>
              <a:t>(estimation of compensation in advance). </a:t>
            </a:r>
          </a:p>
          <a:p>
            <a:pPr lvl="2">
              <a:defRPr/>
            </a:pPr>
            <a:r>
              <a:rPr lang="en-US" dirty="0">
                <a:solidFill>
                  <a:srgbClr val="FF0000"/>
                </a:solidFill>
              </a:rPr>
              <a:t>Proportionate</a:t>
            </a:r>
            <a:r>
              <a:rPr lang="en-US" dirty="0"/>
              <a:t> </a:t>
            </a:r>
            <a:r>
              <a:rPr lang="en-US" dirty="0" err="1"/>
              <a:t>othervise</a:t>
            </a:r>
            <a:r>
              <a:rPr lang="en-US" dirty="0"/>
              <a:t> invalid (DRC)</a:t>
            </a:r>
          </a:p>
          <a:p>
            <a:pPr lvl="2">
              <a:defRPr/>
            </a:pPr>
            <a:r>
              <a:rPr lang="en-US" dirty="0"/>
              <a:t>It may be adjusted to a </a:t>
            </a:r>
            <a:r>
              <a:rPr lang="en-US" dirty="0" err="1"/>
              <a:t>reasonale</a:t>
            </a:r>
            <a:r>
              <a:rPr lang="en-US" dirty="0"/>
              <a:t> and appropriate level</a:t>
            </a:r>
          </a:p>
          <a:p>
            <a:pPr lvl="2">
              <a:defRPr/>
            </a:pPr>
            <a:r>
              <a:rPr lang="en-US" dirty="0">
                <a:solidFill>
                  <a:srgbClr val="FF0000"/>
                </a:solidFill>
              </a:rPr>
              <a:t>Reciprocal </a:t>
            </a:r>
            <a:r>
              <a:rPr lang="en-US" dirty="0">
                <a:solidFill>
                  <a:schemeClr val="tx2"/>
                </a:solidFill>
              </a:rPr>
              <a:t>otherwise invalid (DRC)</a:t>
            </a:r>
          </a:p>
          <a:p>
            <a:pPr lvl="2">
              <a:defRPr/>
            </a:pPr>
            <a:r>
              <a:rPr lang="en-US" dirty="0">
                <a:solidFill>
                  <a:schemeClr val="tx2"/>
                </a:solidFill>
              </a:rPr>
              <a:t>No necessarily reciprocal (CAS)</a:t>
            </a:r>
          </a:p>
          <a:p>
            <a:pPr lvl="1">
              <a:defRPr/>
            </a:pPr>
            <a:r>
              <a:rPr lang="en-US" b="1" i="1" dirty="0">
                <a:solidFill>
                  <a:schemeClr val="tx2"/>
                </a:solidFill>
              </a:rPr>
              <a:t>Buy-out clauses</a:t>
            </a:r>
            <a:r>
              <a:rPr lang="en-US" b="1" dirty="0">
                <a:solidFill>
                  <a:schemeClr val="tx2"/>
                </a:solidFill>
              </a:rPr>
              <a:t>: </a:t>
            </a:r>
            <a:r>
              <a:rPr lang="en-US" dirty="0">
                <a:solidFill>
                  <a:schemeClr val="tx2"/>
                </a:solidFill>
              </a:rPr>
              <a:t>right to terminate by paying unconditionally a sum. </a:t>
            </a:r>
          </a:p>
          <a:p>
            <a:pPr lvl="1">
              <a:defRPr/>
            </a:pPr>
            <a:r>
              <a:rPr lang="en-US" dirty="0">
                <a:solidFill>
                  <a:schemeClr val="tx2"/>
                </a:solidFill>
              </a:rPr>
              <a:t>No damages/ no sporting sanctions.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332E1A4-1033-3148-A04C-0E3CDE560A5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9777ADD-6FCE-1440-9EAA-7D93C98384BB}" type="datetime1">
              <a:rPr lang="en-GB" altLang="en-US" smtClean="0"/>
              <a:pPr>
                <a:defRPr/>
              </a:pPr>
              <a:t>02/11/2023</a:t>
            </a:fld>
            <a:endParaRPr lang="en-GB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0B49700-2523-C440-AF3D-7C3BF95C6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27939EF6-D66E-46E1-A265-438EFC74776C}" type="slidenum">
              <a:rPr lang="en-GB" altLang="en-US"/>
              <a:pPr/>
              <a:t>18</a:t>
            </a:fld>
            <a:endParaRPr lang="en-GB" altLang="en-US"/>
          </a:p>
        </p:txBody>
      </p:sp>
    </p:spTree>
  </p:cSld>
  <p:clrMapOvr>
    <a:masterClrMapping/>
  </p:clrMapOvr>
  <p:transition>
    <p:whee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3B2BFCFC-3754-1F41-A386-84FEC2AD1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6AE3109A-82DB-4C06-AEE3-489A44DB0886}" type="slidenum">
              <a:rPr lang="en-GB" altLang="en-US"/>
              <a:pPr/>
              <a:t>19</a:t>
            </a:fld>
            <a:endParaRPr lang="en-GB" altLang="en-US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xmlns="" id="{98C8DAEF-24EB-BA48-BA14-E31BF191A4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" y="188913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GB" altLang="en-US" sz="4000" dirty="0"/>
              <a:t/>
            </a:r>
            <a:br>
              <a:rPr lang="en-GB" altLang="en-US" sz="4000" dirty="0"/>
            </a:br>
            <a:r>
              <a:rPr lang="en-GB" altLang="en-US" sz="3200" dirty="0"/>
              <a:t>Art. 17 RSTP</a:t>
            </a:r>
            <a:br>
              <a:rPr lang="en-GB" altLang="en-US" sz="3200" dirty="0"/>
            </a:br>
            <a:r>
              <a:rPr lang="en-GB" altLang="en-US" sz="3200" dirty="0"/>
              <a:t>If compensation not provided in the contract</a:t>
            </a:r>
            <a:r>
              <a:rPr lang="en-GB" altLang="en-US" sz="4000" dirty="0"/>
              <a:t/>
            </a:r>
            <a:br>
              <a:rPr lang="en-GB" altLang="en-US" sz="4000" dirty="0"/>
            </a:br>
            <a:endParaRPr lang="en-GB" altLang="en-US" sz="4000" dirty="0"/>
          </a:p>
        </p:txBody>
      </p:sp>
      <p:pic>
        <p:nvPicPr>
          <p:cNvPr id="18435" name="Rectangle 3"/>
          <p:cNvPicPr>
            <a:picLocks noGrp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562100"/>
            <a:ext cx="8229600" cy="4686300"/>
          </a:xfrm>
        </p:spPr>
      </p:pic>
      <p:pic>
        <p:nvPicPr>
          <p:cNvPr id="2253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349500"/>
            <a:ext cx="1944687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945B8CED-8EC8-FE40-B1C9-7FD4BFBD1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82AB6C57-235E-4989-AD6B-C2DEAE834487}" type="slidenum">
              <a:rPr lang="en-GB" altLang="en-US"/>
              <a:pPr/>
              <a:t>2</a:t>
            </a:fld>
            <a:endParaRPr lang="en-GB" altLang="en-US"/>
          </a:p>
        </p:txBody>
      </p:sp>
      <p:sp>
        <p:nvSpPr>
          <p:cNvPr id="5122" name="Rectangle 2">
            <a:extLst>
              <a:ext uri="{FF2B5EF4-FFF2-40B4-BE49-F238E27FC236}">
                <a16:creationId xmlns:a16="http://schemas.microsoft.com/office/drawing/2014/main" xmlns="" id="{5FE999E2-9C81-1F40-BA6A-1EB4D365DE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r-BE" altLang="en-US" dirty="0"/>
              <a:t>GENESIS</a:t>
            </a:r>
            <a:endParaRPr lang="en-GB" altLang="en-US" dirty="0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xmlns="" id="{A4FB5624-93AB-1443-AC38-F246898AC1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fr-BE" altLang="en-US" sz="2800" dirty="0"/>
              <a:t>The </a:t>
            </a:r>
            <a:r>
              <a:rPr lang="fr-BE" altLang="en-US" sz="2800" i="1" dirty="0"/>
              <a:t>Bosman</a:t>
            </a:r>
            <a:r>
              <a:rPr lang="fr-BE" altLang="en-US" sz="2800" dirty="0"/>
              <a:t> case (15 </a:t>
            </a:r>
            <a:r>
              <a:rPr lang="fr-BE" altLang="en-US" sz="2800" dirty="0" err="1"/>
              <a:t>December</a:t>
            </a:r>
            <a:r>
              <a:rPr lang="fr-BE" altLang="en-US" sz="2800" dirty="0"/>
              <a:t> 1995)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fr-BE" altLang="en-US" sz="2800" dirty="0"/>
              <a:t>The Gentlemen’s agreement  FIFA UEFA </a:t>
            </a:r>
            <a:r>
              <a:rPr lang="fr-BE" altLang="en-US" sz="2800" dirty="0" err="1"/>
              <a:t>European</a:t>
            </a:r>
            <a:r>
              <a:rPr lang="fr-BE" altLang="en-US" sz="2800" dirty="0"/>
              <a:t> Commission(2001)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fr-BE" altLang="en-US" sz="2400" dirty="0"/>
              <a:t>The five </a:t>
            </a:r>
            <a:r>
              <a:rPr lang="fr-BE" altLang="en-US" sz="2400" dirty="0" err="1"/>
              <a:t>principles</a:t>
            </a:r>
            <a:r>
              <a:rPr lang="fr-BE" altLang="en-US" sz="2400" dirty="0"/>
              <a:t>: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fr-BE" altLang="en-US" sz="2000" dirty="0" err="1"/>
              <a:t>Freedom</a:t>
            </a:r>
            <a:r>
              <a:rPr lang="fr-BE" altLang="en-US" sz="2000" dirty="0"/>
              <a:t> of </a:t>
            </a:r>
            <a:r>
              <a:rPr lang="fr-BE" altLang="en-US" sz="2000" dirty="0" err="1"/>
              <a:t>movement</a:t>
            </a:r>
            <a:endParaRPr lang="fr-BE" altLang="en-US" sz="2000" dirty="0"/>
          </a:p>
          <a:p>
            <a:pPr lvl="2" eaLnBrk="1" hangingPunct="1">
              <a:lnSpc>
                <a:spcPct val="80000"/>
              </a:lnSpc>
              <a:defRPr/>
            </a:pPr>
            <a:r>
              <a:rPr lang="fr-BE" altLang="en-US" sz="2000" dirty="0"/>
              <a:t>Protection of minors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fr-BE" altLang="en-US" sz="2000" dirty="0"/>
              <a:t>Training compensation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fr-BE" altLang="en-US" sz="2000" dirty="0" err="1"/>
              <a:t>Solidarity</a:t>
            </a:r>
            <a:r>
              <a:rPr lang="fr-BE" altLang="en-US" sz="2000" dirty="0"/>
              <a:t> </a:t>
            </a:r>
            <a:r>
              <a:rPr lang="fr-BE" altLang="en-US" sz="2000" dirty="0" err="1"/>
              <a:t>mechanism</a:t>
            </a:r>
            <a:endParaRPr lang="fr-BE" altLang="en-US" sz="2000" dirty="0"/>
          </a:p>
          <a:p>
            <a:pPr lvl="2" eaLnBrk="1" hangingPunct="1">
              <a:lnSpc>
                <a:spcPct val="80000"/>
              </a:lnSpc>
              <a:defRPr/>
            </a:pPr>
            <a:r>
              <a:rPr lang="fr-BE" altLang="en-US" sz="2000" dirty="0"/>
              <a:t>Dispute </a:t>
            </a:r>
            <a:r>
              <a:rPr lang="fr-BE" altLang="en-US" sz="2000" dirty="0" err="1"/>
              <a:t>resolution</a:t>
            </a:r>
            <a:r>
              <a:rPr lang="fr-BE" altLang="en-US" sz="2000" dirty="0"/>
              <a:t> and </a:t>
            </a:r>
          </a:p>
          <a:p>
            <a:pPr marL="914400" lvl="2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fr-BE" altLang="en-US" sz="2000" dirty="0"/>
              <a:t>arbitration system</a:t>
            </a:r>
          </a:p>
          <a:p>
            <a:pPr marL="914400" lvl="2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fr-BE" altLang="en-US" sz="2000" dirty="0"/>
          </a:p>
          <a:p>
            <a:pPr lvl="2" eaLnBrk="1" hangingPunct="1">
              <a:lnSpc>
                <a:spcPct val="80000"/>
              </a:lnSpc>
              <a:defRPr/>
            </a:pPr>
            <a:endParaRPr lang="fr-BE" altLang="en-US" sz="2000" dirty="0"/>
          </a:p>
          <a:p>
            <a:pPr eaLnBrk="1" hangingPunct="1">
              <a:lnSpc>
                <a:spcPct val="80000"/>
              </a:lnSpc>
              <a:defRPr/>
            </a:pPr>
            <a:r>
              <a:rPr lang="fr-BE" altLang="en-US" sz="2800" dirty="0" err="1"/>
              <a:t>From</a:t>
            </a:r>
            <a:r>
              <a:rPr lang="fr-BE" altLang="en-US" sz="2800" dirty="0"/>
              <a:t> 2001 to 2023 FIFA </a:t>
            </a:r>
            <a:r>
              <a:rPr lang="fr-BE" altLang="en-US" sz="2800" dirty="0" err="1"/>
              <a:t>Regulations</a:t>
            </a:r>
            <a:r>
              <a:rPr lang="fr-BE" altLang="en-US" sz="2800" dirty="0"/>
              <a:t>: </a:t>
            </a:r>
            <a:r>
              <a:rPr lang="fr-BE" altLang="en-US" sz="2800" dirty="0" err="1"/>
              <a:t>from</a:t>
            </a:r>
            <a:r>
              <a:rPr lang="fr-BE" altLang="en-US" sz="2800" dirty="0"/>
              <a:t> monologue to dialogue </a:t>
            </a:r>
            <a:r>
              <a:rPr lang="fr-BE" altLang="en-US" sz="2800" dirty="0" err="1"/>
              <a:t>with</a:t>
            </a:r>
            <a:r>
              <a:rPr lang="fr-BE" altLang="en-US" sz="2800" dirty="0"/>
              <a:t> </a:t>
            </a:r>
            <a:r>
              <a:rPr lang="fr-BE" altLang="en-US" sz="2800" dirty="0" err="1"/>
              <a:t>stakeholders</a:t>
            </a:r>
            <a:r>
              <a:rPr lang="fr-BE" altLang="en-US" sz="2800" dirty="0"/>
              <a:t> </a:t>
            </a:r>
          </a:p>
        </p:txBody>
      </p:sp>
      <p:pic>
        <p:nvPicPr>
          <p:cNvPr id="17412" name="Picture 7" descr="mont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838" y="2420938"/>
            <a:ext cx="2592387" cy="280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3B2BFCFC-3754-1F41-A386-84FEC2AD1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FFA895E1-3E01-48A3-B623-845DD6F85739}" type="slidenum">
              <a:rPr lang="en-GB" altLang="en-US"/>
              <a:pPr/>
              <a:t>20</a:t>
            </a:fld>
            <a:endParaRPr lang="en-GB" altLang="en-US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xmlns="" id="{98C8DAEF-24EB-BA48-BA14-E31BF191A4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altLang="en-US" sz="4000" dirty="0"/>
              <a:t/>
            </a:r>
            <a:br>
              <a:rPr lang="en-GB" altLang="en-US" sz="4000" dirty="0"/>
            </a:br>
            <a:r>
              <a:rPr lang="en-GB" altLang="en-US" sz="4000" dirty="0"/>
              <a:t>Termination of contract without just cause</a:t>
            </a:r>
            <a:br>
              <a:rPr lang="en-GB" altLang="en-US" sz="4000" dirty="0"/>
            </a:br>
            <a:endParaRPr lang="en-GB" altLang="en-US" sz="4000" dirty="0"/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xmlns="" id="{BEB4B746-CC9D-2A4E-8EF2-F74CBB35C7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643438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it-IT" sz="2000" dirty="0">
                <a:effectLst/>
              </a:rPr>
              <a:t> NON EXAUSTIVE LIST in ART. 17:</a:t>
            </a:r>
          </a:p>
          <a:p>
            <a:pPr eaLnBrk="1" hangingPunct="1">
              <a:defRPr/>
            </a:pPr>
            <a:r>
              <a:rPr lang="it-IT" sz="2000" dirty="0" err="1">
                <a:effectLst/>
              </a:rPr>
              <a:t>Remuneration</a:t>
            </a:r>
            <a:r>
              <a:rPr lang="it-IT" sz="2000" dirty="0">
                <a:effectLst/>
              </a:rPr>
              <a:t> and </a:t>
            </a:r>
            <a:r>
              <a:rPr lang="it-IT" sz="2000" i="1" dirty="0" err="1">
                <a:effectLst/>
              </a:rPr>
              <a:t>other</a:t>
            </a:r>
            <a:r>
              <a:rPr lang="it-IT" sz="2000" i="1" dirty="0">
                <a:effectLst/>
              </a:rPr>
              <a:t> benefits  </a:t>
            </a:r>
            <a:r>
              <a:rPr lang="it-IT" sz="2000" dirty="0">
                <a:effectLst/>
              </a:rPr>
              <a:t>due to the player under the </a:t>
            </a:r>
            <a:r>
              <a:rPr lang="it-IT" sz="2000" dirty="0" err="1">
                <a:effectLst/>
              </a:rPr>
              <a:t>current</a:t>
            </a:r>
            <a:r>
              <a:rPr lang="it-IT" sz="2000" dirty="0">
                <a:effectLst/>
              </a:rPr>
              <a:t> and new </a:t>
            </a:r>
            <a:r>
              <a:rPr lang="it-IT" sz="2000" dirty="0" err="1">
                <a:effectLst/>
              </a:rPr>
              <a:t>contract</a:t>
            </a:r>
            <a:r>
              <a:rPr lang="it-IT" sz="2000" dirty="0">
                <a:effectLst/>
              </a:rPr>
              <a:t> </a:t>
            </a:r>
          </a:p>
          <a:p>
            <a:pPr eaLnBrk="1" hangingPunct="1">
              <a:defRPr/>
            </a:pPr>
            <a:r>
              <a:rPr lang="it-IT" sz="2000" dirty="0">
                <a:effectLst/>
              </a:rPr>
              <a:t>The time </a:t>
            </a:r>
            <a:r>
              <a:rPr lang="it-IT" sz="2000" dirty="0" err="1">
                <a:effectLst/>
              </a:rPr>
              <a:t>remaining</a:t>
            </a:r>
            <a:r>
              <a:rPr lang="it-IT" sz="2000" dirty="0">
                <a:effectLst/>
              </a:rPr>
              <a:t> under the </a:t>
            </a:r>
            <a:r>
              <a:rPr lang="it-IT" sz="2000" dirty="0" err="1">
                <a:effectLst/>
              </a:rPr>
              <a:t>existing</a:t>
            </a:r>
            <a:r>
              <a:rPr lang="it-IT" sz="2000" dirty="0">
                <a:effectLst/>
              </a:rPr>
              <a:t> </a:t>
            </a:r>
            <a:r>
              <a:rPr lang="it-IT" sz="2000" dirty="0" err="1">
                <a:effectLst/>
              </a:rPr>
              <a:t>contract</a:t>
            </a:r>
            <a:endParaRPr lang="it-IT" sz="2000" dirty="0">
              <a:effectLst/>
            </a:endParaRPr>
          </a:p>
          <a:p>
            <a:pPr eaLnBrk="1" hangingPunct="1">
              <a:defRPr/>
            </a:pPr>
            <a:r>
              <a:rPr lang="it-IT" sz="2000" b="1" dirty="0">
                <a:effectLst/>
              </a:rPr>
              <a:t>The </a:t>
            </a:r>
            <a:r>
              <a:rPr lang="it-IT" sz="2000" b="1" dirty="0" err="1">
                <a:solidFill>
                  <a:srgbClr val="FF0000"/>
                </a:solidFill>
                <a:effectLst/>
              </a:rPr>
              <a:t>fees</a:t>
            </a:r>
            <a:r>
              <a:rPr lang="it-IT" sz="2000" b="1" dirty="0">
                <a:effectLst/>
              </a:rPr>
              <a:t>  </a:t>
            </a:r>
            <a:r>
              <a:rPr lang="it-IT" sz="2000" dirty="0">
                <a:effectLst/>
              </a:rPr>
              <a:t>and </a:t>
            </a:r>
            <a:r>
              <a:rPr lang="it-IT" sz="2000" dirty="0" err="1">
                <a:effectLst/>
              </a:rPr>
              <a:t>expenses</a:t>
            </a:r>
            <a:r>
              <a:rPr lang="it-IT" sz="2000" dirty="0">
                <a:effectLst/>
              </a:rPr>
              <a:t> </a:t>
            </a:r>
            <a:r>
              <a:rPr lang="it-IT" sz="2000" dirty="0" err="1">
                <a:effectLst/>
              </a:rPr>
              <a:t>paid</a:t>
            </a:r>
            <a:r>
              <a:rPr lang="it-IT" sz="2000" dirty="0">
                <a:effectLst/>
              </a:rPr>
              <a:t> or </a:t>
            </a:r>
            <a:r>
              <a:rPr lang="it-IT" sz="2000" dirty="0" err="1">
                <a:effectLst/>
              </a:rPr>
              <a:t>incurred</a:t>
            </a:r>
            <a:r>
              <a:rPr lang="it-IT" sz="2000" dirty="0">
                <a:effectLst/>
              </a:rPr>
              <a:t> by the </a:t>
            </a:r>
            <a:r>
              <a:rPr lang="it-IT" sz="2000" dirty="0" err="1">
                <a:effectLst/>
              </a:rPr>
              <a:t>former</a:t>
            </a:r>
            <a:r>
              <a:rPr lang="it-IT" sz="2000" dirty="0">
                <a:effectLst/>
              </a:rPr>
              <a:t> club </a:t>
            </a:r>
            <a:r>
              <a:rPr lang="it-IT" sz="2000" dirty="0" err="1">
                <a:effectLst/>
              </a:rPr>
              <a:t>amortised</a:t>
            </a:r>
            <a:r>
              <a:rPr lang="it-IT" sz="2000" dirty="0">
                <a:effectLst/>
              </a:rPr>
              <a:t> over the time of the </a:t>
            </a:r>
            <a:r>
              <a:rPr lang="it-IT" sz="2000" dirty="0" err="1">
                <a:effectLst/>
              </a:rPr>
              <a:t>contract</a:t>
            </a:r>
            <a:endParaRPr lang="it-IT" sz="2000" dirty="0">
              <a:effectLst/>
            </a:endParaRPr>
          </a:p>
          <a:p>
            <a:pPr eaLnBrk="1" hangingPunct="1">
              <a:defRPr/>
            </a:pPr>
            <a:r>
              <a:rPr lang="it-IT" sz="2000" dirty="0">
                <a:effectLst/>
              </a:rPr>
              <a:t>IF NO NEW CONTRACT:</a:t>
            </a:r>
          </a:p>
          <a:p>
            <a:pPr lvl="1" eaLnBrk="1" hangingPunct="1">
              <a:defRPr/>
            </a:pPr>
            <a:r>
              <a:rPr lang="it-IT" sz="1600" dirty="0" err="1">
                <a:effectLst/>
              </a:rPr>
              <a:t>Residual</a:t>
            </a:r>
            <a:r>
              <a:rPr lang="it-IT" sz="1600" dirty="0">
                <a:effectLst/>
              </a:rPr>
              <a:t> </a:t>
            </a:r>
            <a:r>
              <a:rPr lang="it-IT" sz="1600" dirty="0" err="1">
                <a:effectLst/>
              </a:rPr>
              <a:t>value</a:t>
            </a:r>
            <a:r>
              <a:rPr lang="it-IT" sz="1600" dirty="0">
                <a:effectLst/>
              </a:rPr>
              <a:t> of the </a:t>
            </a:r>
            <a:r>
              <a:rPr lang="it-IT" sz="1600" dirty="0" err="1">
                <a:effectLst/>
              </a:rPr>
              <a:t>contract</a:t>
            </a:r>
            <a:endParaRPr lang="it-IT" sz="1600" dirty="0">
              <a:effectLst/>
            </a:endParaRPr>
          </a:p>
          <a:p>
            <a:pPr eaLnBrk="1" hangingPunct="1">
              <a:defRPr/>
            </a:pPr>
            <a:r>
              <a:rPr lang="it-IT" sz="2000" dirty="0">
                <a:effectLst/>
              </a:rPr>
              <a:t>IF NEW CONTRACT: </a:t>
            </a:r>
            <a:r>
              <a:rPr lang="it-IT" sz="1600" dirty="0">
                <a:effectLst/>
              </a:rPr>
              <a:t>Value of the new </a:t>
            </a:r>
            <a:r>
              <a:rPr lang="it-IT" sz="1600" dirty="0" err="1">
                <a:effectLst/>
              </a:rPr>
              <a:t>contract</a:t>
            </a:r>
            <a:r>
              <a:rPr lang="it-IT" sz="1600" dirty="0">
                <a:effectLst/>
              </a:rPr>
              <a:t> </a:t>
            </a:r>
            <a:r>
              <a:rPr lang="it-IT" sz="1600" dirty="0" err="1">
                <a:effectLst/>
              </a:rPr>
              <a:t>deducted</a:t>
            </a:r>
            <a:r>
              <a:rPr lang="it-IT" sz="1600" dirty="0">
                <a:effectLst/>
              </a:rPr>
              <a:t> from the </a:t>
            </a:r>
            <a:r>
              <a:rPr lang="it-IT" sz="1600" dirty="0" err="1">
                <a:effectLst/>
              </a:rPr>
              <a:t>value</a:t>
            </a:r>
            <a:r>
              <a:rPr lang="it-IT" sz="1600" dirty="0">
                <a:effectLst/>
              </a:rPr>
              <a:t> of the </a:t>
            </a:r>
            <a:r>
              <a:rPr lang="it-IT" sz="1600" dirty="0" err="1">
                <a:effectLst/>
              </a:rPr>
              <a:t>terminated</a:t>
            </a:r>
            <a:r>
              <a:rPr lang="it-IT" sz="1600" dirty="0">
                <a:effectLst/>
              </a:rPr>
              <a:t> </a:t>
            </a:r>
            <a:r>
              <a:rPr lang="it-IT" sz="1600" dirty="0" err="1">
                <a:effectLst/>
              </a:rPr>
              <a:t>contract</a:t>
            </a:r>
            <a:r>
              <a:rPr lang="it-IT" sz="1600" dirty="0">
                <a:effectLst/>
              </a:rPr>
              <a:t> (</a:t>
            </a:r>
            <a:r>
              <a:rPr lang="it-IT" sz="1600" dirty="0" err="1">
                <a:effectLst/>
              </a:rPr>
              <a:t>Mitigated</a:t>
            </a:r>
            <a:r>
              <a:rPr lang="it-IT" sz="1600" dirty="0">
                <a:effectLst/>
              </a:rPr>
              <a:t> </a:t>
            </a:r>
            <a:r>
              <a:rPr lang="it-IT" sz="1600" dirty="0" err="1">
                <a:effectLst/>
              </a:rPr>
              <a:t>compensation</a:t>
            </a:r>
            <a:r>
              <a:rPr lang="it-IT" sz="1600" dirty="0">
                <a:effectLst/>
              </a:rPr>
              <a:t>)</a:t>
            </a:r>
          </a:p>
          <a:p>
            <a:pPr lvl="1" eaLnBrk="1" hangingPunct="1">
              <a:defRPr/>
            </a:pPr>
            <a:r>
              <a:rPr lang="it-IT" sz="1600" dirty="0">
                <a:effectLst/>
              </a:rPr>
              <a:t>IF </a:t>
            </a:r>
            <a:r>
              <a:rPr lang="it-IT" sz="1600" dirty="0" err="1">
                <a:effectLst/>
              </a:rPr>
              <a:t>Termination</a:t>
            </a:r>
            <a:r>
              <a:rPr lang="it-IT" sz="1600" dirty="0">
                <a:effectLst/>
              </a:rPr>
              <a:t> by </a:t>
            </a:r>
            <a:r>
              <a:rPr lang="it-IT" sz="1600" dirty="0" err="1">
                <a:solidFill>
                  <a:srgbClr val="FF0000"/>
                </a:solidFill>
                <a:effectLst/>
              </a:rPr>
              <a:t>O</a:t>
            </a:r>
            <a:r>
              <a:rPr lang="it-IT" sz="1600" dirty="0" err="1">
                <a:effectLst/>
              </a:rPr>
              <a:t>verdue</a:t>
            </a:r>
            <a:r>
              <a:rPr lang="it-IT" sz="1600" dirty="0">
                <a:effectLst/>
              </a:rPr>
              <a:t> </a:t>
            </a:r>
            <a:r>
              <a:rPr lang="it-IT" sz="1600" dirty="0" err="1">
                <a:solidFill>
                  <a:srgbClr val="FF0000"/>
                </a:solidFill>
                <a:effectLst/>
              </a:rPr>
              <a:t>P</a:t>
            </a:r>
            <a:r>
              <a:rPr lang="it-IT" sz="1600" dirty="0" err="1">
                <a:effectLst/>
              </a:rPr>
              <a:t>ayments</a:t>
            </a:r>
            <a:r>
              <a:rPr lang="it-IT" sz="1600" dirty="0">
                <a:effectLst/>
              </a:rPr>
              <a:t>: </a:t>
            </a:r>
            <a:r>
              <a:rPr lang="it-IT" sz="1600" dirty="0" err="1">
                <a:effectLst/>
              </a:rPr>
              <a:t>Additional</a:t>
            </a:r>
            <a:r>
              <a:rPr lang="it-IT" sz="1600" dirty="0">
                <a:effectLst/>
              </a:rPr>
              <a:t> </a:t>
            </a:r>
            <a:r>
              <a:rPr lang="it-IT" sz="1600" dirty="0" err="1">
                <a:effectLst/>
              </a:rPr>
              <a:t>Compensation</a:t>
            </a:r>
            <a:r>
              <a:rPr lang="it-IT" sz="1600" dirty="0">
                <a:effectLst/>
              </a:rPr>
              <a:t> of 3 </a:t>
            </a:r>
            <a:r>
              <a:rPr lang="it-IT" sz="1600" dirty="0" err="1">
                <a:effectLst/>
              </a:rPr>
              <a:t>months</a:t>
            </a:r>
            <a:r>
              <a:rPr lang="it-IT" sz="1600" dirty="0">
                <a:effectLst/>
              </a:rPr>
              <a:t> (up to 6 </a:t>
            </a:r>
            <a:r>
              <a:rPr lang="it-IT" sz="1600" dirty="0" err="1">
                <a:effectLst/>
              </a:rPr>
              <a:t>months</a:t>
            </a:r>
            <a:r>
              <a:rPr lang="it-IT" sz="1600" dirty="0">
                <a:effectLst/>
              </a:rPr>
              <a:t> for «</a:t>
            </a:r>
            <a:r>
              <a:rPr lang="it-IT" sz="1600" dirty="0" err="1">
                <a:solidFill>
                  <a:srgbClr val="FF0000"/>
                </a:solidFill>
                <a:effectLst/>
              </a:rPr>
              <a:t>Egregious</a:t>
            </a:r>
            <a:r>
              <a:rPr lang="it-IT" sz="1600" dirty="0">
                <a:solidFill>
                  <a:srgbClr val="FF0000"/>
                </a:solidFill>
                <a:effectLst/>
              </a:rPr>
              <a:t> </a:t>
            </a:r>
            <a:r>
              <a:rPr lang="it-IT" sz="1600" dirty="0" err="1">
                <a:solidFill>
                  <a:srgbClr val="FF0000"/>
                </a:solidFill>
                <a:effectLst/>
              </a:rPr>
              <a:t>Circumstances</a:t>
            </a:r>
            <a:r>
              <a:rPr lang="it-IT" sz="1600" dirty="0">
                <a:effectLst/>
              </a:rPr>
              <a:t>».</a:t>
            </a:r>
          </a:p>
          <a:p>
            <a:pPr lvl="1" eaLnBrk="1" hangingPunct="1">
              <a:defRPr/>
            </a:pPr>
            <a:r>
              <a:rPr lang="it-IT" sz="1600" dirty="0">
                <a:effectLst/>
              </a:rPr>
              <a:t>National </a:t>
            </a:r>
            <a:r>
              <a:rPr lang="it-IT" sz="1600" dirty="0" err="1">
                <a:effectLst/>
              </a:rPr>
              <a:t>CBAs</a:t>
            </a:r>
            <a:r>
              <a:rPr lang="it-IT" sz="1600" dirty="0">
                <a:effectLst/>
              </a:rPr>
              <a:t> </a:t>
            </a:r>
            <a:r>
              <a:rPr lang="it-IT" sz="1600" dirty="0" err="1">
                <a:effectLst/>
              </a:rPr>
              <a:t>prevail</a:t>
            </a:r>
            <a:endParaRPr lang="it-IT" sz="1600" dirty="0">
              <a:effectLst/>
            </a:endParaRPr>
          </a:p>
          <a:p>
            <a:pPr eaLnBrk="1" hangingPunct="1">
              <a:defRPr/>
            </a:pPr>
            <a:r>
              <a:rPr lang="it-IT" sz="2000" dirty="0" err="1">
                <a:effectLst/>
              </a:rPr>
              <a:t>Average</a:t>
            </a:r>
            <a:r>
              <a:rPr lang="it-IT" sz="2000" dirty="0">
                <a:effectLst/>
              </a:rPr>
              <a:t> </a:t>
            </a:r>
            <a:r>
              <a:rPr lang="it-IT" sz="2000" dirty="0" err="1">
                <a:effectLst/>
              </a:rPr>
              <a:t>remuneration</a:t>
            </a:r>
            <a:r>
              <a:rPr lang="it-IT" sz="2000" dirty="0">
                <a:effectLst/>
              </a:rPr>
              <a:t> </a:t>
            </a:r>
            <a:r>
              <a:rPr lang="it-IT" sz="2000" dirty="0" err="1">
                <a:effectLst/>
              </a:rPr>
              <a:t>between</a:t>
            </a:r>
            <a:r>
              <a:rPr lang="it-IT" sz="2000" dirty="0">
                <a:effectLst/>
              </a:rPr>
              <a:t> new and </a:t>
            </a:r>
            <a:r>
              <a:rPr lang="it-IT" sz="2000" dirty="0" err="1">
                <a:effectLst/>
              </a:rPr>
              <a:t>old</a:t>
            </a:r>
            <a:r>
              <a:rPr lang="it-IT" sz="2000" dirty="0">
                <a:effectLst/>
              </a:rPr>
              <a:t> </a:t>
            </a:r>
            <a:r>
              <a:rPr lang="it-IT" sz="2000" dirty="0" err="1">
                <a:effectLst/>
              </a:rPr>
              <a:t>contract</a:t>
            </a:r>
            <a:endParaRPr lang="it-IT" sz="2000" dirty="0">
              <a:effectLst/>
            </a:endParaRPr>
          </a:p>
          <a:p>
            <a:pPr lvl="1" eaLnBrk="1" hangingPunct="1">
              <a:defRPr/>
            </a:pPr>
            <a:endParaRPr lang="it-IT" sz="1600" dirty="0">
              <a:effectLst/>
            </a:endParaRPr>
          </a:p>
          <a:p>
            <a:pPr eaLnBrk="1" hangingPunct="1">
              <a:defRPr/>
            </a:pPr>
            <a:endParaRPr lang="it-IT" sz="2400" dirty="0">
              <a:effectLst/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GB" altLang="en-US" sz="2800" dirty="0"/>
          </a:p>
        </p:txBody>
      </p:sp>
    </p:spTree>
  </p:cSld>
  <p:clrMapOvr>
    <a:masterClrMapping/>
  </p:clrMapOvr>
  <p:transition>
    <p:wheel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0E90C1-1EE4-EB47-8D64-7F661E517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WHO HAS TO PAY?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AB2C2B6-C8F4-4441-8729-136BCA0B55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PLAYER AND NEW CLUB </a:t>
            </a:r>
            <a:r>
              <a:rPr lang="en-US" dirty="0">
                <a:solidFill>
                  <a:srgbClr val="FF0000"/>
                </a:solidFill>
              </a:rPr>
              <a:t>JOINTLY RESPONSIBLES! Art. 17 (2)</a:t>
            </a:r>
          </a:p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The LASANNA DIARRA Case 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D2998A0-6204-7149-BB3D-F0C769E9056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9777ADD-6FCE-1440-9EAA-7D93C98384BB}" type="datetime1">
              <a:rPr lang="en-GB" altLang="en-US" smtClean="0"/>
              <a:pPr>
                <a:defRPr/>
              </a:pPr>
              <a:t>02/11/2023</a:t>
            </a:fld>
            <a:endParaRPr lang="en-GB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480548C-9E21-DC4E-8E1E-65084F71A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35D8AC1D-6B86-4F5C-A945-BCE1756AE18A}" type="slidenum">
              <a:rPr lang="en-GB" altLang="en-US"/>
              <a:pPr/>
              <a:t>21</a:t>
            </a:fld>
            <a:endParaRPr lang="en-GB" altLang="en-US"/>
          </a:p>
        </p:txBody>
      </p:sp>
      <p:pic>
        <p:nvPicPr>
          <p:cNvPr id="5734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" y="3402013"/>
            <a:ext cx="2603500" cy="290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800" y="3413125"/>
            <a:ext cx="2947988" cy="289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284538"/>
            <a:ext cx="226695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0E90C1-1EE4-EB47-8D64-7F661E517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The DIARRA Case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AB2C2B6-C8F4-4441-8729-136BCA0B55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Termination </a:t>
            </a:r>
            <a:r>
              <a:rPr lang="en-US" dirty="0" err="1"/>
              <a:t>fo</a:t>
            </a:r>
            <a:r>
              <a:rPr lang="en-US" dirty="0"/>
              <a:t> just cause</a:t>
            </a:r>
          </a:p>
          <a:p>
            <a:pPr>
              <a:defRPr/>
            </a:pPr>
            <a:r>
              <a:rPr lang="en-US" dirty="0">
                <a:solidFill>
                  <a:schemeClr val="tx2"/>
                </a:solidFill>
              </a:rPr>
              <a:t>DRC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chemeClr val="tx2"/>
                </a:solidFill>
              </a:rPr>
              <a:t>: 10.500.000 euros </a:t>
            </a:r>
          </a:p>
          <a:p>
            <a:pPr>
              <a:defRPr/>
            </a:pPr>
            <a:r>
              <a:rPr lang="en-US" dirty="0">
                <a:solidFill>
                  <a:schemeClr val="tx2"/>
                </a:solidFill>
              </a:rPr>
              <a:t>Charleroi interested but…</a:t>
            </a:r>
          </a:p>
          <a:p>
            <a:pPr>
              <a:defRPr/>
            </a:pPr>
            <a:r>
              <a:rPr lang="en-US" dirty="0">
                <a:solidFill>
                  <a:schemeClr val="tx2"/>
                </a:solidFill>
              </a:rPr>
              <a:t>No clearance from FIFA</a:t>
            </a:r>
          </a:p>
          <a:p>
            <a:pPr>
              <a:defRPr/>
            </a:pPr>
            <a:r>
              <a:rPr lang="en-US" dirty="0">
                <a:solidFill>
                  <a:schemeClr val="tx2"/>
                </a:solidFill>
              </a:rPr>
              <a:t>Case before national judge </a:t>
            </a:r>
          </a:p>
          <a:p>
            <a:pPr>
              <a:defRPr/>
            </a:pPr>
            <a:r>
              <a:rPr lang="en-US" dirty="0">
                <a:solidFill>
                  <a:schemeClr val="tx2"/>
                </a:solidFill>
              </a:rPr>
              <a:t>Preliminary questions for ECJ: </a:t>
            </a:r>
          </a:p>
          <a:p>
            <a:pPr lvl="1">
              <a:defRPr/>
            </a:pPr>
            <a:r>
              <a:rPr lang="en-US" dirty="0">
                <a:solidFill>
                  <a:schemeClr val="tx2"/>
                </a:solidFill>
              </a:rPr>
              <a:t>Competition law </a:t>
            </a:r>
          </a:p>
          <a:p>
            <a:pPr lvl="1">
              <a:defRPr/>
            </a:pPr>
            <a:r>
              <a:rPr lang="en-US" dirty="0">
                <a:solidFill>
                  <a:schemeClr val="tx2"/>
                </a:solidFill>
              </a:rPr>
              <a:t>Obstacle to Freedom of movement (reluctance to hire)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D2998A0-6204-7149-BB3D-F0C769E9056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9777ADD-6FCE-1440-9EAA-7D93C98384BB}" type="datetime1">
              <a:rPr lang="en-GB" altLang="en-US" smtClean="0"/>
              <a:pPr>
                <a:defRPr/>
              </a:pPr>
              <a:t>02/11/2023</a:t>
            </a:fld>
            <a:endParaRPr lang="en-GB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480548C-9E21-DC4E-8E1E-65084F71A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C03FD049-058F-434C-9BF5-75796EDE3399}" type="slidenum">
              <a:rPr lang="en-GB" altLang="en-US"/>
              <a:pPr/>
              <a:t>22</a:t>
            </a:fld>
            <a:endParaRPr lang="en-GB" altLang="en-US"/>
          </a:p>
        </p:txBody>
      </p:sp>
    </p:spTree>
  </p:cSld>
  <p:clrMapOvr>
    <a:masterClrMapping/>
  </p:clrMapOvr>
  <p:transition>
    <p:wheel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8A4C450-48D4-C349-8F40-3958C4495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0F5CF131-3174-4F76-9D6B-93B84A6C0AD2}" type="slidenum">
              <a:rPr lang="en-GB" altLang="en-US"/>
              <a:pPr/>
              <a:t>23</a:t>
            </a:fld>
            <a:endParaRPr lang="en-GB" altLang="en-US"/>
          </a:p>
        </p:txBody>
      </p:sp>
      <p:sp>
        <p:nvSpPr>
          <p:cNvPr id="60418" name="Rectangle 2">
            <a:extLst>
              <a:ext uri="{FF2B5EF4-FFF2-40B4-BE49-F238E27FC236}">
                <a16:creationId xmlns:a16="http://schemas.microsoft.com/office/drawing/2014/main" xmlns="" id="{2CDC72AF-F4BE-2540-AEE7-4C8D19FA1E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altLang="en-US" sz="4000" dirty="0" err="1"/>
              <a:t>Compensation</a:t>
            </a:r>
            <a:r>
              <a:rPr lang="it-IT" altLang="en-US" sz="4000" dirty="0"/>
              <a:t> ex art. 17:</a:t>
            </a:r>
            <a:br>
              <a:rPr lang="it-IT" altLang="en-US" sz="4000" dirty="0"/>
            </a:br>
            <a:r>
              <a:rPr lang="it-IT" altLang="en-US" sz="4000" dirty="0" err="1"/>
              <a:t>Webster</a:t>
            </a:r>
            <a:r>
              <a:rPr lang="it-IT" altLang="en-US" sz="4000" dirty="0"/>
              <a:t> –</a:t>
            </a:r>
            <a:r>
              <a:rPr lang="it-IT" altLang="en-US" sz="4000" dirty="0" err="1"/>
              <a:t>Matuzalem</a:t>
            </a:r>
            <a:r>
              <a:rPr lang="it-IT" altLang="en-US" sz="4000" dirty="0"/>
              <a:t>- De Sanctis</a:t>
            </a:r>
          </a:p>
        </p:txBody>
      </p:sp>
      <p:pic>
        <p:nvPicPr>
          <p:cNvPr id="60419" name="Rectangle 3"/>
          <p:cNvPicPr>
            <a:picLocks noGrp="1" noChangeArrowheads="1"/>
          </p:cNvPicPr>
          <p:nvPr>
            <p:ph type="body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549400"/>
            <a:ext cx="4102100" cy="5156200"/>
          </a:xfrm>
        </p:spPr>
      </p:pic>
      <p:pic>
        <p:nvPicPr>
          <p:cNvPr id="24580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013" y="1700213"/>
            <a:ext cx="4060825" cy="330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D998A2-8AC4-4242-B18A-81CCD91D2EE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n-US" dirty="0"/>
              <a:t>-</a:t>
            </a:r>
          </a:p>
        </p:txBody>
      </p:sp>
    </p:spTree>
  </p:cSld>
  <p:clrMapOvr>
    <a:masterClrMapping/>
  </p:clrMapOvr>
  <p:transition>
    <p:wheel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875A93-AC23-8B43-B44E-6F646BD81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200" dirty="0">
                <a:highlight>
                  <a:srgbClr val="FF0000"/>
                </a:highlight>
              </a:rPr>
              <a:t>Termination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D44B1FE-20FC-CA4B-B3E3-DA4AF08CBC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eaLnBrk="1" hangingPunct="1">
              <a:defRPr/>
            </a:pPr>
            <a:r>
              <a:rPr lang="en-US" dirty="0"/>
              <a:t>“PROTECTED PERIOD” </a:t>
            </a:r>
          </a:p>
          <a:p>
            <a:pPr lvl="1" eaLnBrk="1" hangingPunct="1">
              <a:defRPr/>
            </a:pPr>
            <a:r>
              <a:rPr lang="en-US" sz="2000" dirty="0"/>
              <a:t>First 3 years or 3 football seasons for </a:t>
            </a:r>
            <a:r>
              <a:rPr lang="en-US" sz="2000" u="sng" dirty="0"/>
              <a:t>under 28</a:t>
            </a:r>
          </a:p>
          <a:p>
            <a:pPr lvl="1" eaLnBrk="1" hangingPunct="1">
              <a:defRPr/>
            </a:pPr>
            <a:r>
              <a:rPr lang="en-US" sz="2000" dirty="0"/>
              <a:t>First 2 years or 2 football seasons for </a:t>
            </a:r>
            <a:r>
              <a:rPr lang="en-US" sz="2000" u="sng" dirty="0"/>
              <a:t>over 28</a:t>
            </a:r>
          </a:p>
          <a:p>
            <a:pPr lvl="1" eaLnBrk="1" hangingPunct="1">
              <a:defRPr/>
            </a:pPr>
            <a:r>
              <a:rPr lang="en-US" sz="2000" u="sng" dirty="0"/>
              <a:t>Renewal of contract  = Renewal of the protected period</a:t>
            </a:r>
          </a:p>
          <a:p>
            <a:pPr lvl="1" eaLnBrk="1" hangingPunct="1">
              <a:defRPr/>
            </a:pPr>
            <a:endParaRPr lang="en-US" sz="2000" u="sng" dirty="0"/>
          </a:p>
          <a:p>
            <a:pPr lvl="1" eaLnBrk="1" hangingPunct="1">
              <a:defRPr/>
            </a:pPr>
            <a:endParaRPr lang="en-US" sz="2000" u="sng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70B7F90-12B0-9F47-AB9C-DD8749422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7689A105-8CE5-4340-BA75-53698A05F457}" type="slidenum">
              <a:rPr lang="en-GB" altLang="en-US"/>
              <a:pPr/>
              <a:t>24</a:t>
            </a:fld>
            <a:endParaRPr lang="en-GB" altLang="en-US"/>
          </a:p>
        </p:txBody>
      </p:sp>
      <p:pic>
        <p:nvPicPr>
          <p:cNvPr id="26628" name="Picture 5" descr="mex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303588"/>
            <a:ext cx="1835150" cy="316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heel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tle 1"/>
          <p:cNvPicPr>
            <a:picLocks noGrp="1" noChangeArrowheads="1"/>
          </p:cNvPicPr>
          <p:nvPr>
            <p:ph type="title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66700"/>
            <a:ext cx="8229600" cy="1155700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D44B1FE-20FC-CA4B-B3E3-DA4AF08CBC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eaLnBrk="1" hangingPunct="1">
              <a:defRPr/>
            </a:pPr>
            <a:r>
              <a:rPr lang="en-US" sz="2000" dirty="0"/>
              <a:t>Sports sanctions (discretionary power): </a:t>
            </a:r>
          </a:p>
          <a:p>
            <a:pPr lvl="1" eaLnBrk="1" hangingPunct="1">
              <a:defRPr/>
            </a:pPr>
            <a:r>
              <a:rPr lang="en-US" sz="2000" dirty="0"/>
              <a:t>For Players: </a:t>
            </a:r>
          </a:p>
          <a:p>
            <a:pPr lvl="2" eaLnBrk="1" hangingPunct="1">
              <a:defRPr/>
            </a:pPr>
            <a:r>
              <a:rPr lang="en-US" sz="2000" dirty="0"/>
              <a:t>   4  - 6 month restriction from playing</a:t>
            </a:r>
          </a:p>
          <a:p>
            <a:pPr lvl="2" eaLnBrk="1" hangingPunct="1">
              <a:defRPr/>
            </a:pPr>
            <a:r>
              <a:rPr lang="en-US" sz="2000" dirty="0"/>
              <a:t>(6 for aggravating circumstance)</a:t>
            </a:r>
          </a:p>
          <a:p>
            <a:pPr lvl="1" eaLnBrk="1" hangingPunct="1">
              <a:defRPr/>
            </a:pPr>
            <a:r>
              <a:rPr lang="en-US" sz="2000" dirty="0"/>
              <a:t>For Clubs:</a:t>
            </a:r>
          </a:p>
          <a:p>
            <a:pPr lvl="2" eaLnBrk="1" hangingPunct="1">
              <a:defRPr/>
            </a:pPr>
            <a:r>
              <a:rPr lang="en-US" sz="2000" dirty="0"/>
              <a:t>Ban on registration of players for two registration periods.</a:t>
            </a:r>
          </a:p>
          <a:p>
            <a:pPr lvl="2" eaLnBrk="1" hangingPunct="1">
              <a:defRPr/>
            </a:pPr>
            <a:r>
              <a:rPr lang="en-US" sz="2000" dirty="0"/>
              <a:t>NO DISCRETION ON THE SEVERITY OF SANCTIONS</a:t>
            </a:r>
          </a:p>
          <a:p>
            <a:pPr lvl="1" eaLnBrk="1" hangingPunct="1">
              <a:defRPr/>
            </a:pPr>
            <a:r>
              <a:rPr lang="en-US" sz="2000" dirty="0"/>
              <a:t>For Any person </a:t>
            </a:r>
            <a:r>
              <a:rPr lang="en-US" sz="2000" dirty="0" err="1"/>
              <a:t>subjet</a:t>
            </a:r>
            <a:r>
              <a:rPr lang="en-US" sz="2000" dirty="0"/>
              <a:t> to FIFA Statutes and regulations: disciplinary sanctions</a:t>
            </a:r>
          </a:p>
          <a:p>
            <a:pPr lvl="1" eaLnBrk="1" hangingPunct="1">
              <a:defRPr/>
            </a:pPr>
            <a:r>
              <a:rPr lang="en-US" sz="2000" dirty="0"/>
              <a:t>Notification : immediate!</a:t>
            </a:r>
          </a:p>
          <a:p>
            <a:pPr lvl="1" eaLnBrk="1" hangingPunct="1">
              <a:defRPr/>
            </a:pPr>
            <a:r>
              <a:rPr lang="en-US" sz="2000" u="sng" dirty="0"/>
              <a:t>THE “REPEATED” OFFENDERS </a:t>
            </a:r>
            <a:r>
              <a:rPr lang="en-US" sz="2000" dirty="0"/>
              <a:t>( 4 termination without just causes (no payments) in the last two years</a:t>
            </a:r>
          </a:p>
          <a:p>
            <a:pPr lvl="1" eaLnBrk="1" hangingPunct="1">
              <a:defRPr/>
            </a:pPr>
            <a:r>
              <a:rPr lang="en-US" sz="2000" dirty="0"/>
              <a:t>INDUCEMENT___ UNLESS PROVEN OTHERWISE!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70B7F90-12B0-9F47-AB9C-DD8749422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484BE7B2-D2FF-4C11-9D74-877A0B31E3FA}" type="slidenum">
              <a:rPr lang="en-GB" altLang="en-US"/>
              <a:pPr/>
              <a:t>25</a:t>
            </a:fld>
            <a:endParaRPr lang="en-GB" altLang="en-US"/>
          </a:p>
        </p:txBody>
      </p:sp>
    </p:spTree>
  </p:cSld>
  <p:clrMapOvr>
    <a:masterClrMapping/>
  </p:clrMapOvr>
  <p:transition>
    <p:wheel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7B82E07-1E69-3542-8A56-6BCA0A5E29C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95BE4DCD-5381-E842-9A4F-4EE16873396C}" type="datetime1">
              <a:rPr lang="en-GB" altLang="en-US"/>
              <a:pPr>
                <a:defRPr/>
              </a:pPr>
              <a:t>02/11/2023</a:t>
            </a:fld>
            <a:endParaRPr lang="en-GB" alt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EAED6F74-7B55-C344-BE01-A87EFE4BB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96411563-E1E0-4F4F-B0D3-96E1B922F3A9}" type="slidenum">
              <a:rPr lang="en-GB" altLang="en-US"/>
              <a:pPr/>
              <a:t>26</a:t>
            </a:fld>
            <a:endParaRPr lang="en-GB" altLang="en-US"/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xmlns="" id="{F27421FE-BA40-C14F-8969-8FA7F095A6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altLang="en-US" sz="4000" dirty="0"/>
              <a:t/>
            </a:r>
            <a:br>
              <a:rPr lang="en-GB" altLang="en-US" sz="4000" dirty="0"/>
            </a:br>
            <a:r>
              <a:rPr lang="en-GB" altLang="en-US" sz="4000" dirty="0"/>
              <a:t>Employment Contracts (art. 18)</a:t>
            </a:r>
            <a:br>
              <a:rPr lang="en-GB" altLang="en-US" sz="4000" dirty="0"/>
            </a:br>
            <a:endParaRPr lang="en-GB" altLang="en-US" sz="4000" dirty="0"/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xmlns="" id="{CFA4106B-BD93-044A-832F-F5E0086989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altLang="en-US" sz="1800" dirty="0"/>
              <a:t>Maximum of 5 years. For under 18:maximum of 3 years</a:t>
            </a:r>
          </a:p>
          <a:p>
            <a:pPr eaLnBrk="1" hangingPunct="1">
              <a:defRPr/>
            </a:pPr>
            <a:r>
              <a:rPr lang="en-GB" altLang="en-US" sz="1800" dirty="0"/>
              <a:t>Mention to the name of the agent</a:t>
            </a:r>
          </a:p>
          <a:p>
            <a:pPr eaLnBrk="1" hangingPunct="1">
              <a:defRPr/>
            </a:pPr>
            <a:r>
              <a:rPr lang="en-GB" altLang="en-US" sz="1800" dirty="0"/>
              <a:t>Approaching the player to enter negotiation: </a:t>
            </a:r>
          </a:p>
          <a:p>
            <a:pPr lvl="1" eaLnBrk="1" hangingPunct="1">
              <a:defRPr/>
            </a:pPr>
            <a:r>
              <a:rPr lang="en-GB" altLang="en-US" sz="1800" dirty="0"/>
              <a:t>obligation to inform the current club</a:t>
            </a:r>
          </a:p>
          <a:p>
            <a:pPr lvl="1" eaLnBrk="1" hangingPunct="1">
              <a:defRPr/>
            </a:pPr>
            <a:r>
              <a:rPr lang="en-GB" altLang="en-US" sz="1800" dirty="0"/>
              <a:t>Sign the new </a:t>
            </a:r>
            <a:r>
              <a:rPr lang="en-GB" altLang="en-US" sz="1800" dirty="0" err="1"/>
              <a:t>contrat</a:t>
            </a:r>
            <a:r>
              <a:rPr lang="en-GB" altLang="en-US" sz="1800" dirty="0"/>
              <a:t> within 6 months</a:t>
            </a:r>
          </a:p>
          <a:p>
            <a:pPr eaLnBrk="1" hangingPunct="1">
              <a:defRPr/>
            </a:pPr>
            <a:r>
              <a:rPr lang="en-GB" altLang="en-US" sz="1800" dirty="0"/>
              <a:t>It is </a:t>
            </a:r>
            <a:r>
              <a:rPr lang="en-GB" altLang="en-US" sz="1800" u="sng" dirty="0"/>
              <a:t>not subject </a:t>
            </a:r>
            <a:r>
              <a:rPr lang="en-GB" altLang="en-US" sz="1800" dirty="0"/>
              <a:t>to :</a:t>
            </a:r>
          </a:p>
          <a:p>
            <a:pPr lvl="1" eaLnBrk="1" hangingPunct="1">
              <a:defRPr/>
            </a:pPr>
            <a:r>
              <a:rPr lang="en-GB" altLang="en-US" sz="1400" dirty="0"/>
              <a:t>a positive medical examination and/or </a:t>
            </a:r>
          </a:p>
          <a:p>
            <a:pPr lvl="1" eaLnBrk="1" hangingPunct="1">
              <a:defRPr/>
            </a:pPr>
            <a:r>
              <a:rPr lang="en-GB" altLang="en-US" sz="1400" dirty="0"/>
              <a:t>the granting of a work permit</a:t>
            </a:r>
          </a:p>
          <a:p>
            <a:pPr eaLnBrk="1" hangingPunct="1">
              <a:defRPr/>
            </a:pPr>
            <a:r>
              <a:rPr lang="en-GB" altLang="en-US" sz="1800" dirty="0"/>
              <a:t>Pre-contracts : </a:t>
            </a:r>
            <a:r>
              <a:rPr lang="en-GB" altLang="en-US" sz="1800" i="1" dirty="0"/>
              <a:t>essentialia </a:t>
            </a:r>
            <a:r>
              <a:rPr lang="en-GB" altLang="en-US" sz="1800" i="1" dirty="0" err="1"/>
              <a:t>negotii</a:t>
            </a:r>
            <a:r>
              <a:rPr lang="en-GB" altLang="en-US" sz="1800" i="1" dirty="0"/>
              <a:t>: </a:t>
            </a:r>
          </a:p>
          <a:p>
            <a:pPr lvl="1" eaLnBrk="1" hangingPunct="1">
              <a:defRPr/>
            </a:pPr>
            <a:r>
              <a:rPr lang="en-GB" altLang="en-US" sz="1400" i="1" dirty="0"/>
              <a:t>identity of the parties, </a:t>
            </a:r>
          </a:p>
          <a:p>
            <a:pPr lvl="1" eaLnBrk="1" hangingPunct="1">
              <a:defRPr/>
            </a:pPr>
            <a:r>
              <a:rPr lang="en-GB" altLang="en-US" sz="1400" i="1" dirty="0"/>
              <a:t>mutual acceptance of terms and conditions,</a:t>
            </a:r>
          </a:p>
          <a:p>
            <a:pPr lvl="1" eaLnBrk="1" hangingPunct="1">
              <a:defRPr/>
            </a:pPr>
            <a:r>
              <a:rPr lang="en-GB" altLang="en-US" sz="1400" i="1" dirty="0"/>
              <a:t>Remuneration.</a:t>
            </a:r>
          </a:p>
          <a:p>
            <a:pPr eaLnBrk="1" hangingPunct="1">
              <a:defRPr/>
            </a:pPr>
            <a:r>
              <a:rPr lang="en-GB" altLang="en-US" sz="1800" i="1" dirty="0"/>
              <a:t>No grace Periods for payments (unless CBA)</a:t>
            </a:r>
          </a:p>
          <a:p>
            <a:pPr eaLnBrk="1" hangingPunct="1">
              <a:defRPr/>
            </a:pPr>
            <a:endParaRPr lang="en-GB" altLang="en-US" dirty="0"/>
          </a:p>
          <a:p>
            <a:pPr eaLnBrk="1" hangingPunct="1">
              <a:defRPr/>
            </a:pPr>
            <a:endParaRPr lang="en-GB" altLang="en-US" dirty="0"/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xmlns="" id="{2D5E2D7B-ADB6-1F4A-B936-648C7539F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dirty="0"/>
              <a:t>Art. 24 Bis </a:t>
            </a:r>
            <a:r>
              <a:rPr lang="en-US" dirty="0"/>
              <a:t/>
            </a:r>
            <a:br>
              <a:rPr lang="en-US" dirty="0"/>
            </a:br>
            <a:r>
              <a:rPr lang="en-US" sz="3600" dirty="0"/>
              <a:t>Execution of monetary decisions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685064EB-6ACA-E240-9D26-3C8C63580A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PSC/DRC</a:t>
            </a:r>
          </a:p>
          <a:p>
            <a:pPr>
              <a:defRPr/>
            </a:pPr>
            <a:r>
              <a:rPr lang="en-US" dirty="0"/>
              <a:t>Outstanding amounts or compensation</a:t>
            </a:r>
          </a:p>
          <a:p>
            <a:pPr>
              <a:defRPr/>
            </a:pPr>
            <a:r>
              <a:rPr lang="en-US" dirty="0"/>
              <a:t>Consequences:</a:t>
            </a:r>
          </a:p>
          <a:p>
            <a:pPr lvl="1">
              <a:defRPr/>
            </a:pPr>
            <a:r>
              <a:rPr lang="en-US" dirty="0"/>
              <a:t>Club : ban on registration until the amount is paid (max of 3 entire and consecutive periods)</a:t>
            </a:r>
          </a:p>
          <a:p>
            <a:pPr lvl="1">
              <a:defRPr/>
            </a:pPr>
            <a:r>
              <a:rPr lang="en-US" dirty="0" err="1"/>
              <a:t>Player:suspension</a:t>
            </a:r>
            <a:r>
              <a:rPr lang="en-US" dirty="0"/>
              <a:t> until the amount is paid (max 6 months).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B4D50A7-6D6E-B948-A533-502E1DE6D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B0B1C2BB-344F-4AB2-8772-D3200CFB886B}" type="slidenum">
              <a:rPr lang="en-GB" altLang="en-US"/>
              <a:pPr/>
              <a:t>27</a:t>
            </a:fld>
            <a:endParaRPr lang="en-GB" altLang="en-US"/>
          </a:p>
        </p:txBody>
      </p:sp>
    </p:spTree>
  </p:cSld>
  <p:clrMapOvr>
    <a:masterClrMapping/>
  </p:clrMapOvr>
  <p:transition>
    <p:wheel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3193229-B0A9-9E45-A3FA-7D9131C27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en-US" dirty="0"/>
              <a:t>COACHES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DCED399-F169-8644-8FBB-35FEE79045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492375"/>
            <a:ext cx="8229600" cy="3638550"/>
          </a:xfrm>
        </p:spPr>
        <p:txBody>
          <a:bodyPr/>
          <a:lstStyle/>
          <a:p>
            <a:pPr algn="just" eaLnBrk="1" hangingPunct="1">
              <a:spcBef>
                <a:spcPts val="100"/>
              </a:spcBef>
              <a:defRPr/>
            </a:pPr>
            <a:r>
              <a:rPr lang="en-US" altLang="en-US" sz="2800" b="1"/>
              <a:t>Background: </a:t>
            </a:r>
          </a:p>
          <a:p>
            <a:pPr algn="just" eaLnBrk="1" hangingPunct="1">
              <a:spcBef>
                <a:spcPts val="100"/>
              </a:spcBef>
              <a:defRPr/>
            </a:pPr>
            <a:r>
              <a:rPr lang="en-US" altLang="en-US" sz="2800" b="1"/>
              <a:t>RSTP and focus only on players</a:t>
            </a:r>
          </a:p>
          <a:p>
            <a:pPr algn="just" eaLnBrk="1" hangingPunct="1">
              <a:spcBef>
                <a:spcPts val="100"/>
              </a:spcBef>
              <a:defRPr/>
            </a:pPr>
            <a:r>
              <a:rPr lang="en-US" altLang="en-US" sz="2800"/>
              <a:t>Coaches only recognised in RSTP for the purpose of dispute resolution (PSC)</a:t>
            </a:r>
          </a:p>
          <a:p>
            <a:pPr algn="just" eaLnBrk="1" hangingPunct="1">
              <a:spcBef>
                <a:spcPct val="0"/>
              </a:spcBef>
              <a:buFont typeface="Wingdings" pitchFamily="2" charset="2"/>
              <a:buNone/>
              <a:defRPr/>
            </a:pPr>
            <a:endParaRPr lang="en-US" altLang="en-US" sz="2800"/>
          </a:p>
          <a:p>
            <a:pPr algn="just" eaLnBrk="1" hangingPunct="1">
              <a:spcBef>
                <a:spcPct val="0"/>
              </a:spcBef>
              <a:defRPr/>
            </a:pPr>
            <a:r>
              <a:rPr lang="en-US" altLang="en-US" sz="2800" b="1"/>
              <a:t>Objective:</a:t>
            </a:r>
          </a:p>
          <a:p>
            <a:pPr algn="just" eaLnBrk="1" hangingPunct="1">
              <a:spcBef>
                <a:spcPct val="0"/>
              </a:spcBef>
              <a:buFontTx/>
              <a:buChar char="-"/>
              <a:defRPr/>
            </a:pPr>
            <a:r>
              <a:rPr lang="en-US" altLang="en-US" sz="2800"/>
              <a:t>minimum regulatory framework with higher degree of legal  certainty in their employment  relationships and relevant  international disputes</a:t>
            </a:r>
          </a:p>
          <a:p>
            <a:pPr algn="just" eaLnBrk="1" hangingPunct="1">
              <a:spcBef>
                <a:spcPct val="0"/>
              </a:spcBef>
              <a:buFontTx/>
              <a:buChar char="-"/>
              <a:defRPr/>
            </a:pPr>
            <a:endParaRPr lang="en-US" altLang="en-US" sz="2800"/>
          </a:p>
          <a:p>
            <a:pPr algn="just" eaLnBrk="1" hangingPunct="1">
              <a:spcBef>
                <a:spcPct val="0"/>
              </a:spcBef>
              <a:buFontTx/>
              <a:buChar char="-"/>
              <a:defRPr/>
            </a:pPr>
            <a:r>
              <a:rPr lang="en-US" altLang="en-US" sz="2800"/>
              <a:t> </a:t>
            </a: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8B623CF-F915-2249-BCEF-6BA938ED5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27D318B9-B682-48E4-A632-66D133901D4F}" type="slidenum">
              <a:rPr lang="en-GB" altLang="en-US"/>
              <a:pPr/>
              <a:t>28</a:t>
            </a:fld>
            <a:endParaRPr lang="en-GB" altLang="en-US"/>
          </a:p>
        </p:txBody>
      </p:sp>
      <p:pic>
        <p:nvPicPr>
          <p:cNvPr id="3379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188913"/>
            <a:ext cx="4608512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40D0E6F-0B7F-6849-B43E-2FD1BC1C7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Definition of Coaches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D9851DF-581B-AE4E-AFA7-B0DD04B5D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AC03F4A7-6391-462A-803E-AB74D84B390A}" type="slidenum">
              <a:rPr lang="en-GB" altLang="en-US"/>
              <a:pPr/>
              <a:t>29</a:t>
            </a:fld>
            <a:endParaRPr lang="en-GB" altLang="en-US"/>
          </a:p>
        </p:txBody>
      </p:sp>
      <p:pic>
        <p:nvPicPr>
          <p:cNvPr id="34819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4149725"/>
            <a:ext cx="8856662" cy="2093913"/>
          </a:xfrm>
          <a:ln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482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684338"/>
            <a:ext cx="5545138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E5D84927-3FEF-744E-A562-5CE78F6FC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1764574B-DB70-4CD3-B2CA-2096A37673A5}" type="slidenum">
              <a:rPr lang="en-GB" altLang="en-US"/>
              <a:pPr/>
              <a:t>3</a:t>
            </a:fld>
            <a:endParaRPr lang="en-GB" altLang="en-US"/>
          </a:p>
        </p:txBody>
      </p:sp>
      <p:sp>
        <p:nvSpPr>
          <p:cNvPr id="10242" name="Rectangle 2">
            <a:extLst>
              <a:ext uri="{FF2B5EF4-FFF2-40B4-BE49-F238E27FC236}">
                <a16:creationId xmlns:a16="http://schemas.microsoft.com/office/drawing/2014/main" xmlns="" id="{3805704A-0CE5-1F46-B4DE-5C5DB8292D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r-BE" altLang="en-US" dirty="0"/>
              <a:t>FIF	A RSTP: SCOPE</a:t>
            </a:r>
            <a:endParaRPr lang="en-GB" altLang="en-US" dirty="0"/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xmlns="" id="{0E61726E-7A87-304D-A693-CF5DE17CA2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388" y="1052513"/>
            <a:ext cx="8229600" cy="45307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GB" altLang="en-US" dirty="0"/>
              <a:t>	</a:t>
            </a:r>
            <a:endParaRPr lang="en-GB" altLang="en-US" sz="24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GB" altLang="en-US" sz="2400" dirty="0"/>
              <a:t>Global binding rules concerning the </a:t>
            </a:r>
            <a:r>
              <a:rPr lang="en-GB" altLang="en-US" sz="2400" dirty="0">
                <a:solidFill>
                  <a:srgbClr val="FF0000"/>
                </a:solidFill>
              </a:rPr>
              <a:t>Status of Players</a:t>
            </a:r>
          </a:p>
          <a:p>
            <a:pPr marL="457200" lvl="1" indent="0" eaLnBrk="1" hangingPunct="1">
              <a:lnSpc>
                <a:spcPct val="90000"/>
              </a:lnSpc>
              <a:buFontTx/>
              <a:buNone/>
              <a:defRPr/>
            </a:pPr>
            <a:endParaRPr lang="en-GB" altLang="en-US" sz="2400" dirty="0">
              <a:solidFill>
                <a:srgbClr val="FF0000"/>
              </a:solidFill>
            </a:endParaRP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GB" altLang="en-US" sz="2400" dirty="0"/>
              <a:t>Eligibility to participate in “</a:t>
            </a:r>
            <a:r>
              <a:rPr lang="en-GB" altLang="en-US" sz="2400" dirty="0">
                <a:solidFill>
                  <a:srgbClr val="FF0000"/>
                </a:solidFill>
              </a:rPr>
              <a:t>Organised Football</a:t>
            </a:r>
            <a:r>
              <a:rPr lang="en-GB" altLang="en-US" sz="2400" dirty="0"/>
              <a:t>”</a:t>
            </a:r>
          </a:p>
          <a:p>
            <a:pPr marL="457200" lvl="1" indent="0" eaLnBrk="1" hangingPunct="1">
              <a:lnSpc>
                <a:spcPct val="90000"/>
              </a:lnSpc>
              <a:buFontTx/>
              <a:buNone/>
              <a:defRPr/>
            </a:pPr>
            <a:endParaRPr lang="en-GB" altLang="en-US" sz="24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GB" altLang="en-US" sz="2400" dirty="0">
                <a:solidFill>
                  <a:srgbClr val="FF0000"/>
                </a:solidFill>
              </a:rPr>
              <a:t>Transfers</a:t>
            </a:r>
            <a:r>
              <a:rPr lang="en-GB" altLang="en-US" sz="2400" dirty="0"/>
              <a:t> between clubs belonging to different Associations</a:t>
            </a:r>
          </a:p>
          <a:p>
            <a:pPr marL="457200" lvl="1" indent="0" eaLnBrk="1" hangingPunct="1">
              <a:lnSpc>
                <a:spcPct val="90000"/>
              </a:lnSpc>
              <a:buFontTx/>
              <a:buNone/>
              <a:defRPr/>
            </a:pPr>
            <a:endParaRPr lang="en-GB" altLang="en-US" sz="24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GB" altLang="en-US" sz="2400" dirty="0"/>
              <a:t> </a:t>
            </a:r>
            <a:r>
              <a:rPr lang="en-GB" altLang="en-US" sz="2400" dirty="0">
                <a:solidFill>
                  <a:srgbClr val="FF0000"/>
                </a:solidFill>
              </a:rPr>
              <a:t>Release</a:t>
            </a:r>
            <a:r>
              <a:rPr lang="en-GB" altLang="en-US" sz="2400" dirty="0"/>
              <a:t> for National Association Teams</a:t>
            </a:r>
          </a:p>
        </p:txBody>
      </p:sp>
      <p:pic>
        <p:nvPicPr>
          <p:cNvPr id="1843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4724400"/>
            <a:ext cx="435610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xmlns="" id="{4B73B1BC-9F4A-9D49-9AE6-EF8786096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3509962" cy="16002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EMPLOYMENT CONTRACTS: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C5E8A8F1-E39B-7C4D-919A-4CC3B64A25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3713" y="2046288"/>
            <a:ext cx="4222750" cy="3811587"/>
          </a:xfrm>
        </p:spPr>
        <p:txBody>
          <a:bodyPr/>
          <a:lstStyle/>
          <a:p>
            <a:pPr indent="-171450" algn="just" eaLnBrk="1" hangingPunct="1">
              <a:buFontTx/>
              <a:buChar char="-"/>
              <a:defRPr/>
            </a:pPr>
            <a:r>
              <a:rPr lang="en-AU" sz="1800" dirty="0"/>
              <a:t>between professional clubs / coaches</a:t>
            </a:r>
          </a:p>
          <a:p>
            <a:pPr indent="-171450" algn="just" eaLnBrk="1" hangingPunct="1">
              <a:buFontTx/>
              <a:buChar char="-"/>
              <a:defRPr/>
            </a:pPr>
            <a:r>
              <a:rPr lang="en-AU" sz="1800" dirty="0"/>
              <a:t>between associations / coaches</a:t>
            </a:r>
          </a:p>
          <a:p>
            <a:pPr indent="-171450" algn="just" eaLnBrk="1" hangingPunct="1">
              <a:buFontTx/>
              <a:buChar char="-"/>
              <a:defRPr/>
            </a:pPr>
            <a:r>
              <a:rPr lang="en-AU" sz="1800" dirty="0"/>
              <a:t>Involving football or futsal coaches</a:t>
            </a:r>
          </a:p>
          <a:p>
            <a:pPr eaLnBrk="1" hangingPunct="1"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BAB0EF5-EE49-8847-B6E5-6C1DD3CD0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F09591B7-1B7C-482E-9230-4D253E6502C2}" type="slidenum">
              <a:rPr lang="en-GB" altLang="en-US"/>
              <a:pPr/>
              <a:t>30</a:t>
            </a:fld>
            <a:endParaRPr lang="en-GB" altLang="en-US"/>
          </a:p>
        </p:txBody>
      </p:sp>
      <p:pic>
        <p:nvPicPr>
          <p:cNvPr id="35844" name="Picture Placeholder 8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7" r="3917"/>
          <a:stretch>
            <a:fillRect/>
          </a:stretch>
        </p:blipFill>
        <p:spPr>
          <a:xfrm>
            <a:off x="4859338" y="987425"/>
            <a:ext cx="3657600" cy="4873625"/>
          </a:xfrm>
          <a:ln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wheel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8BDA3BC-6E60-8141-A3B9-A6A53C767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/>
              <a:t>LAST REFORM THE TRANSFER SYSTEM: KEY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199A4F-6A05-554B-A4F9-1AECF2BDE5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16113"/>
            <a:ext cx="8229600" cy="4214812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/>
              <a:t>PROTECTION OF MINORS</a:t>
            </a:r>
          </a:p>
          <a:p>
            <a:pPr eaLnBrk="1" hangingPunct="1">
              <a:defRPr/>
            </a:pPr>
            <a:r>
              <a:rPr lang="en-US" sz="2800" dirty="0"/>
              <a:t>REWARDING TRAINING CLUBS</a:t>
            </a:r>
          </a:p>
          <a:p>
            <a:pPr eaLnBrk="1" hangingPunct="1">
              <a:defRPr/>
            </a:pPr>
            <a:r>
              <a:rPr lang="en-US" sz="2800" dirty="0"/>
              <a:t>PROMOTING INVESTMENT IN YOUTH</a:t>
            </a:r>
          </a:p>
          <a:p>
            <a:pPr eaLnBrk="1" hangingPunct="1">
              <a:defRPr/>
            </a:pPr>
            <a:r>
              <a:rPr lang="en-US" sz="2800" dirty="0"/>
              <a:t>SAFEGUARD THE INTEGRITY OF COMPETITIONS</a:t>
            </a:r>
          </a:p>
          <a:p>
            <a:pPr eaLnBrk="1" hangingPunct="1">
              <a:defRPr/>
            </a:pPr>
            <a:r>
              <a:rPr lang="en-US" sz="2800" dirty="0"/>
              <a:t> ENSURING THAT MONEY STAYS WITHIN THE GAME</a:t>
            </a:r>
          </a:p>
          <a:p>
            <a:pPr eaLnBrk="1" hangingPunct="1">
              <a:defRPr/>
            </a:pPr>
            <a:r>
              <a:rPr lang="en-US" sz="2800" dirty="0"/>
              <a:t>ACHIEVING GREATER TRANSPARENCY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D2A4672-337A-BF41-961D-DD246D047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E0A5B08B-FC5F-4C2A-8520-1FA4341707CD}" type="slidenum">
              <a:rPr lang="en-GB" altLang="en-US"/>
              <a:pPr/>
              <a:t>31</a:t>
            </a:fld>
            <a:endParaRPr lang="en-GB" altLang="en-US"/>
          </a:p>
        </p:txBody>
      </p:sp>
    </p:spTree>
  </p:cSld>
  <p:clrMapOvr>
    <a:masterClrMapping/>
  </p:clrMapOvr>
  <p:transition>
    <p:wheel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40E94D-273A-B44B-914E-C5E0B9387E6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C4646822-AAAE-4B4B-ABC4-CDC80987A634}" type="datetime1">
              <a:rPr lang="en-GB" altLang="en-US"/>
              <a:pPr>
                <a:defRPr/>
              </a:pPr>
              <a:t>02/11/2023</a:t>
            </a:fld>
            <a:endParaRPr lang="en-GB" alt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63786405-E851-E141-AA93-CCE23C942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AA92F226-35CC-4D15-899E-AD7B8FCFA2FF}" type="slidenum">
              <a:rPr lang="en-GB" altLang="en-US"/>
              <a:pPr/>
              <a:t>32</a:t>
            </a:fld>
            <a:endParaRPr lang="en-GB" altLang="en-US"/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xmlns="" id="{8147E0F1-75B3-ED46-BA05-E7AF308FD8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692150"/>
            <a:ext cx="8229600" cy="777875"/>
          </a:xfrm>
        </p:spPr>
        <p:txBody>
          <a:bodyPr/>
          <a:lstStyle/>
          <a:p>
            <a:pPr eaLnBrk="1" hangingPunct="1">
              <a:defRPr/>
            </a:pPr>
            <a:r>
              <a:rPr lang="en-GB" altLang="en-US" sz="4000" dirty="0"/>
              <a:t>International Transfer of Minors</a:t>
            </a:r>
            <a:br>
              <a:rPr lang="en-GB" altLang="en-US" sz="4000" dirty="0"/>
            </a:br>
            <a:endParaRPr lang="en-GB" altLang="en-US" sz="4000" dirty="0"/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xmlns="" id="{FB0FED83-84D6-3140-94E5-CB382E5145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5288" y="1268413"/>
            <a:ext cx="8229600" cy="51847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GB" altLang="en-US" sz="2000" dirty="0"/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GB" altLang="en-US" sz="2000" dirty="0"/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GB" altLang="en-US" sz="2000" dirty="0">
                <a:hlinkClick r:id="rId2"/>
              </a:rPr>
              <a:t>FIFA  FOOTBALL REPORT </a:t>
            </a:r>
            <a:r>
              <a:rPr lang="en-GB" altLang="en-US" sz="2000" dirty="0"/>
              <a:t>(page 25): </a:t>
            </a: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GB" altLang="en-US" sz="2000" dirty="0"/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GB" altLang="en-US" sz="2000" dirty="0"/>
              <a:t>Applications: 3914 (in 2017-2018)   - 9018  (in 2021 -2022)</a:t>
            </a: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GB" altLang="en-US" sz="2000" dirty="0"/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GB" altLang="en-US" sz="2000" dirty="0"/>
              <a:t>Portugal : 1005</a:t>
            </a: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GB" altLang="en-US" sz="2000" dirty="0"/>
              <a:t>Spain: 895</a:t>
            </a: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GB" altLang="en-US" sz="2000" dirty="0"/>
              <a:t>USA: 792</a:t>
            </a: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GB" altLang="en-US" sz="2000" dirty="0"/>
              <a:t>Qatar: 749</a:t>
            </a: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GB" altLang="en-US" sz="2000" dirty="0"/>
              <a:t>Hungary: 299</a:t>
            </a: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GB" altLang="en-US" sz="2000" dirty="0"/>
              <a:t>Italy : 262</a:t>
            </a: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GB" altLang="en-US" sz="2000" dirty="0"/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GB" altLang="en-US" sz="2000" dirty="0"/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GB" altLang="en-US" sz="2000" dirty="0">
                <a:hlinkClick r:id="rId3"/>
              </a:rPr>
              <a:t>Guide To submit an application for Minors</a:t>
            </a:r>
            <a:endParaRPr lang="en-GB" altLang="en-US" sz="2000" dirty="0"/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GB" altLang="en-US" sz="2000" dirty="0"/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GB" altLang="en-US" sz="2000" dirty="0"/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GB" altLang="en-US" sz="2000" dirty="0"/>
          </a:p>
        </p:txBody>
      </p:sp>
    </p:spTree>
  </p:cSld>
  <p:clrMapOvr>
    <a:masterClrMapping/>
  </p:clrMapOvr>
  <p:transition>
    <p:wheel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40E94D-273A-B44B-914E-C5E0B9387E6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C4646822-AAAE-4B4B-ABC4-CDC80987A634}" type="datetime1">
              <a:rPr lang="en-GB" altLang="en-US"/>
              <a:pPr>
                <a:defRPr/>
              </a:pPr>
              <a:t>02/11/2023</a:t>
            </a:fld>
            <a:endParaRPr lang="en-GB" alt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63786405-E851-E141-AA93-CCE23C942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C3DD9833-AEA1-4650-A800-CECDFD90C801}" type="slidenum">
              <a:rPr lang="en-GB" altLang="en-US"/>
              <a:pPr/>
              <a:t>33</a:t>
            </a:fld>
            <a:endParaRPr lang="en-GB" altLang="en-US"/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xmlns="" id="{8147E0F1-75B3-ED46-BA05-E7AF308FD8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692150"/>
            <a:ext cx="8229600" cy="777875"/>
          </a:xfrm>
        </p:spPr>
        <p:txBody>
          <a:bodyPr/>
          <a:lstStyle/>
          <a:p>
            <a:pPr eaLnBrk="1" hangingPunct="1">
              <a:defRPr/>
            </a:pPr>
            <a:r>
              <a:rPr lang="en-GB" altLang="en-US" sz="4000" dirty="0"/>
              <a:t>International Transfer of Minors</a:t>
            </a:r>
            <a:br>
              <a:rPr lang="en-GB" altLang="en-US" sz="4000" dirty="0"/>
            </a:br>
            <a:endParaRPr lang="en-GB" altLang="en-US" sz="4000" dirty="0"/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xmlns="" id="{FB0FED83-84D6-3140-94E5-CB382E5145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5288" y="1268413"/>
            <a:ext cx="8229600" cy="51847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GB" altLang="en-US" sz="2000" dirty="0"/>
          </a:p>
          <a:p>
            <a:pPr eaLnBrk="1" hangingPunct="1">
              <a:lnSpc>
                <a:spcPct val="80000"/>
              </a:lnSpc>
              <a:defRPr/>
            </a:pPr>
            <a:r>
              <a:rPr lang="en-GB" altLang="en-US" sz="2000" dirty="0"/>
              <a:t>NO INTERNATIONAL TRANSFER UNDER 18. </a:t>
            </a:r>
            <a:r>
              <a:rPr lang="en-GB" altLang="en-US" sz="2000" dirty="0">
                <a:solidFill>
                  <a:srgbClr val="00B050"/>
                </a:solidFill>
              </a:rPr>
              <a:t>BUT YES IF</a:t>
            </a:r>
            <a:r>
              <a:rPr lang="en-GB" altLang="en-US" sz="2000" dirty="0">
                <a:solidFill>
                  <a:srgbClr val="FF0000"/>
                </a:solidFill>
              </a:rPr>
              <a:t>:</a:t>
            </a: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GB" altLang="en-US" sz="2000" dirty="0"/>
              <a:t>1. Parents move for reasons not linked to football</a:t>
            </a: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GB" altLang="en-US" sz="2000" dirty="0"/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GB" altLang="en-US" sz="2000" dirty="0"/>
              <a:t>2. The transfer </a:t>
            </a:r>
            <a:r>
              <a:rPr lang="en-GB" altLang="en-US" sz="2000" dirty="0" err="1"/>
              <a:t>gof</a:t>
            </a:r>
            <a:r>
              <a:rPr lang="en-GB" altLang="en-US" sz="2000" dirty="0"/>
              <a:t> 16-18 the EU or EEA or 2 FA of the same country: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Adequate football education and training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Academic/ school education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Duty of care (accommodation, host family)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Proof of the above</a:t>
            </a:r>
            <a:endParaRPr lang="en-GB" altLang="en-US" sz="1200" dirty="0"/>
          </a:p>
          <a:p>
            <a:pPr marL="457200" lvl="1" indent="0" eaLnBrk="1" hangingPunct="1">
              <a:lnSpc>
                <a:spcPct val="80000"/>
              </a:lnSpc>
              <a:buFontTx/>
              <a:buNone/>
              <a:defRPr/>
            </a:pPr>
            <a:endParaRPr lang="en-GB" altLang="en-US" sz="2000" dirty="0"/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GB" altLang="en-US" sz="2000" dirty="0"/>
              <a:t>3.100km distance (50 km) from a national border.</a:t>
            </a: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GB" altLang="en-US" sz="2000" dirty="0"/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GB" altLang="en-US" sz="2000" dirty="0"/>
              <a:t>4. “</a:t>
            </a:r>
            <a:r>
              <a:rPr lang="en-GB" altLang="en-US" sz="2000" dirty="0">
                <a:solidFill>
                  <a:srgbClr val="C00000"/>
                </a:solidFill>
              </a:rPr>
              <a:t>Vulnerable” person, asylum seekers </a:t>
            </a:r>
            <a:r>
              <a:rPr lang="en-GB" altLang="en-US" sz="2000" dirty="0"/>
              <a:t>and without </a:t>
            </a:r>
            <a:r>
              <a:rPr lang="en-GB" altLang="en-US" sz="2000" dirty="0">
                <a:solidFill>
                  <a:srgbClr val="C00000"/>
                </a:solidFill>
              </a:rPr>
              <a:t>parents (humanitarian reasons) registered </a:t>
            </a:r>
            <a:r>
              <a:rPr lang="en-GB" altLang="en-US" sz="2000" dirty="0"/>
              <a:t>only for amateur clubs. If refugees also with Professional clubs</a:t>
            </a: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GB" altLang="en-US" sz="2000" dirty="0"/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GB" altLang="en-US" sz="2000" dirty="0"/>
              <a:t>5. Students, without parents, temporarily in another country for academic reasons</a:t>
            </a: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GB" altLang="en-US" sz="2000" dirty="0"/>
          </a:p>
        </p:txBody>
      </p:sp>
    </p:spTree>
  </p:cSld>
  <p:clrMapOvr>
    <a:masterClrMapping/>
  </p:clrMapOvr>
  <p:transition>
    <p:wheel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CF4CE9D-3490-5549-8397-5B45C0BC6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PRIVATE ACADEMIES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1D48E02-F48A-D34F-9BFE-9E9C66F291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Obligation for Club to Report to the FA:</a:t>
            </a:r>
          </a:p>
          <a:p>
            <a:pPr lvl="1">
              <a:defRPr/>
            </a:pPr>
            <a:r>
              <a:rPr lang="en-US" dirty="0"/>
              <a:t>All minors (registered with the club or not)</a:t>
            </a:r>
          </a:p>
          <a:p>
            <a:pPr lvl="1">
              <a:defRPr/>
            </a:pPr>
            <a:r>
              <a:rPr lang="en-US" dirty="0"/>
              <a:t>Any wrongdoing at private </a:t>
            </a:r>
            <a:r>
              <a:rPr lang="en-US" dirty="0" err="1"/>
              <a:t>academie</a:t>
            </a:r>
            <a:endParaRPr lang="en-US" dirty="0"/>
          </a:p>
          <a:p>
            <a:pPr>
              <a:defRPr/>
            </a:pPr>
            <a:r>
              <a:rPr lang="en-US" dirty="0"/>
              <a:t>Take all measures to protect minors</a:t>
            </a:r>
          </a:p>
          <a:p>
            <a:pPr>
              <a:defRPr/>
            </a:pPr>
            <a:r>
              <a:rPr lang="en-US" dirty="0"/>
              <a:t>FA: keep register of minors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CF1751-CFBB-4544-82A5-90368AF5231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9777ADD-6FCE-1440-9EAA-7D93C98384BB}" type="datetime1">
              <a:rPr lang="en-GB" altLang="en-US" smtClean="0"/>
              <a:pPr>
                <a:defRPr/>
              </a:pPr>
              <a:t>02/11/2023</a:t>
            </a:fld>
            <a:endParaRPr lang="en-GB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BE8BCFE-E13D-A74E-91E2-E2E329871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27F23582-F65E-43BC-BE45-F86A03F9C237}" type="slidenum">
              <a:rPr lang="en-GB" altLang="en-US"/>
              <a:pPr/>
              <a:t>34</a:t>
            </a:fld>
            <a:endParaRPr lang="en-GB" altLang="en-US"/>
          </a:p>
        </p:txBody>
      </p:sp>
    </p:spTree>
  </p:cSld>
  <p:clrMapOvr>
    <a:masterClrMapping/>
  </p:clrMapOvr>
  <p:transition>
    <p:wheel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9274F4-B2AB-724B-874C-4B6FAF4CC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TRIALS (art. 19 </a:t>
            </a:r>
            <a:r>
              <a:rPr lang="en-US" dirty="0" err="1"/>
              <a:t>ter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057B960-A3E8-794C-A63D-24B158F83C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Only if consent of the Club</a:t>
            </a:r>
          </a:p>
          <a:p>
            <a:pPr>
              <a:defRPr/>
            </a:pPr>
            <a:r>
              <a:rPr lang="en-US" dirty="0"/>
              <a:t>Standard Trial Form </a:t>
            </a:r>
            <a:r>
              <a:rPr lang="en-US" sz="2400" dirty="0"/>
              <a:t>(accommodation, meals, travel costs)</a:t>
            </a:r>
          </a:p>
          <a:p>
            <a:pPr>
              <a:defRPr/>
            </a:pPr>
            <a:r>
              <a:rPr lang="en-US" dirty="0"/>
              <a:t>Duty of care (medical costs covered)</a:t>
            </a:r>
          </a:p>
          <a:p>
            <a:pPr>
              <a:defRPr/>
            </a:pPr>
            <a:r>
              <a:rPr lang="en-US" dirty="0"/>
              <a:t>Duration:   </a:t>
            </a:r>
          </a:p>
          <a:p>
            <a:pPr lvl="1">
              <a:defRPr/>
            </a:pPr>
            <a:r>
              <a:rPr lang="en-US" dirty="0"/>
              <a:t>3 weeks for over 21</a:t>
            </a:r>
          </a:p>
          <a:p>
            <a:pPr lvl="1">
              <a:defRPr/>
            </a:pPr>
            <a:r>
              <a:rPr lang="en-US" dirty="0"/>
              <a:t>8 weeks for players  21 years and under. </a:t>
            </a:r>
          </a:p>
          <a:p>
            <a:pPr>
              <a:defRPr/>
            </a:pPr>
            <a:r>
              <a:rPr lang="en-US" dirty="0"/>
              <a:t>No training rewards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3F0D1E7-159A-D846-9E7D-912C56C2DAC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9777ADD-6FCE-1440-9EAA-7D93C98384BB}" type="datetime1">
              <a:rPr lang="en-GB" altLang="en-US" smtClean="0"/>
              <a:pPr>
                <a:defRPr/>
              </a:pPr>
              <a:t>02/11/2023</a:t>
            </a:fld>
            <a:endParaRPr lang="en-GB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62CCD7C-C989-F643-8FC8-B593A01E9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B77CE851-F683-40A8-B4EB-705D1C69B07F}" type="slidenum">
              <a:rPr lang="en-GB" altLang="en-US"/>
              <a:pPr/>
              <a:t>35</a:t>
            </a:fld>
            <a:endParaRPr lang="en-GB" altLang="en-US"/>
          </a:p>
        </p:txBody>
      </p:sp>
    </p:spTree>
  </p:cSld>
  <p:clrMapOvr>
    <a:masterClrMapping/>
  </p:clrMapOvr>
  <p:transition>
    <p:wheel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9274F4-B2AB-724B-874C-4B6FAF4CC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TRIALS for minors(art. 19 </a:t>
            </a:r>
            <a:r>
              <a:rPr lang="en-US" dirty="0" err="1"/>
              <a:t>ter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057B960-A3E8-794C-A63D-24B158F83C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Only if trial during season of</a:t>
            </a:r>
          </a:p>
          <a:p>
            <a:pPr lvl="1">
              <a:defRPr/>
            </a:pPr>
            <a:r>
              <a:rPr lang="en-US" dirty="0"/>
              <a:t>16</a:t>
            </a:r>
            <a:r>
              <a:rPr lang="en-US" baseline="30000" dirty="0"/>
              <a:t>th</a:t>
            </a:r>
            <a:r>
              <a:rPr lang="en-US" dirty="0"/>
              <a:t> birthday</a:t>
            </a:r>
          </a:p>
          <a:p>
            <a:pPr lvl="1">
              <a:defRPr/>
            </a:pPr>
            <a:r>
              <a:rPr lang="en-US" dirty="0"/>
              <a:t>15</a:t>
            </a:r>
            <a:r>
              <a:rPr lang="en-US" baseline="30000" dirty="0"/>
              <a:t>th</a:t>
            </a:r>
            <a:r>
              <a:rPr lang="en-US" dirty="0"/>
              <a:t> if both P and C are </a:t>
            </a:r>
            <a:r>
              <a:rPr lang="en-US" dirty="0" err="1"/>
              <a:t>domicilied</a:t>
            </a:r>
            <a:r>
              <a:rPr lang="en-US" dirty="0"/>
              <a:t> in Europe</a:t>
            </a:r>
          </a:p>
          <a:p>
            <a:pPr>
              <a:defRPr/>
            </a:pPr>
            <a:r>
              <a:rPr lang="en-US" dirty="0"/>
              <a:t>Written consent from the </a:t>
            </a:r>
            <a:r>
              <a:rPr lang="en-US" dirty="0" err="1"/>
              <a:t>partents</a:t>
            </a:r>
            <a:endParaRPr lang="en-US" dirty="0"/>
          </a:p>
          <a:p>
            <a:pPr>
              <a:defRPr/>
            </a:pPr>
            <a:r>
              <a:rPr lang="en-US" dirty="0"/>
              <a:t>Designation of a tutor (contact person)</a:t>
            </a:r>
          </a:p>
          <a:p>
            <a:pPr>
              <a:defRPr/>
            </a:pPr>
            <a:r>
              <a:rPr lang="en-US" dirty="0"/>
              <a:t>Optimum accommodation and living standard</a:t>
            </a:r>
          </a:p>
          <a:p>
            <a:pPr>
              <a:defRPr/>
            </a:pPr>
            <a:r>
              <a:rPr lang="en-US" dirty="0"/>
              <a:t>Notification to the current club</a:t>
            </a:r>
          </a:p>
          <a:p>
            <a:pPr>
              <a:defRPr/>
            </a:pPr>
            <a:r>
              <a:rPr lang="en-US" dirty="0"/>
              <a:t>CBA: Additional conditions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3F0D1E7-159A-D846-9E7D-912C56C2DAC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9777ADD-6FCE-1440-9EAA-7D93C98384BB}" type="datetime1">
              <a:rPr lang="en-GB" altLang="en-US" smtClean="0"/>
              <a:pPr>
                <a:defRPr/>
              </a:pPr>
              <a:t>02/11/2023</a:t>
            </a:fld>
            <a:endParaRPr lang="en-GB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62CCD7C-C989-F643-8FC8-B593A01E9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74CA176B-4908-4F90-97C4-BD369F9B5A97}" type="slidenum">
              <a:rPr lang="en-GB" altLang="en-US"/>
              <a:pPr/>
              <a:t>36</a:t>
            </a:fld>
            <a:endParaRPr lang="en-GB" altLang="en-US"/>
          </a:p>
        </p:txBody>
      </p:sp>
    </p:spTree>
  </p:cSld>
  <p:clrMapOvr>
    <a:masterClrMapping/>
  </p:clrMapOvr>
  <p:transition>
    <p:wheel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A3F2EA9-DFF0-9341-9474-67969629C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International Transfers: </a:t>
            </a:r>
            <a:br>
              <a:rPr lang="en-US" dirty="0"/>
            </a:br>
            <a:r>
              <a:rPr lang="en-US" dirty="0">
                <a:solidFill>
                  <a:srgbClr val="00B050"/>
                </a:solidFill>
              </a:rPr>
              <a:t>Take </a:t>
            </a:r>
            <a:r>
              <a:rPr lang="en-US" dirty="0" err="1">
                <a:solidFill>
                  <a:srgbClr val="00B050"/>
                </a:solidFill>
              </a:rPr>
              <a:t>aways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5730C3E-AB91-3B49-843F-F90AE79CB9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sz="2400" dirty="0"/>
              <a:t>DO NOT “PLAY” WITH THE RULES!</a:t>
            </a:r>
          </a:p>
          <a:p>
            <a:pPr>
              <a:defRPr/>
            </a:pPr>
            <a:r>
              <a:rPr lang="en-US" sz="2400" dirty="0"/>
              <a:t>CAREFUL, PRECISE AND TRANSPARENT WHEN NEGOTIATING A CONTRACT: </a:t>
            </a:r>
          </a:p>
          <a:p>
            <a:pPr lvl="1">
              <a:buFontTx/>
              <a:buChar char="-"/>
              <a:defRPr/>
            </a:pPr>
            <a:r>
              <a:rPr lang="en-US" sz="2400" dirty="0"/>
              <a:t>Waivers on Training compensation</a:t>
            </a:r>
          </a:p>
          <a:p>
            <a:pPr lvl="1">
              <a:buFontTx/>
              <a:buChar char="-"/>
              <a:defRPr/>
            </a:pPr>
            <a:r>
              <a:rPr lang="en-US" sz="2400" dirty="0"/>
              <a:t>Sell on clause (and consequences)</a:t>
            </a:r>
          </a:p>
          <a:p>
            <a:pPr lvl="1">
              <a:buFontTx/>
              <a:buChar char="-"/>
              <a:defRPr/>
            </a:pPr>
            <a:r>
              <a:rPr lang="en-US" sz="2400" dirty="0"/>
              <a:t> NET/GROSS Amounts </a:t>
            </a:r>
          </a:p>
          <a:p>
            <a:pPr>
              <a:defRPr/>
            </a:pPr>
            <a:r>
              <a:rPr lang="en-US" sz="2400" dirty="0"/>
              <a:t>“INTERLOCUTORS”: Choose the reliable ones!</a:t>
            </a:r>
          </a:p>
          <a:p>
            <a:pPr>
              <a:defRPr/>
            </a:pPr>
            <a:r>
              <a:rPr lang="en-US" sz="2400" dirty="0"/>
              <a:t>CULTURE… MATTERS!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FD4701-E023-AF45-A6F4-2EB964C9579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9777ADD-6FCE-1440-9EAA-7D93C98384BB}" type="datetime1">
              <a:rPr lang="en-GB" altLang="en-US" smtClean="0"/>
              <a:pPr>
                <a:defRPr/>
              </a:pPr>
              <a:t>02/11/2023</a:t>
            </a:fld>
            <a:endParaRPr lang="en-GB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292C3B3-5E1F-D64C-BD7A-B63F3F238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2707A92B-B075-4F71-83F2-4E0E502AC3FE}" type="slidenum">
              <a:rPr lang="en-GB" altLang="en-US"/>
              <a:pPr/>
              <a:t>37</a:t>
            </a:fld>
            <a:endParaRPr lang="en-GB" altLang="en-US"/>
          </a:p>
        </p:txBody>
      </p:sp>
    </p:spTree>
  </p:cSld>
  <p:clrMapOvr>
    <a:masterClrMapping/>
  </p:clrMapOvr>
  <p:transition>
    <p:whee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09890FC-3318-844B-AACD-77771DFD61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8" y="1028700"/>
            <a:ext cx="8677275" cy="5307013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800" dirty="0"/>
              <a:t>‘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E3C801AF-82AF-EC4C-B6FC-7CE7B1D4E1A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84150" y="153988"/>
            <a:ext cx="7916863" cy="673100"/>
          </a:xfrm>
        </p:spPr>
        <p:txBody>
          <a:bodyPr/>
          <a:lstStyle/>
          <a:p>
            <a:pPr>
              <a:defRPr/>
            </a:pPr>
            <a:r>
              <a:rPr lang="en-US" sz="800" dirty="0"/>
              <a:t>‘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0442BD0-8FDE-1540-A4A4-BEDACCB69A3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C86C443C-FDF9-4196-8CFF-8C742A5CAB00}" type="slidenum">
              <a:rPr lang="en-GB" altLang="en-US"/>
              <a:pPr/>
              <a:t>4</a:t>
            </a:fld>
            <a:endParaRPr lang="en-GB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92BDB33-CAB7-AF42-802F-7A4DD554EA52}"/>
              </a:ext>
            </a:extLst>
          </p:cNvPr>
          <p:cNvSpPr>
            <a:spLocks noGrp="1"/>
          </p:cNvSpPr>
          <p:nvPr>
            <p:ph type="dt" sz="quarter" idx="4294967295"/>
          </p:nvPr>
        </p:nvSpPr>
        <p:spPr>
          <a:xfrm>
            <a:off x="0" y="6243638"/>
            <a:ext cx="2133600" cy="457200"/>
          </a:xfrm>
        </p:spPr>
        <p:txBody>
          <a:bodyPr/>
          <a:lstStyle/>
          <a:p>
            <a:pPr>
              <a:defRPr/>
            </a:pPr>
            <a:fld id="{79777ADD-6FCE-1440-9EAA-7D93C98384BB}" type="datetime1">
              <a:rPr lang="en-GB" altLang="en-US" smtClean="0"/>
              <a:pPr>
                <a:defRPr/>
              </a:pPr>
              <a:t>02/11/2023</a:t>
            </a:fld>
            <a:endParaRPr lang="en-GB" alt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8B08FD61-9DB3-4249-A762-B2D6E0A1B86B}"/>
              </a:ext>
            </a:extLst>
          </p:cNvPr>
          <p:cNvSpPr/>
          <p:nvPr/>
        </p:nvSpPr>
        <p:spPr>
          <a:xfrm>
            <a:off x="925513" y="4005263"/>
            <a:ext cx="1584325" cy="15843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Dispute Resolution Chamber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9C538D8-9DF9-CF4F-B153-F1AB79F5D079}"/>
              </a:ext>
            </a:extLst>
          </p:cNvPr>
          <p:cNvSpPr/>
          <p:nvPr/>
        </p:nvSpPr>
        <p:spPr>
          <a:xfrm>
            <a:off x="3563938" y="4005263"/>
            <a:ext cx="1655762" cy="15843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Players’ Status Chamber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8ECE497-ED69-2C42-979E-47A7B2D1355F}"/>
              </a:ext>
            </a:extLst>
          </p:cNvPr>
          <p:cNvSpPr/>
          <p:nvPr/>
        </p:nvSpPr>
        <p:spPr>
          <a:xfrm>
            <a:off x="6424613" y="4005263"/>
            <a:ext cx="1387475" cy="15843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Agents Chamber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4ED6FE24-5060-3244-88B5-22332CB7EE07}"/>
              </a:ext>
            </a:extLst>
          </p:cNvPr>
          <p:cNvCxnSpPr>
            <a:cxnSpLocks/>
          </p:cNvCxnSpPr>
          <p:nvPr/>
        </p:nvCxnSpPr>
        <p:spPr>
          <a:xfrm>
            <a:off x="5248275" y="2570163"/>
            <a:ext cx="1922463" cy="13763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07D9E37-867D-B44B-9BE6-F6E86F52A15A}"/>
              </a:ext>
            </a:extLst>
          </p:cNvPr>
          <p:cNvSpPr/>
          <p:nvPr/>
        </p:nvSpPr>
        <p:spPr>
          <a:xfrm>
            <a:off x="2509838" y="1989138"/>
            <a:ext cx="3430587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/>
              <a:t>FIFA FOOTBALL TRIBUNAL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17A17AAC-02C9-B74D-B9B2-4B38A7B3B60C}"/>
              </a:ext>
            </a:extLst>
          </p:cNvPr>
          <p:cNvCxnSpPr>
            <a:cxnSpLocks/>
            <a:endCxn id="9" idx="0"/>
          </p:cNvCxnSpPr>
          <p:nvPr/>
        </p:nvCxnSpPr>
        <p:spPr>
          <a:xfrm>
            <a:off x="4392613" y="2903538"/>
            <a:ext cx="0" cy="11017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6F7863D8-BBFD-6243-93F5-05CA2F9A6295}"/>
              </a:ext>
            </a:extLst>
          </p:cNvPr>
          <p:cNvCxnSpPr>
            <a:cxnSpLocks/>
          </p:cNvCxnSpPr>
          <p:nvPr/>
        </p:nvCxnSpPr>
        <p:spPr>
          <a:xfrm flipV="1">
            <a:off x="1717675" y="2924175"/>
            <a:ext cx="971550" cy="10810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02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0388"/>
            <a:ext cx="9144000" cy="573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8AA77DF-4BDA-C94B-B1C9-C0B6F8C42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Composition and Procedural Rules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805B9F5-5241-0F46-9E6C-05CE35FDF2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DRC :15 P. +15 C.      </a:t>
            </a:r>
          </a:p>
          <a:p>
            <a:pPr>
              <a:defRPr/>
            </a:pPr>
            <a:r>
              <a:rPr lang="en-US" dirty="0"/>
              <a:t>PSC and AC: “necessary number” appointed by Sports Stakeholders</a:t>
            </a:r>
          </a:p>
          <a:p>
            <a:pPr>
              <a:defRPr/>
            </a:pPr>
            <a:r>
              <a:rPr lang="en-US" dirty="0" err="1"/>
              <a:t>Indipendency</a:t>
            </a:r>
            <a:r>
              <a:rPr lang="en-US" dirty="0"/>
              <a:t> and </a:t>
            </a:r>
            <a:r>
              <a:rPr lang="en-US" dirty="0" err="1"/>
              <a:t>CoI</a:t>
            </a:r>
            <a:endParaRPr lang="en-US" dirty="0"/>
          </a:p>
          <a:p>
            <a:pPr>
              <a:defRPr/>
            </a:pPr>
            <a:r>
              <a:rPr lang="en-US" dirty="0"/>
              <a:t>Communication: TMS and LEGAL Portal</a:t>
            </a:r>
          </a:p>
          <a:p>
            <a:pPr>
              <a:defRPr/>
            </a:pPr>
            <a:r>
              <a:rPr lang="en-US" dirty="0" err="1"/>
              <a:t>Languages:English</a:t>
            </a:r>
            <a:r>
              <a:rPr lang="en-US" dirty="0"/>
              <a:t>, French, Spanish</a:t>
            </a:r>
          </a:p>
          <a:p>
            <a:pPr>
              <a:defRPr/>
            </a:pPr>
            <a:r>
              <a:rPr lang="en-US" dirty="0"/>
              <a:t>Deliberation (closed), oral hearing (exception)…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6B09D8C-75CE-D44C-ABF9-D68BF277378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9777ADD-6FCE-1440-9EAA-7D93C98384BB}" type="datetime1">
              <a:rPr lang="en-GB" altLang="en-US" smtClean="0"/>
              <a:pPr>
                <a:defRPr/>
              </a:pPr>
              <a:t>02/11/2023</a:t>
            </a:fld>
            <a:endParaRPr lang="en-GB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ED3A827-087A-1E4C-8D5B-88FC1A39E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DDDDC3B0-A135-4BF8-A13E-8CAD443B4CF0}" type="slidenum">
              <a:rPr lang="en-GB" altLang="en-US"/>
              <a:pPr/>
              <a:t>5</a:t>
            </a:fld>
            <a:endParaRPr lang="en-GB" altLang="en-US"/>
          </a:p>
        </p:txBody>
      </p:sp>
    </p:spTree>
  </p:cSld>
  <p:clrMapOvr>
    <a:masterClrMapping/>
  </p:clrMapOvr>
  <p:transition>
    <p:whee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5FAAC5-4AD4-854D-81C8-339C93A96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000" dirty="0"/>
              <a:t>Some figures</a:t>
            </a:r>
            <a:br>
              <a:rPr lang="en-US" sz="4000" dirty="0"/>
            </a:br>
            <a:r>
              <a:rPr lang="en-IE" sz="4000" dirty="0">
                <a:effectLst/>
              </a:rPr>
              <a:t>(1 July 2021 and 30 June 2022)</a:t>
            </a:r>
            <a:r>
              <a:rPr lang="en-IE" dirty="0">
                <a:effectLst/>
              </a:rPr>
              <a:t/>
            </a:r>
            <a:br>
              <a:rPr lang="en-IE" dirty="0">
                <a:effectLst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845A7BD-067F-2C4E-A063-B65D0D5380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14.540 </a:t>
            </a:r>
            <a:r>
              <a:rPr lang="en-IE" dirty="0">
                <a:effectLst/>
              </a:rPr>
              <a:t>cases, applications and enquiries</a:t>
            </a:r>
          </a:p>
          <a:p>
            <a:pPr lvl="1">
              <a:defRPr/>
            </a:pPr>
            <a:r>
              <a:rPr lang="en-US"/>
              <a:t>3974 </a:t>
            </a:r>
            <a:r>
              <a:rPr lang="en-US" smtClean="0"/>
              <a:t>Employment </a:t>
            </a:r>
            <a:r>
              <a:rPr lang="en-US" dirty="0"/>
              <a:t>disputes received and resolved</a:t>
            </a:r>
          </a:p>
          <a:p>
            <a:pPr lvl="2">
              <a:defRPr/>
            </a:pPr>
            <a:r>
              <a:rPr lang="en-US" dirty="0"/>
              <a:t>DRC 1393 cases Received and Resolved</a:t>
            </a:r>
          </a:p>
          <a:p>
            <a:pPr lvl="1">
              <a:defRPr/>
            </a:pPr>
            <a:r>
              <a:rPr lang="en-US" dirty="0"/>
              <a:t>10566 Registration and Eligibility</a:t>
            </a:r>
          </a:p>
          <a:p>
            <a:pPr marL="457200" lvl="1" indent="0">
              <a:buFontTx/>
              <a:buNone/>
              <a:defRPr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775F918-33F3-8647-A5E8-33EFEAF1422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9777ADD-6FCE-1440-9EAA-7D93C98384BB}" type="datetime1">
              <a:rPr lang="en-GB" altLang="en-US" smtClean="0"/>
              <a:pPr>
                <a:defRPr/>
              </a:pPr>
              <a:t>02/11/2023</a:t>
            </a:fld>
            <a:endParaRPr lang="en-GB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546A49C-2A32-A047-97C1-242046147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193A7A39-B331-455E-BAA3-AF77B63C1ED9}" type="slidenum">
              <a:rPr lang="en-GB" altLang="en-US"/>
              <a:pPr/>
              <a:t>6</a:t>
            </a:fld>
            <a:endParaRPr lang="en-GB" altLang="en-US"/>
          </a:p>
        </p:txBody>
      </p:sp>
    </p:spTree>
  </p:cSld>
  <p:clrMapOvr>
    <a:masterClrMapping/>
  </p:clrMapOvr>
  <p:transition>
    <p:whee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C2A9CB00-CDCB-B84F-9B72-BDC682C8A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869B6FBF-132F-4845-ADE9-BB5C54378DE0}" type="slidenum">
              <a:rPr lang="en-GB" altLang="en-US"/>
              <a:pPr/>
              <a:t>7</a:t>
            </a:fld>
            <a:endParaRPr lang="en-GB" altLang="en-US"/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xmlns="" id="{30004827-98D5-E045-A5D0-0D9148BC92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1495425"/>
          </a:xfrm>
        </p:spPr>
        <p:txBody>
          <a:bodyPr/>
          <a:lstStyle/>
          <a:p>
            <a:pPr eaLnBrk="1" hangingPunct="1">
              <a:defRPr/>
            </a:pPr>
            <a:r>
              <a:rPr lang="en-GB" altLang="en-US" sz="4000" dirty="0"/>
              <a:t/>
            </a:r>
            <a:br>
              <a:rPr lang="en-GB" altLang="en-US" sz="4000" dirty="0"/>
            </a:br>
            <a:r>
              <a:rPr lang="en-GB" altLang="en-US" sz="3200" dirty="0"/>
              <a:t>CONTRACTUAL STABILITY</a:t>
            </a:r>
            <a:br>
              <a:rPr lang="en-GB" altLang="en-US" sz="3200" dirty="0"/>
            </a:br>
            <a:r>
              <a:rPr lang="en-GB" altLang="en-US" sz="3200" dirty="0"/>
              <a:t>“PACTA SUNT SERVANDA”</a:t>
            </a:r>
            <a:br>
              <a:rPr lang="en-GB" altLang="en-US" sz="3200" dirty="0"/>
            </a:br>
            <a:r>
              <a:rPr lang="en-GB" altLang="en-US" sz="3200" dirty="0"/>
              <a:t/>
            </a:r>
            <a:br>
              <a:rPr lang="en-GB" altLang="en-US" sz="3200" dirty="0"/>
            </a:br>
            <a:endParaRPr lang="en-GB" altLang="en-US" sz="3200" dirty="0"/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xmlns="" id="{D46574F7-6EF4-B742-9819-0F2F73C715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00113" y="1700213"/>
            <a:ext cx="8372475" cy="4486275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  <a:defRPr/>
            </a:pPr>
            <a:endParaRPr lang="en-GB" altLang="en-US" dirty="0"/>
          </a:p>
          <a:p>
            <a:pPr eaLnBrk="1" hangingPunct="1">
              <a:buFont typeface="Wingdings" pitchFamily="2" charset="2"/>
              <a:buNone/>
              <a:defRPr/>
            </a:pPr>
            <a:endParaRPr lang="en-GB" altLang="en-US" dirty="0"/>
          </a:p>
          <a:p>
            <a:pPr eaLnBrk="1" hangingPunct="1">
              <a:defRPr/>
            </a:pPr>
            <a:endParaRPr lang="en-GB" altLang="en-US" dirty="0"/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2060575"/>
            <a:ext cx="4654550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AD3342-0CD1-FD4F-B9B3-5599971AD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Respect of the Contract </a:t>
            </a:r>
            <a:r>
              <a:rPr lang="en-US" sz="3200" dirty="0"/>
              <a:t>(Art. 13)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5D7F399-F393-4949-AACF-8A48B388DF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Termination upon expiry</a:t>
            </a:r>
          </a:p>
          <a:p>
            <a:pPr>
              <a:defRPr/>
            </a:pPr>
            <a:r>
              <a:rPr lang="en-US" dirty="0"/>
              <a:t>Mutual Agreement</a:t>
            </a:r>
          </a:p>
          <a:p>
            <a:pPr lvl="1">
              <a:defRPr/>
            </a:pPr>
            <a:r>
              <a:rPr lang="en-US" dirty="0"/>
              <a:t>If (and only if) the transfer before end of contract, a transfer fee is allowed.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9C9ABB1-EDCF-C34E-8CFD-957CDD3BCD5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9777ADD-6FCE-1440-9EAA-7D93C98384BB}" type="datetime1">
              <a:rPr lang="en-GB" altLang="en-US" smtClean="0"/>
              <a:pPr>
                <a:defRPr/>
              </a:pPr>
              <a:t>02/11/2023</a:t>
            </a:fld>
            <a:endParaRPr lang="en-GB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D2A278E-143F-4149-90CE-3B1E5F16A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52040766-6470-4937-8E43-9E1F3F287BDA}" type="slidenum">
              <a:rPr lang="en-GB" altLang="en-US"/>
              <a:pPr/>
              <a:t>8</a:t>
            </a:fld>
            <a:endParaRPr lang="en-GB" altLang="en-US"/>
          </a:p>
        </p:txBody>
      </p:sp>
    </p:spTree>
  </p:cSld>
  <p:clrMapOvr>
    <a:masterClrMapping/>
  </p:clrMapOvr>
  <p:transition>
    <p:whee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90F773-CA3B-5D4E-8103-5BE09B7FA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Termination for </a:t>
            </a:r>
            <a:r>
              <a:rPr lang="en-US" dirty="0">
                <a:solidFill>
                  <a:srgbClr val="FF0000"/>
                </a:solidFill>
              </a:rPr>
              <a:t>Just Cause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DE450FD-4669-5447-93A8-59A9B0605A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Either Parties may terminate a contract ”without consequences of any kind” for just cause (Art. 14.1)</a:t>
            </a:r>
          </a:p>
          <a:p>
            <a:pPr>
              <a:defRPr/>
            </a:pPr>
            <a:r>
              <a:rPr lang="en-US" dirty="0"/>
              <a:t>“</a:t>
            </a:r>
            <a:r>
              <a:rPr lang="en-US" i="1" dirty="0"/>
              <a:t>Abusive</a:t>
            </a:r>
            <a:r>
              <a:rPr lang="en-US" dirty="0"/>
              <a:t>” Conduct (Art.14.2)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2ED45D5-9B68-9B4E-94BB-E7ACD032A5D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9777ADD-6FCE-1440-9EAA-7D93C98384BB}" type="datetime1">
              <a:rPr lang="en-GB" altLang="en-US" smtClean="0"/>
              <a:pPr>
                <a:defRPr/>
              </a:pPr>
              <a:t>02/11/2023</a:t>
            </a:fld>
            <a:endParaRPr lang="en-GB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16C2064-862F-2344-8CAC-7ACF076FC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D6169EB9-DDD5-48CD-AC71-01B11E483652}" type="slidenum">
              <a:rPr lang="en-GB" altLang="en-US"/>
              <a:pPr/>
              <a:t>9</a:t>
            </a:fld>
            <a:endParaRPr lang="en-GB" altLang="en-US"/>
          </a:p>
        </p:txBody>
      </p:sp>
    </p:spTree>
  </p:cSld>
  <p:clrMapOvr>
    <a:masterClrMapping/>
  </p:clrMapOvr>
  <p:transition>
    <p:wheel/>
  </p:transition>
</p:sld>
</file>

<file path=ppt/theme/theme1.xml><?xml version="1.0" encoding="utf-8"?>
<a:theme xmlns:a="http://schemas.openxmlformats.org/drawingml/2006/main" name="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Beam</Template>
  <TotalTime>22542</TotalTime>
  <Words>1591</Words>
  <Application>Microsoft Office PowerPoint</Application>
  <PresentationFormat>Presentazione su schermo (4:3)</PresentationFormat>
  <Paragraphs>325</Paragraphs>
  <Slides>37</Slides>
  <Notes>6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37</vt:i4>
      </vt:variant>
    </vt:vector>
  </HeadingPairs>
  <TitlesOfParts>
    <vt:vector size="38" baseType="lpstr">
      <vt:lpstr>Beam</vt:lpstr>
      <vt:lpstr>FIFA REGULATIONS FOR THE STATUS AND TRANSFER OF PLAYERS (RSTP) :  THE WAY AHEAD </vt:lpstr>
      <vt:lpstr>GENESIS</vt:lpstr>
      <vt:lpstr>FIF A RSTP: SCOPE</vt:lpstr>
      <vt:lpstr>Presentazione standard di PowerPoint</vt:lpstr>
      <vt:lpstr>Composition and Procedural Rules</vt:lpstr>
      <vt:lpstr>Some figures (1 July 2021 and 30 June 2022) </vt:lpstr>
      <vt:lpstr> CONTRACTUAL STABILITY “PACTA SUNT SERVANDA”  </vt:lpstr>
      <vt:lpstr>Respect of the Contract (Art. 13)</vt:lpstr>
      <vt:lpstr>Termination for Just Cause</vt:lpstr>
      <vt:lpstr>JUST CAUSE</vt:lpstr>
      <vt:lpstr>Just causes invoked</vt:lpstr>
      <vt:lpstr>Just causes invoked</vt:lpstr>
      <vt:lpstr>Abusive conduct </vt:lpstr>
      <vt:lpstr>Outstanding salaries (Art. 14 bis)</vt:lpstr>
      <vt:lpstr>Sporting Just Cause (Art.15)</vt:lpstr>
      <vt:lpstr> No termination during the contract (Art.16)</vt:lpstr>
      <vt:lpstr> Art. 17 RSTP Consequences for Termination without just cause </vt:lpstr>
      <vt:lpstr>Calculating compensation: “UNLESS PROVIDED IN THE CONTRACT…”</vt:lpstr>
      <vt:lpstr> Art. 17 RSTP If compensation not provided in the contract </vt:lpstr>
      <vt:lpstr> Termination of contract without just cause </vt:lpstr>
      <vt:lpstr>WHO HAS TO PAY?</vt:lpstr>
      <vt:lpstr>The DIARRA Case</vt:lpstr>
      <vt:lpstr>Compensation ex art. 17: Webster –Matuzalem- De Sanctis</vt:lpstr>
      <vt:lpstr>Termination </vt:lpstr>
      <vt:lpstr>Presentazione standard di PowerPoint</vt:lpstr>
      <vt:lpstr> Employment Contracts (art. 18) </vt:lpstr>
      <vt:lpstr>Art. 24 Bis  Execution of monetary decisions</vt:lpstr>
      <vt:lpstr>COACHES</vt:lpstr>
      <vt:lpstr>Definition of Coaches</vt:lpstr>
      <vt:lpstr>EMPLOYMENT CONTRACTS:</vt:lpstr>
      <vt:lpstr>LAST REFORM THE TRANSFER SYSTEM: KEY OBJECTIVES</vt:lpstr>
      <vt:lpstr>International Transfer of Minors </vt:lpstr>
      <vt:lpstr>International Transfer of Minors </vt:lpstr>
      <vt:lpstr>PRIVATE ACADEMIES</vt:lpstr>
      <vt:lpstr>TRIALS (art. 19 ter)</vt:lpstr>
      <vt:lpstr>TRIALS for minors(art. 19 ter)</vt:lpstr>
      <vt:lpstr>International Transfers:  Take aways</vt:lpstr>
    </vt:vector>
  </TitlesOfParts>
  <Company>European Commission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FIFA REGULATIONS FOR THE STATUS AND TRANSFER OF PLAYERS</dc:title>
  <dc:creator>renniva</dc:creator>
  <cp:lastModifiedBy>antonella@slpc.eu</cp:lastModifiedBy>
  <cp:revision>121</cp:revision>
  <dcterms:created xsi:type="dcterms:W3CDTF">2006-04-20T13:07:10Z</dcterms:created>
  <dcterms:modified xsi:type="dcterms:W3CDTF">2023-11-02T15:19:30Z</dcterms:modified>
</cp:coreProperties>
</file>