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4686"/>
  </p:normalViewPr>
  <p:slideViewPr>
    <p:cSldViewPr snapToGrid="0" snapToObjects="1">
      <p:cViewPr varScale="1">
        <p:scale>
          <a:sx n="95" d="100"/>
          <a:sy n="95" d="100"/>
        </p:scale>
        <p:origin x="264" y="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C331BEB-004D-4458-B930-A476C7B93F6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5652638-1716-4829-BB83-13F65403330D}">
      <dgm:prSet/>
      <dgm:spPr/>
      <dgm:t>
        <a:bodyPr/>
        <a:lstStyle/>
        <a:p>
          <a:r>
            <a:rPr lang="en-US" b="1" dirty="0"/>
            <a:t>Parties: </a:t>
          </a:r>
          <a:r>
            <a:rPr lang="en-US" dirty="0"/>
            <a:t>RFC Seraing SA v. FIFA, UEFA, URBSFA; interested party: Doyen Sports Investment Ltd</a:t>
          </a:r>
        </a:p>
      </dgm:t>
    </dgm:pt>
    <dgm:pt modelId="{0B3DF9EA-E2A3-4173-8E7D-073E89423AEE}" type="parTrans" cxnId="{AB47342B-0B8A-40AB-A713-4FCBFAE02013}">
      <dgm:prSet/>
      <dgm:spPr/>
      <dgm:t>
        <a:bodyPr/>
        <a:lstStyle/>
        <a:p>
          <a:endParaRPr lang="en-US"/>
        </a:p>
      </dgm:t>
    </dgm:pt>
    <dgm:pt modelId="{D3D0235D-3CDB-497D-B6FC-E74BD4A7BE74}" type="sibTrans" cxnId="{AB47342B-0B8A-40AB-A713-4FCBFAE02013}">
      <dgm:prSet/>
      <dgm:spPr/>
      <dgm:t>
        <a:bodyPr/>
        <a:lstStyle/>
        <a:p>
          <a:endParaRPr lang="en-US"/>
        </a:p>
      </dgm:t>
    </dgm:pt>
    <dgm:pt modelId="{2ADBDDBA-44E8-452E-B2E5-6E386DC3A327}">
      <dgm:prSet/>
      <dgm:spPr/>
      <dgm:t>
        <a:bodyPr/>
        <a:lstStyle/>
        <a:p>
          <a:r>
            <a:rPr lang="en-US" b="1" dirty="0"/>
            <a:t>Reference: </a:t>
          </a:r>
          <a:r>
            <a:rPr lang="en-US" dirty="0"/>
            <a:t>Cour de cassation (Belgium) — 8 Sept 2023</a:t>
          </a:r>
        </a:p>
      </dgm:t>
    </dgm:pt>
    <dgm:pt modelId="{3B843FEC-632C-4BDF-BFB7-4066D5D59D33}" type="parTrans" cxnId="{D6F363CC-6DB7-4269-9912-90C7D5969D1B}">
      <dgm:prSet/>
      <dgm:spPr/>
      <dgm:t>
        <a:bodyPr/>
        <a:lstStyle/>
        <a:p>
          <a:endParaRPr lang="en-US"/>
        </a:p>
      </dgm:t>
    </dgm:pt>
    <dgm:pt modelId="{00B48F40-3E4C-4EB1-A26E-E29A7FE38823}" type="sibTrans" cxnId="{D6F363CC-6DB7-4269-9912-90C7D5969D1B}">
      <dgm:prSet/>
      <dgm:spPr/>
      <dgm:t>
        <a:bodyPr/>
        <a:lstStyle/>
        <a:p>
          <a:endParaRPr lang="en-US"/>
        </a:p>
      </dgm:t>
    </dgm:pt>
    <dgm:pt modelId="{E2B5FFA0-291F-49A9-9DDA-D4F733242F74}">
      <dgm:prSet/>
      <dgm:spPr/>
      <dgm:t>
        <a:bodyPr/>
        <a:lstStyle/>
        <a:p>
          <a:r>
            <a:rPr lang="en-US" b="1" dirty="0"/>
            <a:t>Chamber: </a:t>
          </a:r>
          <a:r>
            <a:rPr lang="en-US" dirty="0"/>
            <a:t>Grand Chamber; AG: T. </a:t>
          </a:r>
          <a:r>
            <a:rPr lang="en-US" dirty="0" err="1"/>
            <a:t>Ćapeta</a:t>
          </a:r>
          <a:r>
            <a:rPr lang="en-US" dirty="0"/>
            <a:t>; Hearing: 1 Oct 2024; Judgment: 1 Aug 2025</a:t>
          </a:r>
        </a:p>
      </dgm:t>
    </dgm:pt>
    <dgm:pt modelId="{35AB0D6D-CC26-469E-AF91-2742430B2A3B}" type="parTrans" cxnId="{3FDC9897-9922-4E31-A22C-CDBB25BDBE99}">
      <dgm:prSet/>
      <dgm:spPr/>
      <dgm:t>
        <a:bodyPr/>
        <a:lstStyle/>
        <a:p>
          <a:endParaRPr lang="en-US"/>
        </a:p>
      </dgm:t>
    </dgm:pt>
    <dgm:pt modelId="{E54270CD-0423-423F-97B9-49147356112A}" type="sibTrans" cxnId="{3FDC9897-9922-4E31-A22C-CDBB25BDBE99}">
      <dgm:prSet/>
      <dgm:spPr/>
      <dgm:t>
        <a:bodyPr/>
        <a:lstStyle/>
        <a:p>
          <a:endParaRPr lang="en-US"/>
        </a:p>
      </dgm:t>
    </dgm:pt>
    <dgm:pt modelId="{5F2F60A6-A107-448D-8CE3-D6F9321348CB}">
      <dgm:prSet/>
      <dgm:spPr/>
      <dgm:t>
        <a:bodyPr/>
        <a:lstStyle/>
        <a:p>
          <a:r>
            <a:rPr lang="en-US" b="1" dirty="0"/>
            <a:t>Core EU law: </a:t>
          </a:r>
          <a:r>
            <a:rPr lang="en-US" dirty="0"/>
            <a:t>Art. 19(1) TEU; Art. 47 Charter; Art. 267 TFEU</a:t>
          </a:r>
        </a:p>
      </dgm:t>
    </dgm:pt>
    <dgm:pt modelId="{E337C26F-6025-403C-9CF5-F9FDD432890D}" type="parTrans" cxnId="{7F4C3C4F-3B6C-4D5E-92C1-F0EC34413F7A}">
      <dgm:prSet/>
      <dgm:spPr/>
      <dgm:t>
        <a:bodyPr/>
        <a:lstStyle/>
        <a:p>
          <a:endParaRPr lang="en-US"/>
        </a:p>
      </dgm:t>
    </dgm:pt>
    <dgm:pt modelId="{45D79594-0FD2-448A-A82B-660C6531CE10}" type="sibTrans" cxnId="{7F4C3C4F-3B6C-4D5E-92C1-F0EC34413F7A}">
      <dgm:prSet/>
      <dgm:spPr/>
      <dgm:t>
        <a:bodyPr/>
        <a:lstStyle/>
        <a:p>
          <a:endParaRPr lang="en-US"/>
        </a:p>
      </dgm:t>
    </dgm:pt>
    <dgm:pt modelId="{107C1DE6-4986-514B-B68D-F8B59BED1F53}" type="pres">
      <dgm:prSet presAssocID="{9C331BEB-004D-4458-B930-A476C7B93F69}" presName="vert0" presStyleCnt="0">
        <dgm:presLayoutVars>
          <dgm:dir/>
          <dgm:animOne val="branch"/>
          <dgm:animLvl val="lvl"/>
        </dgm:presLayoutVars>
      </dgm:prSet>
      <dgm:spPr/>
    </dgm:pt>
    <dgm:pt modelId="{104A1D79-A5BE-2C46-A6AA-AB1C09A580E2}" type="pres">
      <dgm:prSet presAssocID="{F5652638-1716-4829-BB83-13F65403330D}" presName="thickLine" presStyleLbl="alignNode1" presStyleIdx="0" presStyleCnt="4"/>
      <dgm:spPr/>
    </dgm:pt>
    <dgm:pt modelId="{5777D5D0-FA4B-7144-93A9-4999F453DDC2}" type="pres">
      <dgm:prSet presAssocID="{F5652638-1716-4829-BB83-13F65403330D}" presName="horz1" presStyleCnt="0"/>
      <dgm:spPr/>
    </dgm:pt>
    <dgm:pt modelId="{1C2D7E01-766D-5D4B-8888-E5A6BEC62AC3}" type="pres">
      <dgm:prSet presAssocID="{F5652638-1716-4829-BB83-13F65403330D}" presName="tx1" presStyleLbl="revTx" presStyleIdx="0" presStyleCnt="4"/>
      <dgm:spPr/>
    </dgm:pt>
    <dgm:pt modelId="{DA64D50A-564D-5F4E-8182-BA173EC24E40}" type="pres">
      <dgm:prSet presAssocID="{F5652638-1716-4829-BB83-13F65403330D}" presName="vert1" presStyleCnt="0"/>
      <dgm:spPr/>
    </dgm:pt>
    <dgm:pt modelId="{8E4036C1-A43B-CC4E-B009-05C07553F659}" type="pres">
      <dgm:prSet presAssocID="{2ADBDDBA-44E8-452E-B2E5-6E386DC3A327}" presName="thickLine" presStyleLbl="alignNode1" presStyleIdx="1" presStyleCnt="4"/>
      <dgm:spPr/>
    </dgm:pt>
    <dgm:pt modelId="{D7353330-D905-F743-BA9E-CF0325BD8A5E}" type="pres">
      <dgm:prSet presAssocID="{2ADBDDBA-44E8-452E-B2E5-6E386DC3A327}" presName="horz1" presStyleCnt="0"/>
      <dgm:spPr/>
    </dgm:pt>
    <dgm:pt modelId="{B4828EB1-81E0-2048-843A-15B674A6DD8C}" type="pres">
      <dgm:prSet presAssocID="{2ADBDDBA-44E8-452E-B2E5-6E386DC3A327}" presName="tx1" presStyleLbl="revTx" presStyleIdx="1" presStyleCnt="4"/>
      <dgm:spPr/>
    </dgm:pt>
    <dgm:pt modelId="{0BC597DB-4749-FF4F-A9A6-1A3532BEE9D1}" type="pres">
      <dgm:prSet presAssocID="{2ADBDDBA-44E8-452E-B2E5-6E386DC3A327}" presName="vert1" presStyleCnt="0"/>
      <dgm:spPr/>
    </dgm:pt>
    <dgm:pt modelId="{FA1EF8F8-D604-DD45-BFE1-66DD7281E9DB}" type="pres">
      <dgm:prSet presAssocID="{E2B5FFA0-291F-49A9-9DDA-D4F733242F74}" presName="thickLine" presStyleLbl="alignNode1" presStyleIdx="2" presStyleCnt="4"/>
      <dgm:spPr/>
    </dgm:pt>
    <dgm:pt modelId="{CEAABAC5-C644-A946-964A-72655D62EF6E}" type="pres">
      <dgm:prSet presAssocID="{E2B5FFA0-291F-49A9-9DDA-D4F733242F74}" presName="horz1" presStyleCnt="0"/>
      <dgm:spPr/>
    </dgm:pt>
    <dgm:pt modelId="{52433C1F-E6B0-2844-AC6B-B7C08568C6E7}" type="pres">
      <dgm:prSet presAssocID="{E2B5FFA0-291F-49A9-9DDA-D4F733242F74}" presName="tx1" presStyleLbl="revTx" presStyleIdx="2" presStyleCnt="4"/>
      <dgm:spPr/>
    </dgm:pt>
    <dgm:pt modelId="{12C94A57-6F2A-DD4F-AFF9-9EE775CE3FD4}" type="pres">
      <dgm:prSet presAssocID="{E2B5FFA0-291F-49A9-9DDA-D4F733242F74}" presName="vert1" presStyleCnt="0"/>
      <dgm:spPr/>
    </dgm:pt>
    <dgm:pt modelId="{C1189C4F-E680-9640-8035-90F86761B468}" type="pres">
      <dgm:prSet presAssocID="{5F2F60A6-A107-448D-8CE3-D6F9321348CB}" presName="thickLine" presStyleLbl="alignNode1" presStyleIdx="3" presStyleCnt="4"/>
      <dgm:spPr/>
    </dgm:pt>
    <dgm:pt modelId="{8D4A3625-5EB9-6348-8EC9-782E87F7B964}" type="pres">
      <dgm:prSet presAssocID="{5F2F60A6-A107-448D-8CE3-D6F9321348CB}" presName="horz1" presStyleCnt="0"/>
      <dgm:spPr/>
    </dgm:pt>
    <dgm:pt modelId="{82CCEA89-C59A-8549-BE51-F7BA91D6A3A3}" type="pres">
      <dgm:prSet presAssocID="{5F2F60A6-A107-448D-8CE3-D6F9321348CB}" presName="tx1" presStyleLbl="revTx" presStyleIdx="3" presStyleCnt="4"/>
      <dgm:spPr/>
    </dgm:pt>
    <dgm:pt modelId="{341C702C-A1B6-494B-8B32-0711942D0220}" type="pres">
      <dgm:prSet presAssocID="{5F2F60A6-A107-448D-8CE3-D6F9321348CB}" presName="vert1" presStyleCnt="0"/>
      <dgm:spPr/>
    </dgm:pt>
  </dgm:ptLst>
  <dgm:cxnLst>
    <dgm:cxn modelId="{8BD7DD08-3B29-C649-AF65-854BE66C2FAD}" type="presOf" srcId="{F5652638-1716-4829-BB83-13F65403330D}" destId="{1C2D7E01-766D-5D4B-8888-E5A6BEC62AC3}" srcOrd="0" destOrd="0" presId="urn:microsoft.com/office/officeart/2008/layout/LinedList"/>
    <dgm:cxn modelId="{5EF5851B-03A4-3C43-A097-255C5327A9DE}" type="presOf" srcId="{5F2F60A6-A107-448D-8CE3-D6F9321348CB}" destId="{82CCEA89-C59A-8549-BE51-F7BA91D6A3A3}" srcOrd="0" destOrd="0" presId="urn:microsoft.com/office/officeart/2008/layout/LinedList"/>
    <dgm:cxn modelId="{AB47342B-0B8A-40AB-A713-4FCBFAE02013}" srcId="{9C331BEB-004D-4458-B930-A476C7B93F69}" destId="{F5652638-1716-4829-BB83-13F65403330D}" srcOrd="0" destOrd="0" parTransId="{0B3DF9EA-E2A3-4173-8E7D-073E89423AEE}" sibTransId="{D3D0235D-3CDB-497D-B6FC-E74BD4A7BE74}"/>
    <dgm:cxn modelId="{7F4C3C4F-3B6C-4D5E-92C1-F0EC34413F7A}" srcId="{9C331BEB-004D-4458-B930-A476C7B93F69}" destId="{5F2F60A6-A107-448D-8CE3-D6F9321348CB}" srcOrd="3" destOrd="0" parTransId="{E337C26F-6025-403C-9CF5-F9FDD432890D}" sibTransId="{45D79594-0FD2-448A-A82B-660C6531CE10}"/>
    <dgm:cxn modelId="{38F6EF89-8CC7-164E-A056-A4C69310976A}" type="presOf" srcId="{9C331BEB-004D-4458-B930-A476C7B93F69}" destId="{107C1DE6-4986-514B-B68D-F8B59BED1F53}" srcOrd="0" destOrd="0" presId="urn:microsoft.com/office/officeart/2008/layout/LinedList"/>
    <dgm:cxn modelId="{3FDC9897-9922-4E31-A22C-CDBB25BDBE99}" srcId="{9C331BEB-004D-4458-B930-A476C7B93F69}" destId="{E2B5FFA0-291F-49A9-9DDA-D4F733242F74}" srcOrd="2" destOrd="0" parTransId="{35AB0D6D-CC26-469E-AF91-2742430B2A3B}" sibTransId="{E54270CD-0423-423F-97B9-49147356112A}"/>
    <dgm:cxn modelId="{B95AEFB4-AC45-8F4B-95D8-FD18D2B3AED7}" type="presOf" srcId="{E2B5FFA0-291F-49A9-9DDA-D4F733242F74}" destId="{52433C1F-E6B0-2844-AC6B-B7C08568C6E7}" srcOrd="0" destOrd="0" presId="urn:microsoft.com/office/officeart/2008/layout/LinedList"/>
    <dgm:cxn modelId="{D6F363CC-6DB7-4269-9912-90C7D5969D1B}" srcId="{9C331BEB-004D-4458-B930-A476C7B93F69}" destId="{2ADBDDBA-44E8-452E-B2E5-6E386DC3A327}" srcOrd="1" destOrd="0" parTransId="{3B843FEC-632C-4BDF-BFB7-4066D5D59D33}" sibTransId="{00B48F40-3E4C-4EB1-A26E-E29A7FE38823}"/>
    <dgm:cxn modelId="{295B39E9-855A-A349-9BAB-F4748CB85B82}" type="presOf" srcId="{2ADBDDBA-44E8-452E-B2E5-6E386DC3A327}" destId="{B4828EB1-81E0-2048-843A-15B674A6DD8C}" srcOrd="0" destOrd="0" presId="urn:microsoft.com/office/officeart/2008/layout/LinedList"/>
    <dgm:cxn modelId="{E4476EF5-94D0-4F4B-A318-3EBE0DA0E8C7}" type="presParOf" srcId="{107C1DE6-4986-514B-B68D-F8B59BED1F53}" destId="{104A1D79-A5BE-2C46-A6AA-AB1C09A580E2}" srcOrd="0" destOrd="0" presId="urn:microsoft.com/office/officeart/2008/layout/LinedList"/>
    <dgm:cxn modelId="{87370468-AD19-7447-A8F6-93F0B2765E9D}" type="presParOf" srcId="{107C1DE6-4986-514B-B68D-F8B59BED1F53}" destId="{5777D5D0-FA4B-7144-93A9-4999F453DDC2}" srcOrd="1" destOrd="0" presId="urn:microsoft.com/office/officeart/2008/layout/LinedList"/>
    <dgm:cxn modelId="{C6CFDEAC-9923-0741-AAB5-16B4064CE720}" type="presParOf" srcId="{5777D5D0-FA4B-7144-93A9-4999F453DDC2}" destId="{1C2D7E01-766D-5D4B-8888-E5A6BEC62AC3}" srcOrd="0" destOrd="0" presId="urn:microsoft.com/office/officeart/2008/layout/LinedList"/>
    <dgm:cxn modelId="{3E4A5FD3-E52E-9B47-863B-A5FD7B13A9C9}" type="presParOf" srcId="{5777D5D0-FA4B-7144-93A9-4999F453DDC2}" destId="{DA64D50A-564D-5F4E-8182-BA173EC24E40}" srcOrd="1" destOrd="0" presId="urn:microsoft.com/office/officeart/2008/layout/LinedList"/>
    <dgm:cxn modelId="{BFB165B5-1ADD-C446-8702-992620201846}" type="presParOf" srcId="{107C1DE6-4986-514B-B68D-F8B59BED1F53}" destId="{8E4036C1-A43B-CC4E-B009-05C07553F659}" srcOrd="2" destOrd="0" presId="urn:microsoft.com/office/officeart/2008/layout/LinedList"/>
    <dgm:cxn modelId="{7DE7EFD8-FD79-594F-98AF-A0B4D155FBEC}" type="presParOf" srcId="{107C1DE6-4986-514B-B68D-F8B59BED1F53}" destId="{D7353330-D905-F743-BA9E-CF0325BD8A5E}" srcOrd="3" destOrd="0" presId="urn:microsoft.com/office/officeart/2008/layout/LinedList"/>
    <dgm:cxn modelId="{E06325ED-1604-7042-BAB2-BF51E5B9F36F}" type="presParOf" srcId="{D7353330-D905-F743-BA9E-CF0325BD8A5E}" destId="{B4828EB1-81E0-2048-843A-15B674A6DD8C}" srcOrd="0" destOrd="0" presId="urn:microsoft.com/office/officeart/2008/layout/LinedList"/>
    <dgm:cxn modelId="{CF71B12C-3B5A-6D45-8A2E-AF228A2F7370}" type="presParOf" srcId="{D7353330-D905-F743-BA9E-CF0325BD8A5E}" destId="{0BC597DB-4749-FF4F-A9A6-1A3532BEE9D1}" srcOrd="1" destOrd="0" presId="urn:microsoft.com/office/officeart/2008/layout/LinedList"/>
    <dgm:cxn modelId="{D9FB365B-6E8C-CC4D-9E8F-4893E35AFC46}" type="presParOf" srcId="{107C1DE6-4986-514B-B68D-F8B59BED1F53}" destId="{FA1EF8F8-D604-DD45-BFE1-66DD7281E9DB}" srcOrd="4" destOrd="0" presId="urn:microsoft.com/office/officeart/2008/layout/LinedList"/>
    <dgm:cxn modelId="{EA5EF9E1-E3E3-2149-9182-234A2C80D25D}" type="presParOf" srcId="{107C1DE6-4986-514B-B68D-F8B59BED1F53}" destId="{CEAABAC5-C644-A946-964A-72655D62EF6E}" srcOrd="5" destOrd="0" presId="urn:microsoft.com/office/officeart/2008/layout/LinedList"/>
    <dgm:cxn modelId="{85858DFB-38E6-9841-9144-7A7FA8B1920E}" type="presParOf" srcId="{CEAABAC5-C644-A946-964A-72655D62EF6E}" destId="{52433C1F-E6B0-2844-AC6B-B7C08568C6E7}" srcOrd="0" destOrd="0" presId="urn:microsoft.com/office/officeart/2008/layout/LinedList"/>
    <dgm:cxn modelId="{086D0CEC-965B-1349-8E00-3A2FF81620AC}" type="presParOf" srcId="{CEAABAC5-C644-A946-964A-72655D62EF6E}" destId="{12C94A57-6F2A-DD4F-AFF9-9EE775CE3FD4}" srcOrd="1" destOrd="0" presId="urn:microsoft.com/office/officeart/2008/layout/LinedList"/>
    <dgm:cxn modelId="{6A0AC6F5-D662-B64B-A770-305C6D63BE4B}" type="presParOf" srcId="{107C1DE6-4986-514B-B68D-F8B59BED1F53}" destId="{C1189C4F-E680-9640-8035-90F86761B468}" srcOrd="6" destOrd="0" presId="urn:microsoft.com/office/officeart/2008/layout/LinedList"/>
    <dgm:cxn modelId="{784611B9-C57D-C242-8128-175B609A1FFA}" type="presParOf" srcId="{107C1DE6-4986-514B-B68D-F8B59BED1F53}" destId="{8D4A3625-5EB9-6348-8EC9-782E87F7B964}" srcOrd="7" destOrd="0" presId="urn:microsoft.com/office/officeart/2008/layout/LinedList"/>
    <dgm:cxn modelId="{9BB1C007-337E-F44A-99D1-9D20BB142848}" type="presParOf" srcId="{8D4A3625-5EB9-6348-8EC9-782E87F7B964}" destId="{82CCEA89-C59A-8549-BE51-F7BA91D6A3A3}" srcOrd="0" destOrd="0" presId="urn:microsoft.com/office/officeart/2008/layout/LinedList"/>
    <dgm:cxn modelId="{3C046C1D-09FC-B847-9DEA-F36738CD02EC}" type="presParOf" srcId="{8D4A3625-5EB9-6348-8EC9-782E87F7B964}" destId="{341C702C-A1B6-494B-8B32-0711942D02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EAC926-FFB8-41A9-B2A1-95CB074B6555}" type="doc">
      <dgm:prSet loTypeId="urn:microsoft.com/office/officeart/2005/8/layout/hierarchy2" loCatId="hierarchy" qsTypeId="urn:microsoft.com/office/officeart/2005/8/quickstyle/simple4" qsCatId="simple" csTypeId="urn:microsoft.com/office/officeart/2005/8/colors/colorful1" csCatId="colorful"/>
      <dgm:spPr/>
      <dgm:t>
        <a:bodyPr/>
        <a:lstStyle/>
        <a:p>
          <a:endParaRPr lang="en-US"/>
        </a:p>
      </dgm:t>
    </dgm:pt>
    <dgm:pt modelId="{A3692A36-B9B6-430A-ADB8-1C80E3D13DBA}">
      <dgm:prSet/>
      <dgm:spPr/>
      <dgm:t>
        <a:bodyPr/>
        <a:lstStyle/>
        <a:p>
          <a:r>
            <a:rPr lang="en-US"/>
            <a:t>Awards must be amenable to effective judicial review by a court meeting Art. 267 criteria</a:t>
          </a:r>
        </a:p>
      </dgm:t>
    </dgm:pt>
    <dgm:pt modelId="{43992F42-7C38-41DB-B0D7-DBEF7E1C7DAE}" type="parTrans" cxnId="{A7479802-38C2-4972-BFD0-4B4C2E0727E0}">
      <dgm:prSet/>
      <dgm:spPr/>
      <dgm:t>
        <a:bodyPr/>
        <a:lstStyle/>
        <a:p>
          <a:endParaRPr lang="en-US"/>
        </a:p>
      </dgm:t>
    </dgm:pt>
    <dgm:pt modelId="{51271E60-2A8A-4BCB-A895-311B9BC36807}" type="sibTrans" cxnId="{A7479802-38C2-4972-BFD0-4B4C2E0727E0}">
      <dgm:prSet/>
      <dgm:spPr/>
      <dgm:t>
        <a:bodyPr/>
        <a:lstStyle/>
        <a:p>
          <a:endParaRPr lang="en-US"/>
        </a:p>
      </dgm:t>
    </dgm:pt>
    <dgm:pt modelId="{AADD7DC9-459C-4905-BC65-5796CF9F7F50}">
      <dgm:prSet/>
      <dgm:spPr/>
      <dgm:t>
        <a:bodyPr/>
        <a:lstStyle/>
        <a:p>
          <a:r>
            <a:rPr lang="en-US"/>
            <a:t>Review must cover:</a:t>
          </a:r>
        </a:p>
      </dgm:t>
    </dgm:pt>
    <dgm:pt modelId="{2AA79828-D0CF-4038-9EE4-C276793CEDCB}" type="parTrans" cxnId="{89F351CC-BF46-4581-B470-4E1E6A747463}">
      <dgm:prSet/>
      <dgm:spPr/>
      <dgm:t>
        <a:bodyPr/>
        <a:lstStyle/>
        <a:p>
          <a:endParaRPr lang="en-US"/>
        </a:p>
      </dgm:t>
    </dgm:pt>
    <dgm:pt modelId="{758405A3-4E9A-420C-86A6-4063DAB26195}" type="sibTrans" cxnId="{89F351CC-BF46-4581-B470-4E1E6A747463}">
      <dgm:prSet/>
      <dgm:spPr/>
      <dgm:t>
        <a:bodyPr/>
        <a:lstStyle/>
        <a:p>
          <a:endParaRPr lang="en-US"/>
        </a:p>
      </dgm:t>
    </dgm:pt>
    <dgm:pt modelId="{C668F4F4-5278-4190-98C4-B68635597C05}">
      <dgm:prSet/>
      <dgm:spPr/>
      <dgm:t>
        <a:bodyPr/>
        <a:lstStyle/>
        <a:p>
          <a:r>
            <a:rPr lang="en-US"/>
            <a:t>• Interpretation of EU public policy norms (e.g., Arts 45, 56, 63, 101, 102 TFEU)</a:t>
          </a:r>
        </a:p>
      </dgm:t>
    </dgm:pt>
    <dgm:pt modelId="{60F59FB7-6BC5-4EEB-8EBC-50A765CE1F5F}" type="parTrans" cxnId="{966742CD-681E-4292-A2C8-A71D82EEA184}">
      <dgm:prSet/>
      <dgm:spPr/>
      <dgm:t>
        <a:bodyPr/>
        <a:lstStyle/>
        <a:p>
          <a:endParaRPr lang="en-US"/>
        </a:p>
      </dgm:t>
    </dgm:pt>
    <dgm:pt modelId="{365EBAEB-A0EE-4711-9368-BDB1C668294B}" type="sibTrans" cxnId="{966742CD-681E-4292-A2C8-A71D82EEA184}">
      <dgm:prSet/>
      <dgm:spPr/>
      <dgm:t>
        <a:bodyPr/>
        <a:lstStyle/>
        <a:p>
          <a:endParaRPr lang="en-US"/>
        </a:p>
      </dgm:t>
    </dgm:pt>
    <dgm:pt modelId="{BDAAB437-78B3-472F-98F5-F78385AFAAA4}">
      <dgm:prSet/>
      <dgm:spPr/>
      <dgm:t>
        <a:bodyPr/>
        <a:lstStyle/>
        <a:p>
          <a:r>
            <a:rPr lang="en-US"/>
            <a:t>• Legal consequences for the case at hand</a:t>
          </a:r>
        </a:p>
      </dgm:t>
    </dgm:pt>
    <dgm:pt modelId="{46752800-993A-40A8-95BC-D9570EEFC290}" type="parTrans" cxnId="{79E48056-6DFB-4F26-BD8C-013C0FE8A483}">
      <dgm:prSet/>
      <dgm:spPr/>
      <dgm:t>
        <a:bodyPr/>
        <a:lstStyle/>
        <a:p>
          <a:endParaRPr lang="en-US"/>
        </a:p>
      </dgm:t>
    </dgm:pt>
    <dgm:pt modelId="{9CF681E2-2ECA-4486-A14A-F335075A2AA7}" type="sibTrans" cxnId="{79E48056-6DFB-4F26-BD8C-013C0FE8A483}">
      <dgm:prSet/>
      <dgm:spPr/>
      <dgm:t>
        <a:bodyPr/>
        <a:lstStyle/>
        <a:p>
          <a:endParaRPr lang="en-US"/>
        </a:p>
      </dgm:t>
    </dgm:pt>
    <dgm:pt modelId="{BD611CA4-5DC9-46FB-86AE-9C8114FFDBB2}">
      <dgm:prSet/>
      <dgm:spPr/>
      <dgm:t>
        <a:bodyPr/>
        <a:lstStyle/>
        <a:p>
          <a:r>
            <a:rPr lang="en-US"/>
            <a:t>• Legal classification of facts in light of EU norms</a:t>
          </a:r>
        </a:p>
      </dgm:t>
    </dgm:pt>
    <dgm:pt modelId="{6D22B10E-10F9-4B9E-898F-88D77876B69D}" type="parTrans" cxnId="{8C7F1468-3A01-45EB-9031-6BE918810725}">
      <dgm:prSet/>
      <dgm:spPr/>
      <dgm:t>
        <a:bodyPr/>
        <a:lstStyle/>
        <a:p>
          <a:endParaRPr lang="en-US"/>
        </a:p>
      </dgm:t>
    </dgm:pt>
    <dgm:pt modelId="{D6FB9E67-CE80-4FDC-84DB-73D7EF520C5E}" type="sibTrans" cxnId="{8C7F1468-3A01-45EB-9031-6BE918810725}">
      <dgm:prSet/>
      <dgm:spPr/>
      <dgm:t>
        <a:bodyPr/>
        <a:lstStyle/>
        <a:p>
          <a:endParaRPr lang="en-US"/>
        </a:p>
      </dgm:t>
    </dgm:pt>
    <dgm:pt modelId="{F573B0A6-4A40-40F7-8AB9-B60520D4EBF0}">
      <dgm:prSet/>
      <dgm:spPr/>
      <dgm:t>
        <a:bodyPr/>
        <a:lstStyle/>
        <a:p>
          <a:r>
            <a:rPr lang="en-US"/>
            <a:t>Limited intensity is acceptable, but effectiveness is essential (Eco Swiss, Mostaza Claro, ISU v Commission)</a:t>
          </a:r>
        </a:p>
      </dgm:t>
    </dgm:pt>
    <dgm:pt modelId="{01E69393-ABC5-4073-B5F3-829ECC11F7EE}" type="parTrans" cxnId="{75DD2675-B7E4-42CB-89EE-CADE279BC9A6}">
      <dgm:prSet/>
      <dgm:spPr/>
      <dgm:t>
        <a:bodyPr/>
        <a:lstStyle/>
        <a:p>
          <a:endParaRPr lang="en-US"/>
        </a:p>
      </dgm:t>
    </dgm:pt>
    <dgm:pt modelId="{AC1661CB-0F28-4FE0-8750-77652322C6F3}" type="sibTrans" cxnId="{75DD2675-B7E4-42CB-89EE-CADE279BC9A6}">
      <dgm:prSet/>
      <dgm:spPr/>
      <dgm:t>
        <a:bodyPr/>
        <a:lstStyle/>
        <a:p>
          <a:endParaRPr lang="en-US"/>
        </a:p>
      </dgm:t>
    </dgm:pt>
    <dgm:pt modelId="{66B27B5D-C081-2046-ADDA-8BB8B5DEB106}" type="pres">
      <dgm:prSet presAssocID="{0BEAC926-FFB8-41A9-B2A1-95CB074B6555}" presName="diagram" presStyleCnt="0">
        <dgm:presLayoutVars>
          <dgm:chPref val="1"/>
          <dgm:dir/>
          <dgm:animOne val="branch"/>
          <dgm:animLvl val="lvl"/>
          <dgm:resizeHandles val="exact"/>
        </dgm:presLayoutVars>
      </dgm:prSet>
      <dgm:spPr/>
    </dgm:pt>
    <dgm:pt modelId="{85057311-88F0-CC49-9506-50947709C1A0}" type="pres">
      <dgm:prSet presAssocID="{A3692A36-B9B6-430A-ADB8-1C80E3D13DBA}" presName="root1" presStyleCnt="0"/>
      <dgm:spPr/>
    </dgm:pt>
    <dgm:pt modelId="{76A0A954-381A-DB42-8C22-623AB34CFA68}" type="pres">
      <dgm:prSet presAssocID="{A3692A36-B9B6-430A-ADB8-1C80E3D13DBA}" presName="LevelOneTextNode" presStyleLbl="node0" presStyleIdx="0" presStyleCnt="3">
        <dgm:presLayoutVars>
          <dgm:chPref val="3"/>
        </dgm:presLayoutVars>
      </dgm:prSet>
      <dgm:spPr/>
    </dgm:pt>
    <dgm:pt modelId="{713E9736-72FD-C54F-A193-FC5132F4F7EB}" type="pres">
      <dgm:prSet presAssocID="{A3692A36-B9B6-430A-ADB8-1C80E3D13DBA}" presName="level2hierChild" presStyleCnt="0"/>
      <dgm:spPr/>
    </dgm:pt>
    <dgm:pt modelId="{E9BE62CD-2692-A848-A7E2-B7C809092513}" type="pres">
      <dgm:prSet presAssocID="{AADD7DC9-459C-4905-BC65-5796CF9F7F50}" presName="root1" presStyleCnt="0"/>
      <dgm:spPr/>
    </dgm:pt>
    <dgm:pt modelId="{7574CF16-01CE-834C-8F5D-1D716402E6AD}" type="pres">
      <dgm:prSet presAssocID="{AADD7DC9-459C-4905-BC65-5796CF9F7F50}" presName="LevelOneTextNode" presStyleLbl="node0" presStyleIdx="1" presStyleCnt="3">
        <dgm:presLayoutVars>
          <dgm:chPref val="3"/>
        </dgm:presLayoutVars>
      </dgm:prSet>
      <dgm:spPr/>
    </dgm:pt>
    <dgm:pt modelId="{8D3C0F48-3F38-1641-B948-0F1D73F63818}" type="pres">
      <dgm:prSet presAssocID="{AADD7DC9-459C-4905-BC65-5796CF9F7F50}" presName="level2hierChild" presStyleCnt="0"/>
      <dgm:spPr/>
    </dgm:pt>
    <dgm:pt modelId="{88AD4BD2-8576-8048-898F-CF1CE932C6FF}" type="pres">
      <dgm:prSet presAssocID="{60F59FB7-6BC5-4EEB-8EBC-50A765CE1F5F}" presName="conn2-1" presStyleLbl="parChTrans1D2" presStyleIdx="0" presStyleCnt="3"/>
      <dgm:spPr/>
    </dgm:pt>
    <dgm:pt modelId="{C786E831-5B66-484C-86E8-F99554676FA9}" type="pres">
      <dgm:prSet presAssocID="{60F59FB7-6BC5-4EEB-8EBC-50A765CE1F5F}" presName="connTx" presStyleLbl="parChTrans1D2" presStyleIdx="0" presStyleCnt="3"/>
      <dgm:spPr/>
    </dgm:pt>
    <dgm:pt modelId="{915F4B89-14F1-A844-A8C7-56F8BA5CA2B5}" type="pres">
      <dgm:prSet presAssocID="{C668F4F4-5278-4190-98C4-B68635597C05}" presName="root2" presStyleCnt="0"/>
      <dgm:spPr/>
    </dgm:pt>
    <dgm:pt modelId="{81F268F9-5565-9D42-9ED2-EDB76DE7297E}" type="pres">
      <dgm:prSet presAssocID="{C668F4F4-5278-4190-98C4-B68635597C05}" presName="LevelTwoTextNode" presStyleLbl="node2" presStyleIdx="0" presStyleCnt="3">
        <dgm:presLayoutVars>
          <dgm:chPref val="3"/>
        </dgm:presLayoutVars>
      </dgm:prSet>
      <dgm:spPr/>
    </dgm:pt>
    <dgm:pt modelId="{0D7BF5D1-7122-084E-B81F-2CC9B4B67236}" type="pres">
      <dgm:prSet presAssocID="{C668F4F4-5278-4190-98C4-B68635597C05}" presName="level3hierChild" presStyleCnt="0"/>
      <dgm:spPr/>
    </dgm:pt>
    <dgm:pt modelId="{3F953E73-3142-3744-9164-C6BDAB1376FA}" type="pres">
      <dgm:prSet presAssocID="{46752800-993A-40A8-95BC-D9570EEFC290}" presName="conn2-1" presStyleLbl="parChTrans1D2" presStyleIdx="1" presStyleCnt="3"/>
      <dgm:spPr/>
    </dgm:pt>
    <dgm:pt modelId="{C8A9757B-40F5-0B47-A648-2B8E8EA4FBFB}" type="pres">
      <dgm:prSet presAssocID="{46752800-993A-40A8-95BC-D9570EEFC290}" presName="connTx" presStyleLbl="parChTrans1D2" presStyleIdx="1" presStyleCnt="3"/>
      <dgm:spPr/>
    </dgm:pt>
    <dgm:pt modelId="{28ADFBC8-5C08-674D-8197-9DE4C225B901}" type="pres">
      <dgm:prSet presAssocID="{BDAAB437-78B3-472F-98F5-F78385AFAAA4}" presName="root2" presStyleCnt="0"/>
      <dgm:spPr/>
    </dgm:pt>
    <dgm:pt modelId="{A3F2C875-7D34-8B4B-B84B-95EF1E2DC72E}" type="pres">
      <dgm:prSet presAssocID="{BDAAB437-78B3-472F-98F5-F78385AFAAA4}" presName="LevelTwoTextNode" presStyleLbl="node2" presStyleIdx="1" presStyleCnt="3">
        <dgm:presLayoutVars>
          <dgm:chPref val="3"/>
        </dgm:presLayoutVars>
      </dgm:prSet>
      <dgm:spPr/>
    </dgm:pt>
    <dgm:pt modelId="{74A7CA82-C276-BA47-9665-BF3C7F553CA3}" type="pres">
      <dgm:prSet presAssocID="{BDAAB437-78B3-472F-98F5-F78385AFAAA4}" presName="level3hierChild" presStyleCnt="0"/>
      <dgm:spPr/>
    </dgm:pt>
    <dgm:pt modelId="{68EE056D-638A-6343-A7B5-DA23C4B9857D}" type="pres">
      <dgm:prSet presAssocID="{6D22B10E-10F9-4B9E-898F-88D77876B69D}" presName="conn2-1" presStyleLbl="parChTrans1D2" presStyleIdx="2" presStyleCnt="3"/>
      <dgm:spPr/>
    </dgm:pt>
    <dgm:pt modelId="{0DD02509-88B2-3241-A0A8-8B8B98F6B839}" type="pres">
      <dgm:prSet presAssocID="{6D22B10E-10F9-4B9E-898F-88D77876B69D}" presName="connTx" presStyleLbl="parChTrans1D2" presStyleIdx="2" presStyleCnt="3"/>
      <dgm:spPr/>
    </dgm:pt>
    <dgm:pt modelId="{21EAE990-0B72-3846-8ACB-5B0B753BDB6E}" type="pres">
      <dgm:prSet presAssocID="{BD611CA4-5DC9-46FB-86AE-9C8114FFDBB2}" presName="root2" presStyleCnt="0"/>
      <dgm:spPr/>
    </dgm:pt>
    <dgm:pt modelId="{18C888F6-5CF7-0644-8EE9-CC37ED5837E0}" type="pres">
      <dgm:prSet presAssocID="{BD611CA4-5DC9-46FB-86AE-9C8114FFDBB2}" presName="LevelTwoTextNode" presStyleLbl="node2" presStyleIdx="2" presStyleCnt="3">
        <dgm:presLayoutVars>
          <dgm:chPref val="3"/>
        </dgm:presLayoutVars>
      </dgm:prSet>
      <dgm:spPr/>
    </dgm:pt>
    <dgm:pt modelId="{4620A6B0-C524-374C-9972-E3FFB18898AC}" type="pres">
      <dgm:prSet presAssocID="{BD611CA4-5DC9-46FB-86AE-9C8114FFDBB2}" presName="level3hierChild" presStyleCnt="0"/>
      <dgm:spPr/>
    </dgm:pt>
    <dgm:pt modelId="{6E7E22EB-7A68-9B4B-97DD-09922AF6831F}" type="pres">
      <dgm:prSet presAssocID="{F573B0A6-4A40-40F7-8AB9-B60520D4EBF0}" presName="root1" presStyleCnt="0"/>
      <dgm:spPr/>
    </dgm:pt>
    <dgm:pt modelId="{4DFC3DA7-BC9D-4D4D-B98E-7FB987B9F9E1}" type="pres">
      <dgm:prSet presAssocID="{F573B0A6-4A40-40F7-8AB9-B60520D4EBF0}" presName="LevelOneTextNode" presStyleLbl="node0" presStyleIdx="2" presStyleCnt="3">
        <dgm:presLayoutVars>
          <dgm:chPref val="3"/>
        </dgm:presLayoutVars>
      </dgm:prSet>
      <dgm:spPr/>
    </dgm:pt>
    <dgm:pt modelId="{9422AAF0-741B-674D-ADF5-2F7754131298}" type="pres">
      <dgm:prSet presAssocID="{F573B0A6-4A40-40F7-8AB9-B60520D4EBF0}" presName="level2hierChild" presStyleCnt="0"/>
      <dgm:spPr/>
    </dgm:pt>
  </dgm:ptLst>
  <dgm:cxnLst>
    <dgm:cxn modelId="{C8F20200-BB8F-4248-A357-47BF2FCF5879}" type="presOf" srcId="{A3692A36-B9B6-430A-ADB8-1C80E3D13DBA}" destId="{76A0A954-381A-DB42-8C22-623AB34CFA68}" srcOrd="0" destOrd="0" presId="urn:microsoft.com/office/officeart/2005/8/layout/hierarchy2"/>
    <dgm:cxn modelId="{A7479802-38C2-4972-BFD0-4B4C2E0727E0}" srcId="{0BEAC926-FFB8-41A9-B2A1-95CB074B6555}" destId="{A3692A36-B9B6-430A-ADB8-1C80E3D13DBA}" srcOrd="0" destOrd="0" parTransId="{43992F42-7C38-41DB-B0D7-DBEF7E1C7DAE}" sibTransId="{51271E60-2A8A-4BCB-A895-311B9BC36807}"/>
    <dgm:cxn modelId="{B5F49E07-662A-ED46-8163-B071170DE5C5}" type="presOf" srcId="{F573B0A6-4A40-40F7-8AB9-B60520D4EBF0}" destId="{4DFC3DA7-BC9D-4D4D-B98E-7FB987B9F9E1}" srcOrd="0" destOrd="0" presId="urn:microsoft.com/office/officeart/2005/8/layout/hierarchy2"/>
    <dgm:cxn modelId="{7D011B4A-838F-6748-AF30-61C2F73D9170}" type="presOf" srcId="{6D22B10E-10F9-4B9E-898F-88D77876B69D}" destId="{0DD02509-88B2-3241-A0A8-8B8B98F6B839}" srcOrd="1" destOrd="0" presId="urn:microsoft.com/office/officeart/2005/8/layout/hierarchy2"/>
    <dgm:cxn modelId="{672ED050-EB01-A440-A32C-3FF69266DAEC}" type="presOf" srcId="{AADD7DC9-459C-4905-BC65-5796CF9F7F50}" destId="{7574CF16-01CE-834C-8F5D-1D716402E6AD}" srcOrd="0" destOrd="0" presId="urn:microsoft.com/office/officeart/2005/8/layout/hierarchy2"/>
    <dgm:cxn modelId="{EAAFB753-5510-3E42-BDC0-42EF7A10A4BE}" type="presOf" srcId="{BD611CA4-5DC9-46FB-86AE-9C8114FFDBB2}" destId="{18C888F6-5CF7-0644-8EE9-CC37ED5837E0}" srcOrd="0" destOrd="0" presId="urn:microsoft.com/office/officeart/2005/8/layout/hierarchy2"/>
    <dgm:cxn modelId="{B8B81C55-E1ED-524D-AD21-A1F6C74F03E6}" type="presOf" srcId="{6D22B10E-10F9-4B9E-898F-88D77876B69D}" destId="{68EE056D-638A-6343-A7B5-DA23C4B9857D}" srcOrd="0" destOrd="0" presId="urn:microsoft.com/office/officeart/2005/8/layout/hierarchy2"/>
    <dgm:cxn modelId="{79E48056-6DFB-4F26-BD8C-013C0FE8A483}" srcId="{AADD7DC9-459C-4905-BC65-5796CF9F7F50}" destId="{BDAAB437-78B3-472F-98F5-F78385AFAAA4}" srcOrd="1" destOrd="0" parTransId="{46752800-993A-40A8-95BC-D9570EEFC290}" sibTransId="{9CF681E2-2ECA-4486-A14A-F335075A2AA7}"/>
    <dgm:cxn modelId="{3B4A0857-73F0-F549-AADB-FD2F9F53D4EC}" type="presOf" srcId="{46752800-993A-40A8-95BC-D9570EEFC290}" destId="{3F953E73-3142-3744-9164-C6BDAB1376FA}" srcOrd="0" destOrd="0" presId="urn:microsoft.com/office/officeart/2005/8/layout/hierarchy2"/>
    <dgm:cxn modelId="{1AF12B5B-5925-9A4F-877F-CC6ED55DEEAD}" type="presOf" srcId="{BDAAB437-78B3-472F-98F5-F78385AFAAA4}" destId="{A3F2C875-7D34-8B4B-B84B-95EF1E2DC72E}" srcOrd="0" destOrd="0" presId="urn:microsoft.com/office/officeart/2005/8/layout/hierarchy2"/>
    <dgm:cxn modelId="{8C7F1468-3A01-45EB-9031-6BE918810725}" srcId="{AADD7DC9-459C-4905-BC65-5796CF9F7F50}" destId="{BD611CA4-5DC9-46FB-86AE-9C8114FFDBB2}" srcOrd="2" destOrd="0" parTransId="{6D22B10E-10F9-4B9E-898F-88D77876B69D}" sibTransId="{D6FB9E67-CE80-4FDC-84DB-73D7EF520C5E}"/>
    <dgm:cxn modelId="{75DD2675-B7E4-42CB-89EE-CADE279BC9A6}" srcId="{0BEAC926-FFB8-41A9-B2A1-95CB074B6555}" destId="{F573B0A6-4A40-40F7-8AB9-B60520D4EBF0}" srcOrd="2" destOrd="0" parTransId="{01E69393-ABC5-4073-B5F3-829ECC11F7EE}" sibTransId="{AC1661CB-0F28-4FE0-8750-77652322C6F3}"/>
    <dgm:cxn modelId="{D24C2D99-D541-7743-A016-83267E3FB12F}" type="presOf" srcId="{60F59FB7-6BC5-4EEB-8EBC-50A765CE1F5F}" destId="{88AD4BD2-8576-8048-898F-CF1CE932C6FF}" srcOrd="0" destOrd="0" presId="urn:microsoft.com/office/officeart/2005/8/layout/hierarchy2"/>
    <dgm:cxn modelId="{0A042FB4-A72B-C245-B27D-F802B495E9BD}" type="presOf" srcId="{46752800-993A-40A8-95BC-D9570EEFC290}" destId="{C8A9757B-40F5-0B47-A648-2B8E8EA4FBFB}" srcOrd="1" destOrd="0" presId="urn:microsoft.com/office/officeart/2005/8/layout/hierarchy2"/>
    <dgm:cxn modelId="{C27E2BBE-5C5C-0A47-A2A0-BA7C33E4DED6}" type="presOf" srcId="{C668F4F4-5278-4190-98C4-B68635597C05}" destId="{81F268F9-5565-9D42-9ED2-EDB76DE7297E}" srcOrd="0" destOrd="0" presId="urn:microsoft.com/office/officeart/2005/8/layout/hierarchy2"/>
    <dgm:cxn modelId="{89F351CC-BF46-4581-B470-4E1E6A747463}" srcId="{0BEAC926-FFB8-41A9-B2A1-95CB074B6555}" destId="{AADD7DC9-459C-4905-BC65-5796CF9F7F50}" srcOrd="1" destOrd="0" parTransId="{2AA79828-D0CF-4038-9EE4-C276793CEDCB}" sibTransId="{758405A3-4E9A-420C-86A6-4063DAB26195}"/>
    <dgm:cxn modelId="{966742CD-681E-4292-A2C8-A71D82EEA184}" srcId="{AADD7DC9-459C-4905-BC65-5796CF9F7F50}" destId="{C668F4F4-5278-4190-98C4-B68635597C05}" srcOrd="0" destOrd="0" parTransId="{60F59FB7-6BC5-4EEB-8EBC-50A765CE1F5F}" sibTransId="{365EBAEB-A0EE-4711-9368-BDB1C668294B}"/>
    <dgm:cxn modelId="{6C1E3AD5-7E34-424A-91C9-777377F7A3A1}" type="presOf" srcId="{0BEAC926-FFB8-41A9-B2A1-95CB074B6555}" destId="{66B27B5D-C081-2046-ADDA-8BB8B5DEB106}" srcOrd="0" destOrd="0" presId="urn:microsoft.com/office/officeart/2005/8/layout/hierarchy2"/>
    <dgm:cxn modelId="{934301EA-59AC-6D48-819D-6214520CCC46}" type="presOf" srcId="{60F59FB7-6BC5-4EEB-8EBC-50A765CE1F5F}" destId="{C786E831-5B66-484C-86E8-F99554676FA9}" srcOrd="1" destOrd="0" presId="urn:microsoft.com/office/officeart/2005/8/layout/hierarchy2"/>
    <dgm:cxn modelId="{522D36B9-8095-5D49-9369-88CDD3EBDED5}" type="presParOf" srcId="{66B27B5D-C081-2046-ADDA-8BB8B5DEB106}" destId="{85057311-88F0-CC49-9506-50947709C1A0}" srcOrd="0" destOrd="0" presId="urn:microsoft.com/office/officeart/2005/8/layout/hierarchy2"/>
    <dgm:cxn modelId="{16C4142A-A40F-B14F-A963-AE916698660C}" type="presParOf" srcId="{85057311-88F0-CC49-9506-50947709C1A0}" destId="{76A0A954-381A-DB42-8C22-623AB34CFA68}" srcOrd="0" destOrd="0" presId="urn:microsoft.com/office/officeart/2005/8/layout/hierarchy2"/>
    <dgm:cxn modelId="{5402B549-C405-B342-9B57-2CEDF6728897}" type="presParOf" srcId="{85057311-88F0-CC49-9506-50947709C1A0}" destId="{713E9736-72FD-C54F-A193-FC5132F4F7EB}" srcOrd="1" destOrd="0" presId="urn:microsoft.com/office/officeart/2005/8/layout/hierarchy2"/>
    <dgm:cxn modelId="{C9A3F8B8-A6BF-B249-9353-53ADBA2D20C6}" type="presParOf" srcId="{66B27B5D-C081-2046-ADDA-8BB8B5DEB106}" destId="{E9BE62CD-2692-A848-A7E2-B7C809092513}" srcOrd="1" destOrd="0" presId="urn:microsoft.com/office/officeart/2005/8/layout/hierarchy2"/>
    <dgm:cxn modelId="{C106AE35-D9EB-F34A-8772-540428DA8286}" type="presParOf" srcId="{E9BE62CD-2692-A848-A7E2-B7C809092513}" destId="{7574CF16-01CE-834C-8F5D-1D716402E6AD}" srcOrd="0" destOrd="0" presId="urn:microsoft.com/office/officeart/2005/8/layout/hierarchy2"/>
    <dgm:cxn modelId="{A8149E12-D9B0-734D-8B56-7E6A01CAAEFB}" type="presParOf" srcId="{E9BE62CD-2692-A848-A7E2-B7C809092513}" destId="{8D3C0F48-3F38-1641-B948-0F1D73F63818}" srcOrd="1" destOrd="0" presId="urn:microsoft.com/office/officeart/2005/8/layout/hierarchy2"/>
    <dgm:cxn modelId="{D4665776-50CE-4548-B91F-212F9E12AA93}" type="presParOf" srcId="{8D3C0F48-3F38-1641-B948-0F1D73F63818}" destId="{88AD4BD2-8576-8048-898F-CF1CE932C6FF}" srcOrd="0" destOrd="0" presId="urn:microsoft.com/office/officeart/2005/8/layout/hierarchy2"/>
    <dgm:cxn modelId="{F965F961-834C-D143-A1BC-6B6232A5F955}" type="presParOf" srcId="{88AD4BD2-8576-8048-898F-CF1CE932C6FF}" destId="{C786E831-5B66-484C-86E8-F99554676FA9}" srcOrd="0" destOrd="0" presId="urn:microsoft.com/office/officeart/2005/8/layout/hierarchy2"/>
    <dgm:cxn modelId="{455B898A-8136-AD47-84FB-5FFEBE9EB4A6}" type="presParOf" srcId="{8D3C0F48-3F38-1641-B948-0F1D73F63818}" destId="{915F4B89-14F1-A844-A8C7-56F8BA5CA2B5}" srcOrd="1" destOrd="0" presId="urn:microsoft.com/office/officeart/2005/8/layout/hierarchy2"/>
    <dgm:cxn modelId="{141BC49B-14A9-EE4C-BDAA-AE250EBC8508}" type="presParOf" srcId="{915F4B89-14F1-A844-A8C7-56F8BA5CA2B5}" destId="{81F268F9-5565-9D42-9ED2-EDB76DE7297E}" srcOrd="0" destOrd="0" presId="urn:microsoft.com/office/officeart/2005/8/layout/hierarchy2"/>
    <dgm:cxn modelId="{90A8D8A5-3FC8-424D-9E89-40C3FB40FF3E}" type="presParOf" srcId="{915F4B89-14F1-A844-A8C7-56F8BA5CA2B5}" destId="{0D7BF5D1-7122-084E-B81F-2CC9B4B67236}" srcOrd="1" destOrd="0" presId="urn:microsoft.com/office/officeart/2005/8/layout/hierarchy2"/>
    <dgm:cxn modelId="{678E8216-4903-D34A-B031-0E0CE1686062}" type="presParOf" srcId="{8D3C0F48-3F38-1641-B948-0F1D73F63818}" destId="{3F953E73-3142-3744-9164-C6BDAB1376FA}" srcOrd="2" destOrd="0" presId="urn:microsoft.com/office/officeart/2005/8/layout/hierarchy2"/>
    <dgm:cxn modelId="{BBCC99A1-6FC1-7748-B0E8-CBE3A6BC8F01}" type="presParOf" srcId="{3F953E73-3142-3744-9164-C6BDAB1376FA}" destId="{C8A9757B-40F5-0B47-A648-2B8E8EA4FBFB}" srcOrd="0" destOrd="0" presId="urn:microsoft.com/office/officeart/2005/8/layout/hierarchy2"/>
    <dgm:cxn modelId="{00C1E0A1-A3A9-7241-81D3-6EE4051AB65B}" type="presParOf" srcId="{8D3C0F48-3F38-1641-B948-0F1D73F63818}" destId="{28ADFBC8-5C08-674D-8197-9DE4C225B901}" srcOrd="3" destOrd="0" presId="urn:microsoft.com/office/officeart/2005/8/layout/hierarchy2"/>
    <dgm:cxn modelId="{CA1D99F0-B650-6E45-B138-14CA23B49809}" type="presParOf" srcId="{28ADFBC8-5C08-674D-8197-9DE4C225B901}" destId="{A3F2C875-7D34-8B4B-B84B-95EF1E2DC72E}" srcOrd="0" destOrd="0" presId="urn:microsoft.com/office/officeart/2005/8/layout/hierarchy2"/>
    <dgm:cxn modelId="{C9C28354-C108-BC4F-A20B-D9EF65E252E7}" type="presParOf" srcId="{28ADFBC8-5C08-674D-8197-9DE4C225B901}" destId="{74A7CA82-C276-BA47-9665-BF3C7F553CA3}" srcOrd="1" destOrd="0" presId="urn:microsoft.com/office/officeart/2005/8/layout/hierarchy2"/>
    <dgm:cxn modelId="{6A6DCD3B-6869-154E-87F1-573D9D2E7A03}" type="presParOf" srcId="{8D3C0F48-3F38-1641-B948-0F1D73F63818}" destId="{68EE056D-638A-6343-A7B5-DA23C4B9857D}" srcOrd="4" destOrd="0" presId="urn:microsoft.com/office/officeart/2005/8/layout/hierarchy2"/>
    <dgm:cxn modelId="{F02F8667-BF54-7D47-BC52-E1AF00CF8166}" type="presParOf" srcId="{68EE056D-638A-6343-A7B5-DA23C4B9857D}" destId="{0DD02509-88B2-3241-A0A8-8B8B98F6B839}" srcOrd="0" destOrd="0" presId="urn:microsoft.com/office/officeart/2005/8/layout/hierarchy2"/>
    <dgm:cxn modelId="{1CAA4306-649B-034A-88D2-BCEEAD22DA9D}" type="presParOf" srcId="{8D3C0F48-3F38-1641-B948-0F1D73F63818}" destId="{21EAE990-0B72-3846-8ACB-5B0B753BDB6E}" srcOrd="5" destOrd="0" presId="urn:microsoft.com/office/officeart/2005/8/layout/hierarchy2"/>
    <dgm:cxn modelId="{16828993-E8FC-F44B-83BC-480678884155}" type="presParOf" srcId="{21EAE990-0B72-3846-8ACB-5B0B753BDB6E}" destId="{18C888F6-5CF7-0644-8EE9-CC37ED5837E0}" srcOrd="0" destOrd="0" presId="urn:microsoft.com/office/officeart/2005/8/layout/hierarchy2"/>
    <dgm:cxn modelId="{7DEA877A-CB48-0848-834D-5FE70D8A308A}" type="presParOf" srcId="{21EAE990-0B72-3846-8ACB-5B0B753BDB6E}" destId="{4620A6B0-C524-374C-9972-E3FFB18898AC}" srcOrd="1" destOrd="0" presId="urn:microsoft.com/office/officeart/2005/8/layout/hierarchy2"/>
    <dgm:cxn modelId="{27913732-4CE3-E04E-81C8-7A8BC3D3A3A3}" type="presParOf" srcId="{66B27B5D-C081-2046-ADDA-8BB8B5DEB106}" destId="{6E7E22EB-7A68-9B4B-97DD-09922AF6831F}" srcOrd="2" destOrd="0" presId="urn:microsoft.com/office/officeart/2005/8/layout/hierarchy2"/>
    <dgm:cxn modelId="{C5CE1882-E02E-4542-A970-4E04A7124A77}" type="presParOf" srcId="{6E7E22EB-7A68-9B4B-97DD-09922AF6831F}" destId="{4DFC3DA7-BC9D-4D4D-B98E-7FB987B9F9E1}" srcOrd="0" destOrd="0" presId="urn:microsoft.com/office/officeart/2005/8/layout/hierarchy2"/>
    <dgm:cxn modelId="{FC6F8B45-955A-C343-9C95-6B2DC2E30503}" type="presParOf" srcId="{6E7E22EB-7A68-9B4B-97DD-09922AF6831F}" destId="{9422AAF0-741B-674D-ADF5-2F775413129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D48EB0-28E6-4697-A809-059A8E8DD7CE}"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F22BED-75D4-415D-80DF-2ECB932A10B0}">
      <dgm:prSet/>
      <dgm:spPr/>
      <dgm:t>
        <a:bodyPr/>
        <a:lstStyle/>
        <a:p>
          <a:pPr>
            <a:defRPr cap="all"/>
          </a:pPr>
          <a:r>
            <a:rPr lang="en-US"/>
            <a:t>National courts must be able to grant interim measures to safeguard effectiveness (Factortame line)</a:t>
          </a:r>
        </a:p>
      </dgm:t>
    </dgm:pt>
    <dgm:pt modelId="{694B7F22-44F9-4149-9463-A48A04862F42}" type="parTrans" cxnId="{A674C41D-9407-4898-931A-02E2E1A7625B}">
      <dgm:prSet/>
      <dgm:spPr/>
      <dgm:t>
        <a:bodyPr/>
        <a:lstStyle/>
        <a:p>
          <a:endParaRPr lang="en-US"/>
        </a:p>
      </dgm:t>
    </dgm:pt>
    <dgm:pt modelId="{B9507BFD-87A4-4E45-9DB0-1713A7A4E752}" type="sibTrans" cxnId="{A674C41D-9407-4898-931A-02E2E1A7625B}">
      <dgm:prSet/>
      <dgm:spPr/>
      <dgm:t>
        <a:bodyPr/>
        <a:lstStyle/>
        <a:p>
          <a:endParaRPr lang="en-US"/>
        </a:p>
      </dgm:t>
    </dgm:pt>
    <dgm:pt modelId="{FE2B7484-FEB0-4175-AE94-D344D556992F}">
      <dgm:prSet/>
      <dgm:spPr/>
      <dgm:t>
        <a:bodyPr/>
        <a:lstStyle/>
        <a:p>
          <a:pPr>
            <a:defRPr cap="all"/>
          </a:pPr>
          <a:r>
            <a:rPr lang="en-US"/>
            <a:t>Courts must draw appropriate legal consequences where inconsistency with EU public policy is found</a:t>
          </a:r>
        </a:p>
      </dgm:t>
    </dgm:pt>
    <dgm:pt modelId="{DE183BDC-FFAE-47BC-BD70-1650FCE0EE0E}" type="parTrans" cxnId="{878CB18D-8573-40BD-93B8-7B8D74B6A7E6}">
      <dgm:prSet/>
      <dgm:spPr/>
      <dgm:t>
        <a:bodyPr/>
        <a:lstStyle/>
        <a:p>
          <a:endParaRPr lang="en-US"/>
        </a:p>
      </dgm:t>
    </dgm:pt>
    <dgm:pt modelId="{9DAE59E4-C644-4A73-92F9-749FA7C46361}" type="sibTrans" cxnId="{878CB18D-8573-40BD-93B8-7B8D74B6A7E6}">
      <dgm:prSet/>
      <dgm:spPr/>
      <dgm:t>
        <a:bodyPr/>
        <a:lstStyle/>
        <a:p>
          <a:endParaRPr lang="en-US"/>
        </a:p>
      </dgm:t>
    </dgm:pt>
    <dgm:pt modelId="{581FDD9A-136A-43F2-AB4D-E38A19F123FE}">
      <dgm:prSet/>
      <dgm:spPr/>
      <dgm:t>
        <a:bodyPr/>
        <a:lstStyle/>
        <a:p>
          <a:pPr>
            <a:defRPr cap="all"/>
          </a:pPr>
          <a:r>
            <a:rPr lang="en-US"/>
            <a:t>Must disapply rules (including federation rules) that prevent interim relief or effective review</a:t>
          </a:r>
        </a:p>
      </dgm:t>
    </dgm:pt>
    <dgm:pt modelId="{13895698-6BB3-48F9-ABBE-67929AD8A5A0}" type="parTrans" cxnId="{12726221-942F-4B62-8DAE-D8E73969E1AD}">
      <dgm:prSet/>
      <dgm:spPr/>
      <dgm:t>
        <a:bodyPr/>
        <a:lstStyle/>
        <a:p>
          <a:endParaRPr lang="en-US"/>
        </a:p>
      </dgm:t>
    </dgm:pt>
    <dgm:pt modelId="{3735B3C4-9AE6-471A-BB15-180241495B60}" type="sibTrans" cxnId="{12726221-942F-4B62-8DAE-D8E73969E1AD}">
      <dgm:prSet/>
      <dgm:spPr/>
      <dgm:t>
        <a:bodyPr/>
        <a:lstStyle/>
        <a:p>
          <a:endParaRPr lang="en-US"/>
        </a:p>
      </dgm:t>
    </dgm:pt>
    <dgm:pt modelId="{75C5C8AB-303B-4861-8C4F-E4F29D9AC57F}" type="pres">
      <dgm:prSet presAssocID="{6BD48EB0-28E6-4697-A809-059A8E8DD7CE}" presName="root" presStyleCnt="0">
        <dgm:presLayoutVars>
          <dgm:dir/>
          <dgm:resizeHandles val="exact"/>
        </dgm:presLayoutVars>
      </dgm:prSet>
      <dgm:spPr/>
    </dgm:pt>
    <dgm:pt modelId="{2B8219F9-7902-485E-B5F2-0A5BD08FA0F0}" type="pres">
      <dgm:prSet presAssocID="{0AF22BED-75D4-415D-80DF-2ECB932A10B0}" presName="compNode" presStyleCnt="0"/>
      <dgm:spPr/>
    </dgm:pt>
    <dgm:pt modelId="{91C3A7F5-EA21-418E-BB26-1BDDC5D2DDBA}" type="pres">
      <dgm:prSet presAssocID="{0AF22BED-75D4-415D-80DF-2ECB932A10B0}" presName="iconBgRect" presStyleLbl="bgShp" presStyleIdx="0" presStyleCnt="3"/>
      <dgm:spPr>
        <a:prstGeom prst="round2DiagRect">
          <a:avLst>
            <a:gd name="adj1" fmla="val 29727"/>
            <a:gd name="adj2" fmla="val 0"/>
          </a:avLst>
        </a:prstGeom>
      </dgm:spPr>
    </dgm:pt>
    <dgm:pt modelId="{5F5188F2-B232-47E8-99EB-11B921926378}" type="pres">
      <dgm:prSet presAssocID="{0AF22BED-75D4-415D-80DF-2ECB932A10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F6D718B3-C8BE-4C88-8C10-53F78A4E1FC4}" type="pres">
      <dgm:prSet presAssocID="{0AF22BED-75D4-415D-80DF-2ECB932A10B0}" presName="spaceRect" presStyleCnt="0"/>
      <dgm:spPr/>
    </dgm:pt>
    <dgm:pt modelId="{B2C678BB-B3C7-4890-ABA9-7CE70D985B58}" type="pres">
      <dgm:prSet presAssocID="{0AF22BED-75D4-415D-80DF-2ECB932A10B0}" presName="textRect" presStyleLbl="revTx" presStyleIdx="0" presStyleCnt="3">
        <dgm:presLayoutVars>
          <dgm:chMax val="1"/>
          <dgm:chPref val="1"/>
        </dgm:presLayoutVars>
      </dgm:prSet>
      <dgm:spPr/>
    </dgm:pt>
    <dgm:pt modelId="{B421188E-39D6-49F3-95EF-F18C0CCBB771}" type="pres">
      <dgm:prSet presAssocID="{B9507BFD-87A4-4E45-9DB0-1713A7A4E752}" presName="sibTrans" presStyleCnt="0"/>
      <dgm:spPr/>
    </dgm:pt>
    <dgm:pt modelId="{423F24C0-6CCB-4057-9EEB-5014118BD860}" type="pres">
      <dgm:prSet presAssocID="{FE2B7484-FEB0-4175-AE94-D344D556992F}" presName="compNode" presStyleCnt="0"/>
      <dgm:spPr/>
    </dgm:pt>
    <dgm:pt modelId="{EE1BDE33-15F0-4E06-A8BE-2FE912A85A04}" type="pres">
      <dgm:prSet presAssocID="{FE2B7484-FEB0-4175-AE94-D344D556992F}" presName="iconBgRect" presStyleLbl="bgShp" presStyleIdx="1" presStyleCnt="3"/>
      <dgm:spPr>
        <a:prstGeom prst="round2DiagRect">
          <a:avLst>
            <a:gd name="adj1" fmla="val 29727"/>
            <a:gd name="adj2" fmla="val 0"/>
          </a:avLst>
        </a:prstGeom>
      </dgm:spPr>
    </dgm:pt>
    <dgm:pt modelId="{08D058E5-CD9E-4D50-8034-A30641F4E6AD}" type="pres">
      <dgm:prSet presAssocID="{FE2B7484-FEB0-4175-AE94-D344D55699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6C513023-0F8B-4D81-8F86-D1C4C703B79F}" type="pres">
      <dgm:prSet presAssocID="{FE2B7484-FEB0-4175-AE94-D344D556992F}" presName="spaceRect" presStyleCnt="0"/>
      <dgm:spPr/>
    </dgm:pt>
    <dgm:pt modelId="{EC4FECC2-EB8A-40F1-AFB7-A4BDB719A201}" type="pres">
      <dgm:prSet presAssocID="{FE2B7484-FEB0-4175-AE94-D344D556992F}" presName="textRect" presStyleLbl="revTx" presStyleIdx="1" presStyleCnt="3">
        <dgm:presLayoutVars>
          <dgm:chMax val="1"/>
          <dgm:chPref val="1"/>
        </dgm:presLayoutVars>
      </dgm:prSet>
      <dgm:spPr/>
    </dgm:pt>
    <dgm:pt modelId="{BD494982-31D6-4AA6-A0AC-97DAC588A992}" type="pres">
      <dgm:prSet presAssocID="{9DAE59E4-C644-4A73-92F9-749FA7C46361}" presName="sibTrans" presStyleCnt="0"/>
      <dgm:spPr/>
    </dgm:pt>
    <dgm:pt modelId="{6CAE5FD1-81D6-4AA5-911E-C00FCD219367}" type="pres">
      <dgm:prSet presAssocID="{581FDD9A-136A-43F2-AB4D-E38A19F123FE}" presName="compNode" presStyleCnt="0"/>
      <dgm:spPr/>
    </dgm:pt>
    <dgm:pt modelId="{EC0B6489-14CB-4C8E-A7A0-60BCC09913DF}" type="pres">
      <dgm:prSet presAssocID="{581FDD9A-136A-43F2-AB4D-E38A19F123FE}" presName="iconBgRect" presStyleLbl="bgShp" presStyleIdx="2" presStyleCnt="3"/>
      <dgm:spPr>
        <a:prstGeom prst="round2DiagRect">
          <a:avLst>
            <a:gd name="adj1" fmla="val 29727"/>
            <a:gd name="adj2" fmla="val 0"/>
          </a:avLst>
        </a:prstGeom>
      </dgm:spPr>
    </dgm:pt>
    <dgm:pt modelId="{6ABAF8D2-B0D2-4B8A-BD3D-5DBBF177BF14}" type="pres">
      <dgm:prSet presAssocID="{581FDD9A-136A-43F2-AB4D-E38A19F123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E018EB7C-B939-44CD-9B40-6C09A0C784DF}" type="pres">
      <dgm:prSet presAssocID="{581FDD9A-136A-43F2-AB4D-E38A19F123FE}" presName="spaceRect" presStyleCnt="0"/>
      <dgm:spPr/>
    </dgm:pt>
    <dgm:pt modelId="{BD28F8CD-3898-4B27-A2C8-142C262B2CD1}" type="pres">
      <dgm:prSet presAssocID="{581FDD9A-136A-43F2-AB4D-E38A19F123FE}" presName="textRect" presStyleLbl="revTx" presStyleIdx="2" presStyleCnt="3">
        <dgm:presLayoutVars>
          <dgm:chMax val="1"/>
          <dgm:chPref val="1"/>
        </dgm:presLayoutVars>
      </dgm:prSet>
      <dgm:spPr/>
    </dgm:pt>
  </dgm:ptLst>
  <dgm:cxnLst>
    <dgm:cxn modelId="{A674C41D-9407-4898-931A-02E2E1A7625B}" srcId="{6BD48EB0-28E6-4697-A809-059A8E8DD7CE}" destId="{0AF22BED-75D4-415D-80DF-2ECB932A10B0}" srcOrd="0" destOrd="0" parTransId="{694B7F22-44F9-4149-9463-A48A04862F42}" sibTransId="{B9507BFD-87A4-4E45-9DB0-1713A7A4E752}"/>
    <dgm:cxn modelId="{BF8A0821-150E-4AD3-8DE6-A4D82856B066}" type="presOf" srcId="{FE2B7484-FEB0-4175-AE94-D344D556992F}" destId="{EC4FECC2-EB8A-40F1-AFB7-A4BDB719A201}" srcOrd="0" destOrd="0" presId="urn:microsoft.com/office/officeart/2018/5/layout/IconLeafLabelList"/>
    <dgm:cxn modelId="{12726221-942F-4B62-8DAE-D8E73969E1AD}" srcId="{6BD48EB0-28E6-4697-A809-059A8E8DD7CE}" destId="{581FDD9A-136A-43F2-AB4D-E38A19F123FE}" srcOrd="2" destOrd="0" parTransId="{13895698-6BB3-48F9-ABBE-67929AD8A5A0}" sibTransId="{3735B3C4-9AE6-471A-BB15-180241495B60}"/>
    <dgm:cxn modelId="{AD271331-CA0F-42E2-BFE2-8990443F8792}" type="presOf" srcId="{0AF22BED-75D4-415D-80DF-2ECB932A10B0}" destId="{B2C678BB-B3C7-4890-ABA9-7CE70D985B58}" srcOrd="0" destOrd="0" presId="urn:microsoft.com/office/officeart/2018/5/layout/IconLeafLabelList"/>
    <dgm:cxn modelId="{681D758A-E543-4F27-8C5E-7A4A6E874256}" type="presOf" srcId="{6BD48EB0-28E6-4697-A809-059A8E8DD7CE}" destId="{75C5C8AB-303B-4861-8C4F-E4F29D9AC57F}" srcOrd="0" destOrd="0" presId="urn:microsoft.com/office/officeart/2018/5/layout/IconLeafLabelList"/>
    <dgm:cxn modelId="{878CB18D-8573-40BD-93B8-7B8D74B6A7E6}" srcId="{6BD48EB0-28E6-4697-A809-059A8E8DD7CE}" destId="{FE2B7484-FEB0-4175-AE94-D344D556992F}" srcOrd="1" destOrd="0" parTransId="{DE183BDC-FFAE-47BC-BD70-1650FCE0EE0E}" sibTransId="{9DAE59E4-C644-4A73-92F9-749FA7C46361}"/>
    <dgm:cxn modelId="{711D8FFF-F9F0-460C-A9EA-4CB3751E1B62}" type="presOf" srcId="{581FDD9A-136A-43F2-AB4D-E38A19F123FE}" destId="{BD28F8CD-3898-4B27-A2C8-142C262B2CD1}" srcOrd="0" destOrd="0" presId="urn:microsoft.com/office/officeart/2018/5/layout/IconLeafLabelList"/>
    <dgm:cxn modelId="{869FB690-35B4-4259-8733-2969C9E274F9}" type="presParOf" srcId="{75C5C8AB-303B-4861-8C4F-E4F29D9AC57F}" destId="{2B8219F9-7902-485E-B5F2-0A5BD08FA0F0}" srcOrd="0" destOrd="0" presId="urn:microsoft.com/office/officeart/2018/5/layout/IconLeafLabelList"/>
    <dgm:cxn modelId="{4A96588D-1C22-4DFD-9CD0-5842361FDEC0}" type="presParOf" srcId="{2B8219F9-7902-485E-B5F2-0A5BD08FA0F0}" destId="{91C3A7F5-EA21-418E-BB26-1BDDC5D2DDBA}" srcOrd="0" destOrd="0" presId="urn:microsoft.com/office/officeart/2018/5/layout/IconLeafLabelList"/>
    <dgm:cxn modelId="{FE9341D5-3A61-46A0-AAE3-30144D627659}" type="presParOf" srcId="{2B8219F9-7902-485E-B5F2-0A5BD08FA0F0}" destId="{5F5188F2-B232-47E8-99EB-11B921926378}" srcOrd="1" destOrd="0" presId="urn:microsoft.com/office/officeart/2018/5/layout/IconLeafLabelList"/>
    <dgm:cxn modelId="{063EBB5D-93E3-4A74-8199-C4B9CEF5F9F6}" type="presParOf" srcId="{2B8219F9-7902-485E-B5F2-0A5BD08FA0F0}" destId="{F6D718B3-C8BE-4C88-8C10-53F78A4E1FC4}" srcOrd="2" destOrd="0" presId="urn:microsoft.com/office/officeart/2018/5/layout/IconLeafLabelList"/>
    <dgm:cxn modelId="{3CD321CD-4A71-4F72-B261-A43E36D67D8E}" type="presParOf" srcId="{2B8219F9-7902-485E-B5F2-0A5BD08FA0F0}" destId="{B2C678BB-B3C7-4890-ABA9-7CE70D985B58}" srcOrd="3" destOrd="0" presId="urn:microsoft.com/office/officeart/2018/5/layout/IconLeafLabelList"/>
    <dgm:cxn modelId="{2EF43E08-BDA4-4851-B796-EA3A75157CD9}" type="presParOf" srcId="{75C5C8AB-303B-4861-8C4F-E4F29D9AC57F}" destId="{B421188E-39D6-49F3-95EF-F18C0CCBB771}" srcOrd="1" destOrd="0" presId="urn:microsoft.com/office/officeart/2018/5/layout/IconLeafLabelList"/>
    <dgm:cxn modelId="{E51B1B3B-4E49-4FB9-8953-59E671458EF9}" type="presParOf" srcId="{75C5C8AB-303B-4861-8C4F-E4F29D9AC57F}" destId="{423F24C0-6CCB-4057-9EEB-5014118BD860}" srcOrd="2" destOrd="0" presId="urn:microsoft.com/office/officeart/2018/5/layout/IconLeafLabelList"/>
    <dgm:cxn modelId="{A97CD8CA-FCD1-4179-83D3-F981D95F5303}" type="presParOf" srcId="{423F24C0-6CCB-4057-9EEB-5014118BD860}" destId="{EE1BDE33-15F0-4E06-A8BE-2FE912A85A04}" srcOrd="0" destOrd="0" presId="urn:microsoft.com/office/officeart/2018/5/layout/IconLeafLabelList"/>
    <dgm:cxn modelId="{F172A787-EFBA-459A-97CB-4102F22AA87A}" type="presParOf" srcId="{423F24C0-6CCB-4057-9EEB-5014118BD860}" destId="{08D058E5-CD9E-4D50-8034-A30641F4E6AD}" srcOrd="1" destOrd="0" presId="urn:microsoft.com/office/officeart/2018/5/layout/IconLeafLabelList"/>
    <dgm:cxn modelId="{301F61D8-2CBA-4DD2-963D-0D1C04438C64}" type="presParOf" srcId="{423F24C0-6CCB-4057-9EEB-5014118BD860}" destId="{6C513023-0F8B-4D81-8F86-D1C4C703B79F}" srcOrd="2" destOrd="0" presId="urn:microsoft.com/office/officeart/2018/5/layout/IconLeafLabelList"/>
    <dgm:cxn modelId="{4143EBE2-EAC9-4F69-93FB-14D32600BB9F}" type="presParOf" srcId="{423F24C0-6CCB-4057-9EEB-5014118BD860}" destId="{EC4FECC2-EB8A-40F1-AFB7-A4BDB719A201}" srcOrd="3" destOrd="0" presId="urn:microsoft.com/office/officeart/2018/5/layout/IconLeafLabelList"/>
    <dgm:cxn modelId="{F59DAEAE-BFC5-4449-B113-4655C088BA79}" type="presParOf" srcId="{75C5C8AB-303B-4861-8C4F-E4F29D9AC57F}" destId="{BD494982-31D6-4AA6-A0AC-97DAC588A992}" srcOrd="3" destOrd="0" presId="urn:microsoft.com/office/officeart/2018/5/layout/IconLeafLabelList"/>
    <dgm:cxn modelId="{5784BDE6-F599-492D-9B53-647A8876638E}" type="presParOf" srcId="{75C5C8AB-303B-4861-8C4F-E4F29D9AC57F}" destId="{6CAE5FD1-81D6-4AA5-911E-C00FCD219367}" srcOrd="4" destOrd="0" presId="urn:microsoft.com/office/officeart/2018/5/layout/IconLeafLabelList"/>
    <dgm:cxn modelId="{5BD8EA39-C8FB-4A50-B57D-254FDED1BE53}" type="presParOf" srcId="{6CAE5FD1-81D6-4AA5-911E-C00FCD219367}" destId="{EC0B6489-14CB-4C8E-A7A0-60BCC09913DF}" srcOrd="0" destOrd="0" presId="urn:microsoft.com/office/officeart/2018/5/layout/IconLeafLabelList"/>
    <dgm:cxn modelId="{1296340F-CF57-4900-8C27-44A0F54DAF7F}" type="presParOf" srcId="{6CAE5FD1-81D6-4AA5-911E-C00FCD219367}" destId="{6ABAF8D2-B0D2-4B8A-BD3D-5DBBF177BF14}" srcOrd="1" destOrd="0" presId="urn:microsoft.com/office/officeart/2018/5/layout/IconLeafLabelList"/>
    <dgm:cxn modelId="{975FA65D-3A8B-4147-B113-BEDD03EC1D1B}" type="presParOf" srcId="{6CAE5FD1-81D6-4AA5-911E-C00FCD219367}" destId="{E018EB7C-B939-44CD-9B40-6C09A0C784DF}" srcOrd="2" destOrd="0" presId="urn:microsoft.com/office/officeart/2018/5/layout/IconLeafLabelList"/>
    <dgm:cxn modelId="{B50A5E69-F92B-4321-8E0D-F0B30089AA44}" type="presParOf" srcId="{6CAE5FD1-81D6-4AA5-911E-C00FCD219367}" destId="{BD28F8CD-3898-4B27-A2C8-142C262B2CD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BB1D11-BAB1-40F6-A556-20D0A9FE496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BB8E076-3149-47D1-9B44-7EA9062F461C}">
      <dgm:prSet/>
      <dgm:spPr/>
      <dgm:t>
        <a:bodyPr/>
        <a:lstStyle/>
        <a:p>
          <a:r>
            <a:rPr lang="en-US"/>
            <a:t>Art. 19(1) TEU + Art. 47 Charter + Art. 267 TFEU preclude:</a:t>
          </a:r>
        </a:p>
      </dgm:t>
    </dgm:pt>
    <dgm:pt modelId="{5E689CFF-61EA-4083-8DBC-005E7FF2B62E}" type="parTrans" cxnId="{C5A94ADA-31B5-437E-B74D-EE6DD97B27E3}">
      <dgm:prSet/>
      <dgm:spPr/>
      <dgm:t>
        <a:bodyPr/>
        <a:lstStyle/>
        <a:p>
          <a:endParaRPr lang="en-US"/>
        </a:p>
      </dgm:t>
    </dgm:pt>
    <dgm:pt modelId="{71BE8437-6AA9-4701-BDC6-A1B97B383511}" type="sibTrans" cxnId="{C5A94ADA-31B5-437E-B74D-EE6DD97B27E3}">
      <dgm:prSet/>
      <dgm:spPr/>
      <dgm:t>
        <a:bodyPr/>
        <a:lstStyle/>
        <a:p>
          <a:endParaRPr lang="en-US"/>
        </a:p>
      </dgm:t>
    </dgm:pt>
    <dgm:pt modelId="{CCF0C5B3-E701-4937-8396-0774C699E5AC}">
      <dgm:prSet/>
      <dgm:spPr/>
      <dgm:t>
        <a:bodyPr/>
        <a:lstStyle/>
        <a:p>
          <a:r>
            <a:rPr lang="en-US"/>
            <a:t>1) Res judicata</a:t>
          </a:r>
        </a:p>
      </dgm:t>
    </dgm:pt>
    <dgm:pt modelId="{7241E80C-E8B6-45E7-8279-180A82240F67}" type="parTrans" cxnId="{2A0B055E-0CEA-48D1-B51B-E354CCB44BA9}">
      <dgm:prSet/>
      <dgm:spPr/>
      <dgm:t>
        <a:bodyPr/>
        <a:lstStyle/>
        <a:p>
          <a:endParaRPr lang="en-US"/>
        </a:p>
      </dgm:t>
    </dgm:pt>
    <dgm:pt modelId="{7E74F377-6B5E-4488-8B40-5A77E7DCE5D7}" type="sibTrans" cxnId="{2A0B055E-0CEA-48D1-B51B-E354CCB44BA9}">
      <dgm:prSet/>
      <dgm:spPr/>
      <dgm:t>
        <a:bodyPr/>
        <a:lstStyle/>
        <a:p>
          <a:endParaRPr lang="en-US"/>
        </a:p>
      </dgm:t>
    </dgm:pt>
    <dgm:pt modelId="{5BFE0633-70D6-429E-8F4A-69434B7BBFAD}">
      <dgm:prSet/>
      <dgm:spPr/>
      <dgm:t>
        <a:bodyPr/>
        <a:lstStyle/>
        <a:p>
          <a:r>
            <a:rPr lang="en-US"/>
            <a:t>Conferred in a Member State on a CAS award where EU‑public‑policy review by an EU court was not first possible</a:t>
          </a:r>
        </a:p>
      </dgm:t>
    </dgm:pt>
    <dgm:pt modelId="{0BF5E3D1-A4AE-4362-9232-5A659000B1F4}" type="parTrans" cxnId="{12B125FC-199F-44DB-978C-1D7FBE69FEE3}">
      <dgm:prSet/>
      <dgm:spPr/>
      <dgm:t>
        <a:bodyPr/>
        <a:lstStyle/>
        <a:p>
          <a:endParaRPr lang="en-US"/>
        </a:p>
      </dgm:t>
    </dgm:pt>
    <dgm:pt modelId="{0DCF2922-FB4F-44A2-8203-C0B739B6B46D}" type="sibTrans" cxnId="{12B125FC-199F-44DB-978C-1D7FBE69FEE3}">
      <dgm:prSet/>
      <dgm:spPr/>
      <dgm:t>
        <a:bodyPr/>
        <a:lstStyle/>
        <a:p>
          <a:endParaRPr lang="en-US"/>
        </a:p>
      </dgm:t>
    </dgm:pt>
    <dgm:pt modelId="{ACAB5F3F-861E-4323-9ADF-9FF0857F490D}">
      <dgm:prSet/>
      <dgm:spPr/>
      <dgm:t>
        <a:bodyPr/>
        <a:lstStyle/>
        <a:p>
          <a:r>
            <a:rPr lang="en-US"/>
            <a:t>2) Probative value vis‑à‑vis third parties</a:t>
          </a:r>
        </a:p>
      </dgm:t>
    </dgm:pt>
    <dgm:pt modelId="{7D424E34-1790-48CC-B685-A4C195EE2D42}" type="parTrans" cxnId="{3DC2E935-28C6-4E5E-AD50-1BFB5F8F2D20}">
      <dgm:prSet/>
      <dgm:spPr/>
      <dgm:t>
        <a:bodyPr/>
        <a:lstStyle/>
        <a:p>
          <a:endParaRPr lang="en-US"/>
        </a:p>
      </dgm:t>
    </dgm:pt>
    <dgm:pt modelId="{D236A5B3-A392-45F4-B6FA-A64202F86264}" type="sibTrans" cxnId="{3DC2E935-28C6-4E5E-AD50-1BFB5F8F2D20}">
      <dgm:prSet/>
      <dgm:spPr/>
      <dgm:t>
        <a:bodyPr/>
        <a:lstStyle/>
        <a:p>
          <a:endParaRPr lang="en-US"/>
        </a:p>
      </dgm:t>
    </dgm:pt>
    <dgm:pt modelId="{9A075773-36EE-493F-8CD4-0537DD9DF5F8}">
      <dgm:prSet/>
      <dgm:spPr/>
      <dgm:t>
        <a:bodyPr/>
        <a:lstStyle/>
        <a:p>
          <a:r>
            <a:rPr lang="en-US"/>
            <a:t>Conferred as a consequence of such res judicata in the absence of that review</a:t>
          </a:r>
        </a:p>
      </dgm:t>
    </dgm:pt>
    <dgm:pt modelId="{844B2AC6-98B6-4CC2-8C15-225004E88779}" type="parTrans" cxnId="{7374D6B6-296C-4629-BC72-3E40AFA7C3C0}">
      <dgm:prSet/>
      <dgm:spPr/>
      <dgm:t>
        <a:bodyPr/>
        <a:lstStyle/>
        <a:p>
          <a:endParaRPr lang="en-US"/>
        </a:p>
      </dgm:t>
    </dgm:pt>
    <dgm:pt modelId="{54DB8D37-15D0-4552-9A0F-4CC41E1480DE}" type="sibTrans" cxnId="{7374D6B6-296C-4629-BC72-3E40AFA7C3C0}">
      <dgm:prSet/>
      <dgm:spPr/>
      <dgm:t>
        <a:bodyPr/>
        <a:lstStyle/>
        <a:p>
          <a:endParaRPr lang="en-US"/>
        </a:p>
      </dgm:t>
    </dgm:pt>
    <dgm:pt modelId="{93D13CEB-F025-B94B-9533-94E301D6E541}" type="pres">
      <dgm:prSet presAssocID="{83BB1D11-BAB1-40F6-A556-20D0A9FE4960}" presName="linear" presStyleCnt="0">
        <dgm:presLayoutVars>
          <dgm:animLvl val="lvl"/>
          <dgm:resizeHandles val="exact"/>
        </dgm:presLayoutVars>
      </dgm:prSet>
      <dgm:spPr/>
    </dgm:pt>
    <dgm:pt modelId="{1182E035-EE64-B54B-8631-C9BE099832CE}" type="pres">
      <dgm:prSet presAssocID="{FBB8E076-3149-47D1-9B44-7EA9062F461C}" presName="parentText" presStyleLbl="node1" presStyleIdx="0" presStyleCnt="3">
        <dgm:presLayoutVars>
          <dgm:chMax val="0"/>
          <dgm:bulletEnabled val="1"/>
        </dgm:presLayoutVars>
      </dgm:prSet>
      <dgm:spPr/>
    </dgm:pt>
    <dgm:pt modelId="{5CF86D92-920A-2644-A9F7-7A72019A73AD}" type="pres">
      <dgm:prSet presAssocID="{71BE8437-6AA9-4701-BDC6-A1B97B383511}" presName="spacer" presStyleCnt="0"/>
      <dgm:spPr/>
    </dgm:pt>
    <dgm:pt modelId="{DDD72CAC-E6E9-E947-923F-1A80F54593AE}" type="pres">
      <dgm:prSet presAssocID="{CCF0C5B3-E701-4937-8396-0774C699E5AC}" presName="parentText" presStyleLbl="node1" presStyleIdx="1" presStyleCnt="3">
        <dgm:presLayoutVars>
          <dgm:chMax val="0"/>
          <dgm:bulletEnabled val="1"/>
        </dgm:presLayoutVars>
      </dgm:prSet>
      <dgm:spPr/>
    </dgm:pt>
    <dgm:pt modelId="{F3A8EEA9-AA09-1241-8F4D-42B5D8C6A595}" type="pres">
      <dgm:prSet presAssocID="{CCF0C5B3-E701-4937-8396-0774C699E5AC}" presName="childText" presStyleLbl="revTx" presStyleIdx="0" presStyleCnt="2">
        <dgm:presLayoutVars>
          <dgm:bulletEnabled val="1"/>
        </dgm:presLayoutVars>
      </dgm:prSet>
      <dgm:spPr/>
    </dgm:pt>
    <dgm:pt modelId="{73E4C379-215F-EA41-9D12-063A85065AF7}" type="pres">
      <dgm:prSet presAssocID="{ACAB5F3F-861E-4323-9ADF-9FF0857F490D}" presName="parentText" presStyleLbl="node1" presStyleIdx="2" presStyleCnt="3">
        <dgm:presLayoutVars>
          <dgm:chMax val="0"/>
          <dgm:bulletEnabled val="1"/>
        </dgm:presLayoutVars>
      </dgm:prSet>
      <dgm:spPr/>
    </dgm:pt>
    <dgm:pt modelId="{E569635D-2BC1-394E-A3B0-534055ED7EA2}" type="pres">
      <dgm:prSet presAssocID="{ACAB5F3F-861E-4323-9ADF-9FF0857F490D}" presName="childText" presStyleLbl="revTx" presStyleIdx="1" presStyleCnt="2">
        <dgm:presLayoutVars>
          <dgm:bulletEnabled val="1"/>
        </dgm:presLayoutVars>
      </dgm:prSet>
      <dgm:spPr/>
    </dgm:pt>
  </dgm:ptLst>
  <dgm:cxnLst>
    <dgm:cxn modelId="{390A0E0D-0D69-0A4D-A2DD-A5C07F32ADB5}" type="presOf" srcId="{83BB1D11-BAB1-40F6-A556-20D0A9FE4960}" destId="{93D13CEB-F025-B94B-9533-94E301D6E541}" srcOrd="0" destOrd="0" presId="urn:microsoft.com/office/officeart/2005/8/layout/vList2"/>
    <dgm:cxn modelId="{14C7E50E-31E3-A547-B994-F30446CE7D5C}" type="presOf" srcId="{FBB8E076-3149-47D1-9B44-7EA9062F461C}" destId="{1182E035-EE64-B54B-8631-C9BE099832CE}" srcOrd="0" destOrd="0" presId="urn:microsoft.com/office/officeart/2005/8/layout/vList2"/>
    <dgm:cxn modelId="{74AD9920-198D-9A47-9038-0EE91F8DF7E7}" type="presOf" srcId="{9A075773-36EE-493F-8CD4-0537DD9DF5F8}" destId="{E569635D-2BC1-394E-A3B0-534055ED7EA2}" srcOrd="0" destOrd="0" presId="urn:microsoft.com/office/officeart/2005/8/layout/vList2"/>
    <dgm:cxn modelId="{3DC2E935-28C6-4E5E-AD50-1BFB5F8F2D20}" srcId="{83BB1D11-BAB1-40F6-A556-20D0A9FE4960}" destId="{ACAB5F3F-861E-4323-9ADF-9FF0857F490D}" srcOrd="2" destOrd="0" parTransId="{7D424E34-1790-48CC-B685-A4C195EE2D42}" sibTransId="{D236A5B3-A392-45F4-B6FA-A64202F86264}"/>
    <dgm:cxn modelId="{FDF1FE45-F23E-FD43-93BA-62AF253BF903}" type="presOf" srcId="{ACAB5F3F-861E-4323-9ADF-9FF0857F490D}" destId="{73E4C379-215F-EA41-9D12-063A85065AF7}" srcOrd="0" destOrd="0" presId="urn:microsoft.com/office/officeart/2005/8/layout/vList2"/>
    <dgm:cxn modelId="{2A0B055E-0CEA-48D1-B51B-E354CCB44BA9}" srcId="{83BB1D11-BAB1-40F6-A556-20D0A9FE4960}" destId="{CCF0C5B3-E701-4937-8396-0774C699E5AC}" srcOrd="1" destOrd="0" parTransId="{7241E80C-E8B6-45E7-8279-180A82240F67}" sibTransId="{7E74F377-6B5E-4488-8B40-5A77E7DCE5D7}"/>
    <dgm:cxn modelId="{5AB22574-9A62-F245-A25F-179372F63D30}" type="presOf" srcId="{CCF0C5B3-E701-4937-8396-0774C699E5AC}" destId="{DDD72CAC-E6E9-E947-923F-1A80F54593AE}" srcOrd="0" destOrd="0" presId="urn:microsoft.com/office/officeart/2005/8/layout/vList2"/>
    <dgm:cxn modelId="{7374D6B6-296C-4629-BC72-3E40AFA7C3C0}" srcId="{ACAB5F3F-861E-4323-9ADF-9FF0857F490D}" destId="{9A075773-36EE-493F-8CD4-0537DD9DF5F8}" srcOrd="0" destOrd="0" parTransId="{844B2AC6-98B6-4CC2-8C15-225004E88779}" sibTransId="{54DB8D37-15D0-4552-9A0F-4CC41E1480DE}"/>
    <dgm:cxn modelId="{C5A94ADA-31B5-437E-B74D-EE6DD97B27E3}" srcId="{83BB1D11-BAB1-40F6-A556-20D0A9FE4960}" destId="{FBB8E076-3149-47D1-9B44-7EA9062F461C}" srcOrd="0" destOrd="0" parTransId="{5E689CFF-61EA-4083-8DBC-005E7FF2B62E}" sibTransId="{71BE8437-6AA9-4701-BDC6-A1B97B383511}"/>
    <dgm:cxn modelId="{7554D3F4-5AC3-0645-95D3-60E914518290}" type="presOf" srcId="{5BFE0633-70D6-429E-8F4A-69434B7BBFAD}" destId="{F3A8EEA9-AA09-1241-8F4D-42B5D8C6A595}" srcOrd="0" destOrd="0" presId="urn:microsoft.com/office/officeart/2005/8/layout/vList2"/>
    <dgm:cxn modelId="{12B125FC-199F-44DB-978C-1D7FBE69FEE3}" srcId="{CCF0C5B3-E701-4937-8396-0774C699E5AC}" destId="{5BFE0633-70D6-429E-8F4A-69434B7BBFAD}" srcOrd="0" destOrd="0" parTransId="{0BF5E3D1-A4AE-4362-9232-5A659000B1F4}" sibTransId="{0DCF2922-FB4F-44A2-8203-C0B739B6B46D}"/>
    <dgm:cxn modelId="{291C6264-76BA-E440-A921-F9F654830A95}" type="presParOf" srcId="{93D13CEB-F025-B94B-9533-94E301D6E541}" destId="{1182E035-EE64-B54B-8631-C9BE099832CE}" srcOrd="0" destOrd="0" presId="urn:microsoft.com/office/officeart/2005/8/layout/vList2"/>
    <dgm:cxn modelId="{69F492D9-9679-2D4A-8539-411843E32496}" type="presParOf" srcId="{93D13CEB-F025-B94B-9533-94E301D6E541}" destId="{5CF86D92-920A-2644-A9F7-7A72019A73AD}" srcOrd="1" destOrd="0" presId="urn:microsoft.com/office/officeart/2005/8/layout/vList2"/>
    <dgm:cxn modelId="{8BA810B4-1EB4-9E45-91B5-A094274E8AE3}" type="presParOf" srcId="{93D13CEB-F025-B94B-9533-94E301D6E541}" destId="{DDD72CAC-E6E9-E947-923F-1A80F54593AE}" srcOrd="2" destOrd="0" presId="urn:microsoft.com/office/officeart/2005/8/layout/vList2"/>
    <dgm:cxn modelId="{32624AD9-2936-0D4E-A189-77FFD194ACEA}" type="presParOf" srcId="{93D13CEB-F025-B94B-9533-94E301D6E541}" destId="{F3A8EEA9-AA09-1241-8F4D-42B5D8C6A595}" srcOrd="3" destOrd="0" presId="urn:microsoft.com/office/officeart/2005/8/layout/vList2"/>
    <dgm:cxn modelId="{5A13A9FF-27AB-494E-A1FF-307C38E549F8}" type="presParOf" srcId="{93D13CEB-F025-B94B-9533-94E301D6E541}" destId="{73E4C379-215F-EA41-9D12-063A85065AF7}" srcOrd="4" destOrd="0" presId="urn:microsoft.com/office/officeart/2005/8/layout/vList2"/>
    <dgm:cxn modelId="{8160D42E-1D4C-7A47-AE61-4AE00130FFF1}" type="presParOf" srcId="{93D13CEB-F025-B94B-9533-94E301D6E541}" destId="{E569635D-2BC1-394E-A3B0-534055ED7EA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D580A0-A3CB-48DB-BE44-E7B64FD1921F}"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6D87A886-9628-4F1C-A8CF-6CD5B3A9B1E1}">
      <dgm:prSet/>
      <dgm:spPr/>
      <dgm:t>
        <a:bodyPr/>
        <a:lstStyle/>
        <a:p>
          <a:r>
            <a:rPr lang="en-US"/>
            <a:t>Free movement: Arts 45 (workers), 56 (services), 63 (capital) — direct effect, internal market foundations</a:t>
          </a:r>
        </a:p>
      </dgm:t>
    </dgm:pt>
    <dgm:pt modelId="{170C3A7E-CE48-4A31-B8FB-E784DF9D4D28}" type="parTrans" cxnId="{6E80796D-9B6D-40FB-B029-3970A23A176B}">
      <dgm:prSet/>
      <dgm:spPr/>
      <dgm:t>
        <a:bodyPr/>
        <a:lstStyle/>
        <a:p>
          <a:endParaRPr lang="en-US"/>
        </a:p>
      </dgm:t>
    </dgm:pt>
    <dgm:pt modelId="{74923762-37B0-4653-BBFF-B6006D36482E}" type="sibTrans" cxnId="{6E80796D-9B6D-40FB-B029-3970A23A176B}">
      <dgm:prSet/>
      <dgm:spPr/>
      <dgm:t>
        <a:bodyPr/>
        <a:lstStyle/>
        <a:p>
          <a:endParaRPr lang="en-US"/>
        </a:p>
      </dgm:t>
    </dgm:pt>
    <dgm:pt modelId="{8ED61584-45F2-4E6A-8D05-60ACD9C82961}">
      <dgm:prSet/>
      <dgm:spPr/>
      <dgm:t>
        <a:bodyPr/>
        <a:lstStyle/>
        <a:p>
          <a:r>
            <a:rPr lang="en-US"/>
            <a:t>Competition: Arts 101 &amp; 102 TFEU — direct effect; national courts must protect</a:t>
          </a:r>
        </a:p>
      </dgm:t>
    </dgm:pt>
    <dgm:pt modelId="{60C05BD2-9B28-43C2-8FD4-9B7B94FFCC79}" type="parTrans" cxnId="{EF564002-F3EB-457D-891E-9A2D2E8EDA5B}">
      <dgm:prSet/>
      <dgm:spPr/>
      <dgm:t>
        <a:bodyPr/>
        <a:lstStyle/>
        <a:p>
          <a:endParaRPr lang="en-US"/>
        </a:p>
      </dgm:t>
    </dgm:pt>
    <dgm:pt modelId="{FEDFB5B6-0C1B-4C12-A516-50056BC94399}" type="sibTrans" cxnId="{EF564002-F3EB-457D-891E-9A2D2E8EDA5B}">
      <dgm:prSet/>
      <dgm:spPr/>
      <dgm:t>
        <a:bodyPr/>
        <a:lstStyle/>
        <a:p>
          <a:endParaRPr lang="en-US"/>
        </a:p>
      </dgm:t>
    </dgm:pt>
    <dgm:pt modelId="{03B8EC2E-BFCD-8A45-A485-1206A11E454A}" type="pres">
      <dgm:prSet presAssocID="{20D580A0-A3CB-48DB-BE44-E7B64FD1921F}" presName="Name0" presStyleCnt="0">
        <dgm:presLayoutVars>
          <dgm:dir/>
          <dgm:resizeHandles val="exact"/>
        </dgm:presLayoutVars>
      </dgm:prSet>
      <dgm:spPr/>
    </dgm:pt>
    <dgm:pt modelId="{DF5F356D-1CAF-994A-8473-47A2159B8CAE}" type="pres">
      <dgm:prSet presAssocID="{6D87A886-9628-4F1C-A8CF-6CD5B3A9B1E1}" presName="node" presStyleLbl="node1" presStyleIdx="0" presStyleCnt="2">
        <dgm:presLayoutVars>
          <dgm:bulletEnabled val="1"/>
        </dgm:presLayoutVars>
      </dgm:prSet>
      <dgm:spPr/>
    </dgm:pt>
    <dgm:pt modelId="{2F65101B-5B78-7249-9758-FF240BC81CD6}" type="pres">
      <dgm:prSet presAssocID="{74923762-37B0-4653-BBFF-B6006D36482E}" presName="sibTrans" presStyleLbl="sibTrans1D1" presStyleIdx="0" presStyleCnt="1"/>
      <dgm:spPr/>
    </dgm:pt>
    <dgm:pt modelId="{C4EF59CF-69B9-AD49-A354-56905058E5E4}" type="pres">
      <dgm:prSet presAssocID="{74923762-37B0-4653-BBFF-B6006D36482E}" presName="connectorText" presStyleLbl="sibTrans1D1" presStyleIdx="0" presStyleCnt="1"/>
      <dgm:spPr/>
    </dgm:pt>
    <dgm:pt modelId="{23F1A128-1DF4-6A4A-A298-369128F24477}" type="pres">
      <dgm:prSet presAssocID="{8ED61584-45F2-4E6A-8D05-60ACD9C82961}" presName="node" presStyleLbl="node1" presStyleIdx="1" presStyleCnt="2">
        <dgm:presLayoutVars>
          <dgm:bulletEnabled val="1"/>
        </dgm:presLayoutVars>
      </dgm:prSet>
      <dgm:spPr/>
    </dgm:pt>
  </dgm:ptLst>
  <dgm:cxnLst>
    <dgm:cxn modelId="{EF564002-F3EB-457D-891E-9A2D2E8EDA5B}" srcId="{20D580A0-A3CB-48DB-BE44-E7B64FD1921F}" destId="{8ED61584-45F2-4E6A-8D05-60ACD9C82961}" srcOrd="1" destOrd="0" parTransId="{60C05BD2-9B28-43C2-8FD4-9B7B94FFCC79}" sibTransId="{FEDFB5B6-0C1B-4C12-A516-50056BC94399}"/>
    <dgm:cxn modelId="{8E0F0D38-A67D-0A48-B9CE-92E7486B7E4C}" type="presOf" srcId="{74923762-37B0-4653-BBFF-B6006D36482E}" destId="{2F65101B-5B78-7249-9758-FF240BC81CD6}" srcOrd="0" destOrd="0" presId="urn:microsoft.com/office/officeart/2016/7/layout/RepeatingBendingProcessNew"/>
    <dgm:cxn modelId="{6E80796D-9B6D-40FB-B029-3970A23A176B}" srcId="{20D580A0-A3CB-48DB-BE44-E7B64FD1921F}" destId="{6D87A886-9628-4F1C-A8CF-6CD5B3A9B1E1}" srcOrd="0" destOrd="0" parTransId="{170C3A7E-CE48-4A31-B8FB-E784DF9D4D28}" sibTransId="{74923762-37B0-4653-BBFF-B6006D36482E}"/>
    <dgm:cxn modelId="{6E205387-88CA-2946-B7D1-0464BB069ADA}" type="presOf" srcId="{6D87A886-9628-4F1C-A8CF-6CD5B3A9B1E1}" destId="{DF5F356D-1CAF-994A-8473-47A2159B8CAE}" srcOrd="0" destOrd="0" presId="urn:microsoft.com/office/officeart/2016/7/layout/RepeatingBendingProcessNew"/>
    <dgm:cxn modelId="{7A836A95-2CD5-8B4E-B581-258C8D6ECF62}" type="presOf" srcId="{8ED61584-45F2-4E6A-8D05-60ACD9C82961}" destId="{23F1A128-1DF4-6A4A-A298-369128F24477}" srcOrd="0" destOrd="0" presId="urn:microsoft.com/office/officeart/2016/7/layout/RepeatingBendingProcessNew"/>
    <dgm:cxn modelId="{DA4117CC-EEFE-FD4A-BB1C-9FE35971E2FE}" type="presOf" srcId="{20D580A0-A3CB-48DB-BE44-E7B64FD1921F}" destId="{03B8EC2E-BFCD-8A45-A485-1206A11E454A}" srcOrd="0" destOrd="0" presId="urn:microsoft.com/office/officeart/2016/7/layout/RepeatingBendingProcessNew"/>
    <dgm:cxn modelId="{ACA50CE3-8C92-1C4A-B276-1A9235B7D3F8}" type="presOf" srcId="{74923762-37B0-4653-BBFF-B6006D36482E}" destId="{C4EF59CF-69B9-AD49-A354-56905058E5E4}" srcOrd="1" destOrd="0" presId="urn:microsoft.com/office/officeart/2016/7/layout/RepeatingBendingProcessNew"/>
    <dgm:cxn modelId="{528D2BCE-2B47-494C-B4D0-16D55AE604CC}" type="presParOf" srcId="{03B8EC2E-BFCD-8A45-A485-1206A11E454A}" destId="{DF5F356D-1CAF-994A-8473-47A2159B8CAE}" srcOrd="0" destOrd="0" presId="urn:microsoft.com/office/officeart/2016/7/layout/RepeatingBendingProcessNew"/>
    <dgm:cxn modelId="{665CC54E-CA44-F642-9B35-E77C16217DF8}" type="presParOf" srcId="{03B8EC2E-BFCD-8A45-A485-1206A11E454A}" destId="{2F65101B-5B78-7249-9758-FF240BC81CD6}" srcOrd="1" destOrd="0" presId="urn:microsoft.com/office/officeart/2016/7/layout/RepeatingBendingProcessNew"/>
    <dgm:cxn modelId="{11217DB6-CA51-074C-A9E5-2B358406C421}" type="presParOf" srcId="{2F65101B-5B78-7249-9758-FF240BC81CD6}" destId="{C4EF59CF-69B9-AD49-A354-56905058E5E4}" srcOrd="0" destOrd="0" presId="urn:microsoft.com/office/officeart/2016/7/layout/RepeatingBendingProcessNew"/>
    <dgm:cxn modelId="{C31DA708-A8C8-BB40-A15B-F3382CFB2B5C}" type="presParOf" srcId="{03B8EC2E-BFCD-8A45-A485-1206A11E454A}" destId="{23F1A128-1DF4-6A4A-A298-369128F24477}"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39F2D5-3286-49ED-93C8-CBC8D2ACE776}"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5729AFDC-1AE1-478B-88E4-5918ED2A4F71}">
      <dgm:prSet/>
      <dgm:spPr/>
      <dgm:t>
        <a:bodyPr/>
        <a:lstStyle/>
        <a:p>
          <a:r>
            <a:rPr lang="en-US"/>
            <a:t>Design</a:t>
          </a:r>
        </a:p>
      </dgm:t>
    </dgm:pt>
    <dgm:pt modelId="{35554AB8-501C-4022-9430-582E58B7058F}" type="parTrans" cxnId="{D0E719E8-0A67-4449-BFEF-133C7F24C060}">
      <dgm:prSet/>
      <dgm:spPr/>
      <dgm:t>
        <a:bodyPr/>
        <a:lstStyle/>
        <a:p>
          <a:endParaRPr lang="en-US"/>
        </a:p>
      </dgm:t>
    </dgm:pt>
    <dgm:pt modelId="{0D81FCAA-DD7C-4EED-90F6-C6CB5AF869C7}" type="sibTrans" cxnId="{D0E719E8-0A67-4449-BFEF-133C7F24C060}">
      <dgm:prSet/>
      <dgm:spPr/>
      <dgm:t>
        <a:bodyPr/>
        <a:lstStyle/>
        <a:p>
          <a:endParaRPr lang="en-US"/>
        </a:p>
      </dgm:t>
    </dgm:pt>
    <dgm:pt modelId="{E997F740-FB45-4900-B1CE-B39CE3A69D10}">
      <dgm:prSet/>
      <dgm:spPr/>
      <dgm:t>
        <a:bodyPr/>
        <a:lstStyle/>
        <a:p>
          <a:r>
            <a:rPr lang="en-US"/>
            <a:t>Design dispute‑resolution systems ensuring EU‑compatible judicial review within Member States</a:t>
          </a:r>
        </a:p>
      </dgm:t>
    </dgm:pt>
    <dgm:pt modelId="{47FDCDA8-B5DF-4EAE-8621-159ED2605419}" type="parTrans" cxnId="{848A8B6D-7527-402A-8678-88BF1FC3CC75}">
      <dgm:prSet/>
      <dgm:spPr/>
      <dgm:t>
        <a:bodyPr/>
        <a:lstStyle/>
        <a:p>
          <a:endParaRPr lang="en-US"/>
        </a:p>
      </dgm:t>
    </dgm:pt>
    <dgm:pt modelId="{AF85EFAA-7A68-49BC-9413-0AA44B84CFF4}" type="sibTrans" cxnId="{848A8B6D-7527-402A-8678-88BF1FC3CC75}">
      <dgm:prSet/>
      <dgm:spPr/>
      <dgm:t>
        <a:bodyPr/>
        <a:lstStyle/>
        <a:p>
          <a:endParaRPr lang="en-US"/>
        </a:p>
      </dgm:t>
    </dgm:pt>
    <dgm:pt modelId="{13063FF3-034B-4A46-B2B0-C6B4AF925DF3}">
      <dgm:prSet/>
      <dgm:spPr/>
      <dgm:t>
        <a:bodyPr/>
        <a:lstStyle/>
        <a:p>
          <a:r>
            <a:rPr lang="en-US"/>
            <a:t>Expect</a:t>
          </a:r>
        </a:p>
      </dgm:t>
    </dgm:pt>
    <dgm:pt modelId="{18B00DB6-A9ED-43A8-819F-8E00BF8BE641}" type="parTrans" cxnId="{82243FE1-357A-4701-8299-0E1DD75FA432}">
      <dgm:prSet/>
      <dgm:spPr/>
      <dgm:t>
        <a:bodyPr/>
        <a:lstStyle/>
        <a:p>
          <a:endParaRPr lang="en-US"/>
        </a:p>
      </dgm:t>
    </dgm:pt>
    <dgm:pt modelId="{73C89433-8E05-4913-9DE9-715EE4276B78}" type="sibTrans" cxnId="{82243FE1-357A-4701-8299-0E1DD75FA432}">
      <dgm:prSet/>
      <dgm:spPr/>
      <dgm:t>
        <a:bodyPr/>
        <a:lstStyle/>
        <a:p>
          <a:endParaRPr lang="en-US"/>
        </a:p>
      </dgm:t>
    </dgm:pt>
    <dgm:pt modelId="{0BCCAEFD-9C41-41C1-B85A-071E59E15C86}">
      <dgm:prSet/>
      <dgm:spPr/>
      <dgm:t>
        <a:bodyPr/>
        <a:lstStyle/>
        <a:p>
          <a:r>
            <a:rPr lang="en-US"/>
            <a:t>Expect Member State courts to scrutinize CAS awards for EU public policy compliance</a:t>
          </a:r>
        </a:p>
      </dgm:t>
    </dgm:pt>
    <dgm:pt modelId="{DFE6562E-38BD-4379-BD05-11DA89BDF4DD}" type="parTrans" cxnId="{93ECCBD8-30A6-419D-9F21-72BCA0A1458B}">
      <dgm:prSet/>
      <dgm:spPr/>
      <dgm:t>
        <a:bodyPr/>
        <a:lstStyle/>
        <a:p>
          <a:endParaRPr lang="en-US"/>
        </a:p>
      </dgm:t>
    </dgm:pt>
    <dgm:pt modelId="{F370A1BC-8F54-4127-8845-111952592E63}" type="sibTrans" cxnId="{93ECCBD8-30A6-419D-9F21-72BCA0A1458B}">
      <dgm:prSet/>
      <dgm:spPr/>
      <dgm:t>
        <a:bodyPr/>
        <a:lstStyle/>
        <a:p>
          <a:endParaRPr lang="en-US"/>
        </a:p>
      </dgm:t>
    </dgm:pt>
    <dgm:pt modelId="{332A9452-EB4D-49BD-898E-F5492551E0CB}">
      <dgm:prSet/>
      <dgm:spPr/>
      <dgm:t>
        <a:bodyPr/>
        <a:lstStyle/>
        <a:p>
          <a:r>
            <a:rPr lang="en-US"/>
            <a:t>Reconsider</a:t>
          </a:r>
        </a:p>
      </dgm:t>
    </dgm:pt>
    <dgm:pt modelId="{68EE3169-6A7A-4A95-8A24-38BEC189856E}" type="parTrans" cxnId="{A066E920-5A07-4F0A-A83A-974271432248}">
      <dgm:prSet/>
      <dgm:spPr/>
      <dgm:t>
        <a:bodyPr/>
        <a:lstStyle/>
        <a:p>
          <a:endParaRPr lang="en-US"/>
        </a:p>
      </dgm:t>
    </dgm:pt>
    <dgm:pt modelId="{8E336522-858A-47D8-9D57-B43448E001BF}" type="sibTrans" cxnId="{A066E920-5A07-4F0A-A83A-974271432248}">
      <dgm:prSet/>
      <dgm:spPr/>
      <dgm:t>
        <a:bodyPr/>
        <a:lstStyle/>
        <a:p>
          <a:endParaRPr lang="en-US"/>
        </a:p>
      </dgm:t>
    </dgm:pt>
    <dgm:pt modelId="{0D49D7EF-4D01-458C-97A4-D01679F518CC}">
      <dgm:prSet/>
      <dgm:spPr/>
      <dgm:t>
        <a:bodyPr/>
        <a:lstStyle/>
        <a:p>
          <a:r>
            <a:rPr lang="en-US"/>
            <a:t>Reconsider blanket prohibitions on recourse to ordinary courts where interim relief/effective review is needed</a:t>
          </a:r>
        </a:p>
      </dgm:t>
    </dgm:pt>
    <dgm:pt modelId="{1BF0BD4E-4440-4A16-8ADC-8BB2EFF9483B}" type="parTrans" cxnId="{87EAD488-2188-4C21-A390-C52712863E71}">
      <dgm:prSet/>
      <dgm:spPr/>
      <dgm:t>
        <a:bodyPr/>
        <a:lstStyle/>
        <a:p>
          <a:endParaRPr lang="en-US"/>
        </a:p>
      </dgm:t>
    </dgm:pt>
    <dgm:pt modelId="{61416F60-5D19-492D-9052-3A9EDB2E4B89}" type="sibTrans" cxnId="{87EAD488-2188-4C21-A390-C52712863E71}">
      <dgm:prSet/>
      <dgm:spPr/>
      <dgm:t>
        <a:bodyPr/>
        <a:lstStyle/>
        <a:p>
          <a:endParaRPr lang="en-US"/>
        </a:p>
      </dgm:t>
    </dgm:pt>
    <dgm:pt modelId="{01532D91-3F21-2740-A535-62BCB7C787FC}" type="pres">
      <dgm:prSet presAssocID="{F839F2D5-3286-49ED-93C8-CBC8D2ACE776}" presName="Name0" presStyleCnt="0">
        <dgm:presLayoutVars>
          <dgm:dir/>
          <dgm:animLvl val="lvl"/>
          <dgm:resizeHandles val="exact"/>
        </dgm:presLayoutVars>
      </dgm:prSet>
      <dgm:spPr/>
    </dgm:pt>
    <dgm:pt modelId="{1F3212F7-F945-1641-96EF-5F43DD4AF52C}" type="pres">
      <dgm:prSet presAssocID="{5729AFDC-1AE1-478B-88E4-5918ED2A4F71}" presName="linNode" presStyleCnt="0"/>
      <dgm:spPr/>
    </dgm:pt>
    <dgm:pt modelId="{95B017E3-2315-F343-80E3-9688138329DF}" type="pres">
      <dgm:prSet presAssocID="{5729AFDC-1AE1-478B-88E4-5918ED2A4F71}" presName="parentText" presStyleLbl="alignNode1" presStyleIdx="0" presStyleCnt="3">
        <dgm:presLayoutVars>
          <dgm:chMax val="1"/>
          <dgm:bulletEnabled/>
        </dgm:presLayoutVars>
      </dgm:prSet>
      <dgm:spPr/>
    </dgm:pt>
    <dgm:pt modelId="{C44C6734-ABBB-9E4E-A00E-01D0521AB7E1}" type="pres">
      <dgm:prSet presAssocID="{5729AFDC-1AE1-478B-88E4-5918ED2A4F71}" presName="descendantText" presStyleLbl="alignAccFollowNode1" presStyleIdx="0" presStyleCnt="3">
        <dgm:presLayoutVars>
          <dgm:bulletEnabled/>
        </dgm:presLayoutVars>
      </dgm:prSet>
      <dgm:spPr/>
    </dgm:pt>
    <dgm:pt modelId="{B318D02C-F575-0548-BCA6-4FDE3DE01B7D}" type="pres">
      <dgm:prSet presAssocID="{0D81FCAA-DD7C-4EED-90F6-C6CB5AF869C7}" presName="sp" presStyleCnt="0"/>
      <dgm:spPr/>
    </dgm:pt>
    <dgm:pt modelId="{73783387-64D8-114F-8118-E6D1A97E5A67}" type="pres">
      <dgm:prSet presAssocID="{13063FF3-034B-4A46-B2B0-C6B4AF925DF3}" presName="linNode" presStyleCnt="0"/>
      <dgm:spPr/>
    </dgm:pt>
    <dgm:pt modelId="{6C312B90-A576-7346-ADFC-D2AFFE79ED10}" type="pres">
      <dgm:prSet presAssocID="{13063FF3-034B-4A46-B2B0-C6B4AF925DF3}" presName="parentText" presStyleLbl="alignNode1" presStyleIdx="1" presStyleCnt="3">
        <dgm:presLayoutVars>
          <dgm:chMax val="1"/>
          <dgm:bulletEnabled/>
        </dgm:presLayoutVars>
      </dgm:prSet>
      <dgm:spPr/>
    </dgm:pt>
    <dgm:pt modelId="{A38D559E-5CA2-8E4F-AF3D-E4B76B6B49AF}" type="pres">
      <dgm:prSet presAssocID="{13063FF3-034B-4A46-B2B0-C6B4AF925DF3}" presName="descendantText" presStyleLbl="alignAccFollowNode1" presStyleIdx="1" presStyleCnt="3">
        <dgm:presLayoutVars>
          <dgm:bulletEnabled/>
        </dgm:presLayoutVars>
      </dgm:prSet>
      <dgm:spPr/>
    </dgm:pt>
    <dgm:pt modelId="{B6DED9D8-A191-5B46-A94B-12224A517A43}" type="pres">
      <dgm:prSet presAssocID="{73C89433-8E05-4913-9DE9-715EE4276B78}" presName="sp" presStyleCnt="0"/>
      <dgm:spPr/>
    </dgm:pt>
    <dgm:pt modelId="{D656EB58-5A45-BF4A-82F3-122CA53C141D}" type="pres">
      <dgm:prSet presAssocID="{332A9452-EB4D-49BD-898E-F5492551E0CB}" presName="linNode" presStyleCnt="0"/>
      <dgm:spPr/>
    </dgm:pt>
    <dgm:pt modelId="{8D243B16-58FE-D344-813D-37C832A5349B}" type="pres">
      <dgm:prSet presAssocID="{332A9452-EB4D-49BD-898E-F5492551E0CB}" presName="parentText" presStyleLbl="alignNode1" presStyleIdx="2" presStyleCnt="3">
        <dgm:presLayoutVars>
          <dgm:chMax val="1"/>
          <dgm:bulletEnabled/>
        </dgm:presLayoutVars>
      </dgm:prSet>
      <dgm:spPr/>
    </dgm:pt>
    <dgm:pt modelId="{DA98D6C5-B2DA-3246-B30A-175B71C201E7}" type="pres">
      <dgm:prSet presAssocID="{332A9452-EB4D-49BD-898E-F5492551E0CB}" presName="descendantText" presStyleLbl="alignAccFollowNode1" presStyleIdx="2" presStyleCnt="3">
        <dgm:presLayoutVars>
          <dgm:bulletEnabled/>
        </dgm:presLayoutVars>
      </dgm:prSet>
      <dgm:spPr/>
    </dgm:pt>
  </dgm:ptLst>
  <dgm:cxnLst>
    <dgm:cxn modelId="{DEA0590D-1FF5-B543-A44F-3BF7EAC3C752}" type="presOf" srcId="{F839F2D5-3286-49ED-93C8-CBC8D2ACE776}" destId="{01532D91-3F21-2740-A535-62BCB7C787FC}" srcOrd="0" destOrd="0" presId="urn:microsoft.com/office/officeart/2016/7/layout/VerticalSolidActionList"/>
    <dgm:cxn modelId="{A066E920-5A07-4F0A-A83A-974271432248}" srcId="{F839F2D5-3286-49ED-93C8-CBC8D2ACE776}" destId="{332A9452-EB4D-49BD-898E-F5492551E0CB}" srcOrd="2" destOrd="0" parTransId="{68EE3169-6A7A-4A95-8A24-38BEC189856E}" sibTransId="{8E336522-858A-47D8-9D57-B43448E001BF}"/>
    <dgm:cxn modelId="{95195338-7985-004E-ACB1-BC3252CBB39F}" type="presOf" srcId="{332A9452-EB4D-49BD-898E-F5492551E0CB}" destId="{8D243B16-58FE-D344-813D-37C832A5349B}" srcOrd="0" destOrd="0" presId="urn:microsoft.com/office/officeart/2016/7/layout/VerticalSolidActionList"/>
    <dgm:cxn modelId="{2A048F48-63E6-F343-A38E-A5400EBD0606}" type="presOf" srcId="{13063FF3-034B-4A46-B2B0-C6B4AF925DF3}" destId="{6C312B90-A576-7346-ADFC-D2AFFE79ED10}" srcOrd="0" destOrd="0" presId="urn:microsoft.com/office/officeart/2016/7/layout/VerticalSolidActionList"/>
    <dgm:cxn modelId="{848A8B6D-7527-402A-8678-88BF1FC3CC75}" srcId="{5729AFDC-1AE1-478B-88E4-5918ED2A4F71}" destId="{E997F740-FB45-4900-B1CE-B39CE3A69D10}" srcOrd="0" destOrd="0" parTransId="{47FDCDA8-B5DF-4EAE-8621-159ED2605419}" sibTransId="{AF85EFAA-7A68-49BC-9413-0AA44B84CFF4}"/>
    <dgm:cxn modelId="{87EAD488-2188-4C21-A390-C52712863E71}" srcId="{332A9452-EB4D-49BD-898E-F5492551E0CB}" destId="{0D49D7EF-4D01-458C-97A4-D01679F518CC}" srcOrd="0" destOrd="0" parTransId="{1BF0BD4E-4440-4A16-8ADC-8BB2EFF9483B}" sibTransId="{61416F60-5D19-492D-9052-3A9EDB2E4B89}"/>
    <dgm:cxn modelId="{0EF32192-349B-A246-8E63-EF6219652924}" type="presOf" srcId="{0D49D7EF-4D01-458C-97A4-D01679F518CC}" destId="{DA98D6C5-B2DA-3246-B30A-175B71C201E7}" srcOrd="0" destOrd="0" presId="urn:microsoft.com/office/officeart/2016/7/layout/VerticalSolidActionList"/>
    <dgm:cxn modelId="{356756D0-368F-0248-B790-2A3C4B34D026}" type="presOf" srcId="{5729AFDC-1AE1-478B-88E4-5918ED2A4F71}" destId="{95B017E3-2315-F343-80E3-9688138329DF}" srcOrd="0" destOrd="0" presId="urn:microsoft.com/office/officeart/2016/7/layout/VerticalSolidActionList"/>
    <dgm:cxn modelId="{944750D1-62AE-F74C-96DD-73062D7468E0}" type="presOf" srcId="{0BCCAEFD-9C41-41C1-B85A-071E59E15C86}" destId="{A38D559E-5CA2-8E4F-AF3D-E4B76B6B49AF}" srcOrd="0" destOrd="0" presId="urn:microsoft.com/office/officeart/2016/7/layout/VerticalSolidActionList"/>
    <dgm:cxn modelId="{93ECCBD8-30A6-419D-9F21-72BCA0A1458B}" srcId="{13063FF3-034B-4A46-B2B0-C6B4AF925DF3}" destId="{0BCCAEFD-9C41-41C1-B85A-071E59E15C86}" srcOrd="0" destOrd="0" parTransId="{DFE6562E-38BD-4379-BD05-11DA89BDF4DD}" sibTransId="{F370A1BC-8F54-4127-8845-111952592E63}"/>
    <dgm:cxn modelId="{82243FE1-357A-4701-8299-0E1DD75FA432}" srcId="{F839F2D5-3286-49ED-93C8-CBC8D2ACE776}" destId="{13063FF3-034B-4A46-B2B0-C6B4AF925DF3}" srcOrd="1" destOrd="0" parTransId="{18B00DB6-A9ED-43A8-819F-8E00BF8BE641}" sibTransId="{73C89433-8E05-4913-9DE9-715EE4276B78}"/>
    <dgm:cxn modelId="{D0E719E8-0A67-4449-BFEF-133C7F24C060}" srcId="{F839F2D5-3286-49ED-93C8-CBC8D2ACE776}" destId="{5729AFDC-1AE1-478B-88E4-5918ED2A4F71}" srcOrd="0" destOrd="0" parTransId="{35554AB8-501C-4022-9430-582E58B7058F}" sibTransId="{0D81FCAA-DD7C-4EED-90F6-C6CB5AF869C7}"/>
    <dgm:cxn modelId="{220896FB-4885-2D41-8BD3-1AE9B723EF01}" type="presOf" srcId="{E997F740-FB45-4900-B1CE-B39CE3A69D10}" destId="{C44C6734-ABBB-9E4E-A00E-01D0521AB7E1}" srcOrd="0" destOrd="0" presId="urn:microsoft.com/office/officeart/2016/7/layout/VerticalSolidActionList"/>
    <dgm:cxn modelId="{70E479F4-447D-3744-9947-97F0BC13E616}" type="presParOf" srcId="{01532D91-3F21-2740-A535-62BCB7C787FC}" destId="{1F3212F7-F945-1641-96EF-5F43DD4AF52C}" srcOrd="0" destOrd="0" presId="urn:microsoft.com/office/officeart/2016/7/layout/VerticalSolidActionList"/>
    <dgm:cxn modelId="{89AA3941-E06C-4040-A959-4D44D7D78C2A}" type="presParOf" srcId="{1F3212F7-F945-1641-96EF-5F43DD4AF52C}" destId="{95B017E3-2315-F343-80E3-9688138329DF}" srcOrd="0" destOrd="0" presId="urn:microsoft.com/office/officeart/2016/7/layout/VerticalSolidActionList"/>
    <dgm:cxn modelId="{00C4CC71-20D2-E548-8907-753951683511}" type="presParOf" srcId="{1F3212F7-F945-1641-96EF-5F43DD4AF52C}" destId="{C44C6734-ABBB-9E4E-A00E-01D0521AB7E1}" srcOrd="1" destOrd="0" presId="urn:microsoft.com/office/officeart/2016/7/layout/VerticalSolidActionList"/>
    <dgm:cxn modelId="{4AA2A659-DF8E-D84E-91CC-98332E7DD1BD}" type="presParOf" srcId="{01532D91-3F21-2740-A535-62BCB7C787FC}" destId="{B318D02C-F575-0548-BCA6-4FDE3DE01B7D}" srcOrd="1" destOrd="0" presId="urn:microsoft.com/office/officeart/2016/7/layout/VerticalSolidActionList"/>
    <dgm:cxn modelId="{D68AB4AB-BD47-F140-BF61-9F9987D2F87F}" type="presParOf" srcId="{01532D91-3F21-2740-A535-62BCB7C787FC}" destId="{73783387-64D8-114F-8118-E6D1A97E5A67}" srcOrd="2" destOrd="0" presId="urn:microsoft.com/office/officeart/2016/7/layout/VerticalSolidActionList"/>
    <dgm:cxn modelId="{C272B1AA-62DB-584B-8E41-263133BCFA5E}" type="presParOf" srcId="{73783387-64D8-114F-8118-E6D1A97E5A67}" destId="{6C312B90-A576-7346-ADFC-D2AFFE79ED10}" srcOrd="0" destOrd="0" presId="urn:microsoft.com/office/officeart/2016/7/layout/VerticalSolidActionList"/>
    <dgm:cxn modelId="{4FAFE99B-927D-7048-BCF0-85E3A81D8C9B}" type="presParOf" srcId="{73783387-64D8-114F-8118-E6D1A97E5A67}" destId="{A38D559E-5CA2-8E4F-AF3D-E4B76B6B49AF}" srcOrd="1" destOrd="0" presId="urn:microsoft.com/office/officeart/2016/7/layout/VerticalSolidActionList"/>
    <dgm:cxn modelId="{843F4F3F-9794-D24C-B585-5A44E01A443C}" type="presParOf" srcId="{01532D91-3F21-2740-A535-62BCB7C787FC}" destId="{B6DED9D8-A191-5B46-A94B-12224A517A43}" srcOrd="3" destOrd="0" presId="urn:microsoft.com/office/officeart/2016/7/layout/VerticalSolidActionList"/>
    <dgm:cxn modelId="{0292B70D-651E-9B46-92F0-1C2679799C1C}" type="presParOf" srcId="{01532D91-3F21-2740-A535-62BCB7C787FC}" destId="{D656EB58-5A45-BF4A-82F3-122CA53C141D}" srcOrd="4" destOrd="0" presId="urn:microsoft.com/office/officeart/2016/7/layout/VerticalSolidActionList"/>
    <dgm:cxn modelId="{8A5172CD-446A-5A45-88A9-AC54A88A4305}" type="presParOf" srcId="{D656EB58-5A45-BF4A-82F3-122CA53C141D}" destId="{8D243B16-58FE-D344-813D-37C832A5349B}" srcOrd="0" destOrd="0" presId="urn:microsoft.com/office/officeart/2016/7/layout/VerticalSolidActionList"/>
    <dgm:cxn modelId="{F49288F8-AFDF-AD4D-AB9A-D90F9C940E36}" type="presParOf" srcId="{D656EB58-5A45-BF4A-82F3-122CA53C141D}" destId="{DA98D6C5-B2DA-3246-B30A-175B71C201E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AACA4E-9F24-4112-B4E9-70BECAE454E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CAE62FB-F428-42B8-A8CA-751FAAC80338}">
      <dgm:prSet/>
      <dgm:spPr/>
      <dgm:t>
        <a:bodyPr/>
        <a:lstStyle/>
        <a:p>
          <a:r>
            <a:rPr lang="en-US"/>
            <a:t>Ability to seek EU‑court review of CAS awards when EU public policy is implicated</a:t>
          </a:r>
        </a:p>
      </dgm:t>
    </dgm:pt>
    <dgm:pt modelId="{D67B09A8-69EA-4C12-AD2C-E9DCD2FD8D72}" type="parTrans" cxnId="{63351B67-C877-4F6D-9A68-0F7F65A328D0}">
      <dgm:prSet/>
      <dgm:spPr/>
      <dgm:t>
        <a:bodyPr/>
        <a:lstStyle/>
        <a:p>
          <a:endParaRPr lang="en-US"/>
        </a:p>
      </dgm:t>
    </dgm:pt>
    <dgm:pt modelId="{4FFEB12A-2BFF-4B04-94F8-86FDC41517B7}" type="sibTrans" cxnId="{63351B67-C877-4F6D-9A68-0F7F65A328D0}">
      <dgm:prSet/>
      <dgm:spPr/>
      <dgm:t>
        <a:bodyPr/>
        <a:lstStyle/>
        <a:p>
          <a:endParaRPr lang="en-US"/>
        </a:p>
      </dgm:t>
    </dgm:pt>
    <dgm:pt modelId="{0B620CF0-8C6F-4A34-8A0A-29143B1E8920}">
      <dgm:prSet/>
      <dgm:spPr/>
      <dgm:t>
        <a:bodyPr/>
        <a:lstStyle/>
        <a:p>
          <a:r>
            <a:rPr lang="en-US"/>
            <a:t>Potential to obtain interim measures and damages; possibility to disapply national res judicata/probative rules</a:t>
          </a:r>
        </a:p>
      </dgm:t>
    </dgm:pt>
    <dgm:pt modelId="{78DD570E-3343-4425-917E-59724DFAA845}" type="parTrans" cxnId="{216E1941-DBB1-49B3-A561-E38212140068}">
      <dgm:prSet/>
      <dgm:spPr/>
      <dgm:t>
        <a:bodyPr/>
        <a:lstStyle/>
        <a:p>
          <a:endParaRPr lang="en-US"/>
        </a:p>
      </dgm:t>
    </dgm:pt>
    <dgm:pt modelId="{B04F02E5-FEB6-4587-A3EC-32931DF56DBA}" type="sibTrans" cxnId="{216E1941-DBB1-49B3-A561-E38212140068}">
      <dgm:prSet/>
      <dgm:spPr/>
      <dgm:t>
        <a:bodyPr/>
        <a:lstStyle/>
        <a:p>
          <a:endParaRPr lang="en-US"/>
        </a:p>
      </dgm:t>
    </dgm:pt>
    <dgm:pt modelId="{894BD46C-1B14-4A30-A41A-B67155F9C234}">
      <dgm:prSet/>
      <dgm:spPr/>
      <dgm:t>
        <a:bodyPr/>
        <a:lstStyle/>
        <a:p>
          <a:r>
            <a:rPr lang="en-US"/>
            <a:t>Contracting: anticipate EU review pathways in arbitration clauses</a:t>
          </a:r>
        </a:p>
      </dgm:t>
    </dgm:pt>
    <dgm:pt modelId="{EA7C54E2-E389-4E3B-97A1-1D5D89E057A0}" type="parTrans" cxnId="{59A92F84-228F-4C9C-B2BE-E5FACF862CD0}">
      <dgm:prSet/>
      <dgm:spPr/>
      <dgm:t>
        <a:bodyPr/>
        <a:lstStyle/>
        <a:p>
          <a:endParaRPr lang="en-US"/>
        </a:p>
      </dgm:t>
    </dgm:pt>
    <dgm:pt modelId="{42B879E5-BCAF-49A6-9364-9B116B6B99A5}" type="sibTrans" cxnId="{59A92F84-228F-4C9C-B2BE-E5FACF862CD0}">
      <dgm:prSet/>
      <dgm:spPr/>
      <dgm:t>
        <a:bodyPr/>
        <a:lstStyle/>
        <a:p>
          <a:endParaRPr lang="en-US"/>
        </a:p>
      </dgm:t>
    </dgm:pt>
    <dgm:pt modelId="{4612D170-7DD6-B44D-9FBA-D86AD34C7AB2}" type="pres">
      <dgm:prSet presAssocID="{35AACA4E-9F24-4112-B4E9-70BECAE454E8}" presName="linear" presStyleCnt="0">
        <dgm:presLayoutVars>
          <dgm:animLvl val="lvl"/>
          <dgm:resizeHandles val="exact"/>
        </dgm:presLayoutVars>
      </dgm:prSet>
      <dgm:spPr/>
    </dgm:pt>
    <dgm:pt modelId="{7C188856-4E1D-9440-A9B2-93368B7BD596}" type="pres">
      <dgm:prSet presAssocID="{4CAE62FB-F428-42B8-A8CA-751FAAC80338}" presName="parentText" presStyleLbl="node1" presStyleIdx="0" presStyleCnt="3">
        <dgm:presLayoutVars>
          <dgm:chMax val="0"/>
          <dgm:bulletEnabled val="1"/>
        </dgm:presLayoutVars>
      </dgm:prSet>
      <dgm:spPr/>
    </dgm:pt>
    <dgm:pt modelId="{6CA0545B-03AA-824D-9E5D-9B1F01135E0A}" type="pres">
      <dgm:prSet presAssocID="{4FFEB12A-2BFF-4B04-94F8-86FDC41517B7}" presName="spacer" presStyleCnt="0"/>
      <dgm:spPr/>
    </dgm:pt>
    <dgm:pt modelId="{9CF92694-59EC-514A-9F97-58F5BC2B6417}" type="pres">
      <dgm:prSet presAssocID="{0B620CF0-8C6F-4A34-8A0A-29143B1E8920}" presName="parentText" presStyleLbl="node1" presStyleIdx="1" presStyleCnt="3">
        <dgm:presLayoutVars>
          <dgm:chMax val="0"/>
          <dgm:bulletEnabled val="1"/>
        </dgm:presLayoutVars>
      </dgm:prSet>
      <dgm:spPr/>
    </dgm:pt>
    <dgm:pt modelId="{CBFA6DF0-DEED-844E-936D-377F25D365E6}" type="pres">
      <dgm:prSet presAssocID="{B04F02E5-FEB6-4587-A3EC-32931DF56DBA}" presName="spacer" presStyleCnt="0"/>
      <dgm:spPr/>
    </dgm:pt>
    <dgm:pt modelId="{FC42A58E-E221-6F42-859B-8957A545C2B5}" type="pres">
      <dgm:prSet presAssocID="{894BD46C-1B14-4A30-A41A-B67155F9C234}" presName="parentText" presStyleLbl="node1" presStyleIdx="2" presStyleCnt="3">
        <dgm:presLayoutVars>
          <dgm:chMax val="0"/>
          <dgm:bulletEnabled val="1"/>
        </dgm:presLayoutVars>
      </dgm:prSet>
      <dgm:spPr/>
    </dgm:pt>
  </dgm:ptLst>
  <dgm:cxnLst>
    <dgm:cxn modelId="{D7347611-012B-9549-A48B-0702DDCBC6C4}" type="presOf" srcId="{0B620CF0-8C6F-4A34-8A0A-29143B1E8920}" destId="{9CF92694-59EC-514A-9F97-58F5BC2B6417}" srcOrd="0" destOrd="0" presId="urn:microsoft.com/office/officeart/2005/8/layout/vList2"/>
    <dgm:cxn modelId="{E2D9DB1B-2EEB-D54F-BF07-DE11F5F8FBCD}" type="presOf" srcId="{4CAE62FB-F428-42B8-A8CA-751FAAC80338}" destId="{7C188856-4E1D-9440-A9B2-93368B7BD596}" srcOrd="0" destOrd="0" presId="urn:microsoft.com/office/officeart/2005/8/layout/vList2"/>
    <dgm:cxn modelId="{216E1941-DBB1-49B3-A561-E38212140068}" srcId="{35AACA4E-9F24-4112-B4E9-70BECAE454E8}" destId="{0B620CF0-8C6F-4A34-8A0A-29143B1E8920}" srcOrd="1" destOrd="0" parTransId="{78DD570E-3343-4425-917E-59724DFAA845}" sibTransId="{B04F02E5-FEB6-4587-A3EC-32931DF56DBA}"/>
    <dgm:cxn modelId="{BF2D8C51-F7F4-824F-98A3-F067DE86BD77}" type="presOf" srcId="{894BD46C-1B14-4A30-A41A-B67155F9C234}" destId="{FC42A58E-E221-6F42-859B-8957A545C2B5}" srcOrd="0" destOrd="0" presId="urn:microsoft.com/office/officeart/2005/8/layout/vList2"/>
    <dgm:cxn modelId="{63351B67-C877-4F6D-9A68-0F7F65A328D0}" srcId="{35AACA4E-9F24-4112-B4E9-70BECAE454E8}" destId="{4CAE62FB-F428-42B8-A8CA-751FAAC80338}" srcOrd="0" destOrd="0" parTransId="{D67B09A8-69EA-4C12-AD2C-E9DCD2FD8D72}" sibTransId="{4FFEB12A-2BFF-4B04-94F8-86FDC41517B7}"/>
    <dgm:cxn modelId="{1C3A6D74-5F9B-8C46-8966-687DA4A2EF15}" type="presOf" srcId="{35AACA4E-9F24-4112-B4E9-70BECAE454E8}" destId="{4612D170-7DD6-B44D-9FBA-D86AD34C7AB2}" srcOrd="0" destOrd="0" presId="urn:microsoft.com/office/officeart/2005/8/layout/vList2"/>
    <dgm:cxn modelId="{59A92F84-228F-4C9C-B2BE-E5FACF862CD0}" srcId="{35AACA4E-9F24-4112-B4E9-70BECAE454E8}" destId="{894BD46C-1B14-4A30-A41A-B67155F9C234}" srcOrd="2" destOrd="0" parTransId="{EA7C54E2-E389-4E3B-97A1-1D5D89E057A0}" sibTransId="{42B879E5-BCAF-49A6-9364-9B116B6B99A5}"/>
    <dgm:cxn modelId="{DBEB5450-1442-BA42-9065-35F20358BA3F}" type="presParOf" srcId="{4612D170-7DD6-B44D-9FBA-D86AD34C7AB2}" destId="{7C188856-4E1D-9440-A9B2-93368B7BD596}" srcOrd="0" destOrd="0" presId="urn:microsoft.com/office/officeart/2005/8/layout/vList2"/>
    <dgm:cxn modelId="{51AC32B5-FA95-B24D-A1CC-2ED361CDA9BD}" type="presParOf" srcId="{4612D170-7DD6-B44D-9FBA-D86AD34C7AB2}" destId="{6CA0545B-03AA-824D-9E5D-9B1F01135E0A}" srcOrd="1" destOrd="0" presId="urn:microsoft.com/office/officeart/2005/8/layout/vList2"/>
    <dgm:cxn modelId="{43BBE908-EA79-4049-91B0-56CB43A91E9A}" type="presParOf" srcId="{4612D170-7DD6-B44D-9FBA-D86AD34C7AB2}" destId="{9CF92694-59EC-514A-9F97-58F5BC2B6417}" srcOrd="2" destOrd="0" presId="urn:microsoft.com/office/officeart/2005/8/layout/vList2"/>
    <dgm:cxn modelId="{5E67DDB5-F39B-7B48-BCB9-7D84A94B6BA7}" type="presParOf" srcId="{4612D170-7DD6-B44D-9FBA-D86AD34C7AB2}" destId="{CBFA6DF0-DEED-844E-936D-377F25D365E6}" srcOrd="3" destOrd="0" presId="urn:microsoft.com/office/officeart/2005/8/layout/vList2"/>
    <dgm:cxn modelId="{404047EA-D898-6545-867E-2CB9137FEE1E}" type="presParOf" srcId="{4612D170-7DD6-B44D-9FBA-D86AD34C7AB2}" destId="{FC42A58E-E221-6F42-859B-8957A545C2B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B51EEB-BBC6-4E78-A7D3-31E7D89FD8B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11C724C-A28A-4672-AD58-AB71FF2EFBCF}">
      <dgm:prSet/>
      <dgm:spPr/>
      <dgm:t>
        <a:bodyPr/>
        <a:lstStyle/>
        <a:p>
          <a:r>
            <a:rPr lang="en-US"/>
            <a:t>NYC requires recognition alongside public policy control by national courts</a:t>
          </a:r>
        </a:p>
      </dgm:t>
    </dgm:pt>
    <dgm:pt modelId="{FD502742-8BDA-4E59-BE72-D484AC2BB056}" type="parTrans" cxnId="{FDF4308A-96F5-44FF-BAA6-F9FC1AEA357F}">
      <dgm:prSet/>
      <dgm:spPr/>
      <dgm:t>
        <a:bodyPr/>
        <a:lstStyle/>
        <a:p>
          <a:endParaRPr lang="en-US"/>
        </a:p>
      </dgm:t>
    </dgm:pt>
    <dgm:pt modelId="{B8704E89-BA44-42D0-9B6E-7B11D32BE443}" type="sibTrans" cxnId="{FDF4308A-96F5-44FF-BAA6-F9FC1AEA357F}">
      <dgm:prSet/>
      <dgm:spPr/>
      <dgm:t>
        <a:bodyPr/>
        <a:lstStyle/>
        <a:p>
          <a:endParaRPr lang="en-US"/>
        </a:p>
      </dgm:t>
    </dgm:pt>
    <dgm:pt modelId="{C42346C3-EA44-421B-8DB9-93E6A89BC579}">
      <dgm:prSet/>
      <dgm:spPr/>
      <dgm:t>
        <a:bodyPr/>
        <a:lstStyle/>
        <a:p>
          <a:r>
            <a:rPr lang="en-US"/>
            <a:t>Member States must ensure review for EU public policy in addition to national public policy</a:t>
          </a:r>
        </a:p>
      </dgm:t>
    </dgm:pt>
    <dgm:pt modelId="{5B8B5DE4-3358-4BDF-B492-A858619DF87A}" type="parTrans" cxnId="{17B93D48-5456-499C-80F3-4EEB2D5470CA}">
      <dgm:prSet/>
      <dgm:spPr/>
      <dgm:t>
        <a:bodyPr/>
        <a:lstStyle/>
        <a:p>
          <a:endParaRPr lang="en-US"/>
        </a:p>
      </dgm:t>
    </dgm:pt>
    <dgm:pt modelId="{D5D95924-8B70-495B-819B-D30BCFD952B0}" type="sibTrans" cxnId="{17B93D48-5456-499C-80F3-4EEB2D5470CA}">
      <dgm:prSet/>
      <dgm:spPr/>
      <dgm:t>
        <a:bodyPr/>
        <a:lstStyle/>
        <a:p>
          <a:endParaRPr lang="en-US"/>
        </a:p>
      </dgm:t>
    </dgm:pt>
    <dgm:pt modelId="{AB1E2CC3-B1B4-DF4E-AAE1-CAC54B45D576}" type="pres">
      <dgm:prSet presAssocID="{84B51EEB-BBC6-4E78-A7D3-31E7D89FD8BA}" presName="diagram" presStyleCnt="0">
        <dgm:presLayoutVars>
          <dgm:dir/>
          <dgm:resizeHandles val="exact"/>
        </dgm:presLayoutVars>
      </dgm:prSet>
      <dgm:spPr/>
    </dgm:pt>
    <dgm:pt modelId="{1EC4F7FC-6EF1-E04D-8A07-FF8D0766FB3A}" type="pres">
      <dgm:prSet presAssocID="{A11C724C-A28A-4672-AD58-AB71FF2EFBCF}" presName="node" presStyleLbl="node1" presStyleIdx="0" presStyleCnt="2">
        <dgm:presLayoutVars>
          <dgm:bulletEnabled val="1"/>
        </dgm:presLayoutVars>
      </dgm:prSet>
      <dgm:spPr/>
    </dgm:pt>
    <dgm:pt modelId="{2F04F724-74C3-0545-A525-DD0805CB9E77}" type="pres">
      <dgm:prSet presAssocID="{B8704E89-BA44-42D0-9B6E-7B11D32BE443}" presName="sibTrans" presStyleCnt="0"/>
      <dgm:spPr/>
    </dgm:pt>
    <dgm:pt modelId="{EC7E73F4-6197-3545-90D3-2317CAE46856}" type="pres">
      <dgm:prSet presAssocID="{C42346C3-EA44-421B-8DB9-93E6A89BC579}" presName="node" presStyleLbl="node1" presStyleIdx="1" presStyleCnt="2">
        <dgm:presLayoutVars>
          <dgm:bulletEnabled val="1"/>
        </dgm:presLayoutVars>
      </dgm:prSet>
      <dgm:spPr/>
    </dgm:pt>
  </dgm:ptLst>
  <dgm:cxnLst>
    <dgm:cxn modelId="{17B93D48-5456-499C-80F3-4EEB2D5470CA}" srcId="{84B51EEB-BBC6-4E78-A7D3-31E7D89FD8BA}" destId="{C42346C3-EA44-421B-8DB9-93E6A89BC579}" srcOrd="1" destOrd="0" parTransId="{5B8B5DE4-3358-4BDF-B492-A858619DF87A}" sibTransId="{D5D95924-8B70-495B-819B-D30BCFD952B0}"/>
    <dgm:cxn modelId="{FDF4308A-96F5-44FF-BAA6-F9FC1AEA357F}" srcId="{84B51EEB-BBC6-4E78-A7D3-31E7D89FD8BA}" destId="{A11C724C-A28A-4672-AD58-AB71FF2EFBCF}" srcOrd="0" destOrd="0" parTransId="{FD502742-8BDA-4E59-BE72-D484AC2BB056}" sibTransId="{B8704E89-BA44-42D0-9B6E-7B11D32BE443}"/>
    <dgm:cxn modelId="{ED94E693-A58C-8F47-AC73-6C829A4E5E73}" type="presOf" srcId="{84B51EEB-BBC6-4E78-A7D3-31E7D89FD8BA}" destId="{AB1E2CC3-B1B4-DF4E-AAE1-CAC54B45D576}" srcOrd="0" destOrd="0" presId="urn:microsoft.com/office/officeart/2005/8/layout/default"/>
    <dgm:cxn modelId="{48E0C8CE-0D93-7D40-B156-E098F5BB9BB3}" type="presOf" srcId="{C42346C3-EA44-421B-8DB9-93E6A89BC579}" destId="{EC7E73F4-6197-3545-90D3-2317CAE46856}" srcOrd="0" destOrd="0" presId="urn:microsoft.com/office/officeart/2005/8/layout/default"/>
    <dgm:cxn modelId="{19DB8AF3-C31F-F142-B1EC-6528E228A5FF}" type="presOf" srcId="{A11C724C-A28A-4672-AD58-AB71FF2EFBCF}" destId="{1EC4F7FC-6EF1-E04D-8A07-FF8D0766FB3A}" srcOrd="0" destOrd="0" presId="urn:microsoft.com/office/officeart/2005/8/layout/default"/>
    <dgm:cxn modelId="{4F5E3475-C1D3-E841-A797-830FCBD0F350}" type="presParOf" srcId="{AB1E2CC3-B1B4-DF4E-AAE1-CAC54B45D576}" destId="{1EC4F7FC-6EF1-E04D-8A07-FF8D0766FB3A}" srcOrd="0" destOrd="0" presId="urn:microsoft.com/office/officeart/2005/8/layout/default"/>
    <dgm:cxn modelId="{9862D87A-3E66-BC46-B004-AD511ECC3FB6}" type="presParOf" srcId="{AB1E2CC3-B1B4-DF4E-AAE1-CAC54B45D576}" destId="{2F04F724-74C3-0545-A525-DD0805CB9E77}" srcOrd="1" destOrd="0" presId="urn:microsoft.com/office/officeart/2005/8/layout/default"/>
    <dgm:cxn modelId="{7E665E3A-C9B2-7E4B-843C-5572FFD87D5B}" type="presParOf" srcId="{AB1E2CC3-B1B4-DF4E-AAE1-CAC54B45D576}" destId="{EC7E73F4-6197-3545-90D3-2317CAE4685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65C8702-200B-4983-8C78-1853958D965E}"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D5A715F1-AE71-4E48-A763-45935D8F03CE}">
      <dgm:prSet/>
      <dgm:spPr/>
      <dgm:t>
        <a:bodyPr/>
        <a:lstStyle/>
        <a:p>
          <a:r>
            <a:rPr lang="en-US" dirty="0"/>
            <a:t>Imposed sports arbitration ≠ enclave beyond EU law</a:t>
          </a:r>
        </a:p>
      </dgm:t>
    </dgm:pt>
    <dgm:pt modelId="{8A57C1D8-2DCF-4AA2-95DC-7EFA619B3DA3}" type="parTrans" cxnId="{1523D187-1A45-464C-A57D-8BAAB6124C56}">
      <dgm:prSet/>
      <dgm:spPr/>
      <dgm:t>
        <a:bodyPr/>
        <a:lstStyle/>
        <a:p>
          <a:endParaRPr lang="en-US"/>
        </a:p>
      </dgm:t>
    </dgm:pt>
    <dgm:pt modelId="{7C91CD41-79DB-42C2-ACC4-6E27A9BAFA79}" type="sibTrans" cxnId="{1523D187-1A45-464C-A57D-8BAAB6124C56}">
      <dgm:prSet/>
      <dgm:spPr/>
      <dgm:t>
        <a:bodyPr/>
        <a:lstStyle/>
        <a:p>
          <a:endParaRPr lang="en-US"/>
        </a:p>
      </dgm:t>
    </dgm:pt>
    <dgm:pt modelId="{1D804A96-BE27-4AF2-A484-8FB2E168732D}">
      <dgm:prSet/>
      <dgm:spPr/>
      <dgm:t>
        <a:bodyPr/>
        <a:lstStyle/>
        <a:p>
          <a:r>
            <a:rPr lang="en-US"/>
            <a:t>No res judicata/probative value in the EU without prior effective EU‑compatible judicial review</a:t>
          </a:r>
        </a:p>
      </dgm:t>
    </dgm:pt>
    <dgm:pt modelId="{2B413F48-E920-4F59-8BCF-9F4B8DC64A86}" type="parTrans" cxnId="{F6A606B9-DD41-44C9-A1C8-F0B3EF748395}">
      <dgm:prSet/>
      <dgm:spPr/>
      <dgm:t>
        <a:bodyPr/>
        <a:lstStyle/>
        <a:p>
          <a:endParaRPr lang="en-US"/>
        </a:p>
      </dgm:t>
    </dgm:pt>
    <dgm:pt modelId="{8079F592-B487-4E19-8970-B52E94CC70A6}" type="sibTrans" cxnId="{F6A606B9-DD41-44C9-A1C8-F0B3EF748395}">
      <dgm:prSet/>
      <dgm:spPr/>
      <dgm:t>
        <a:bodyPr/>
        <a:lstStyle/>
        <a:p>
          <a:endParaRPr lang="en-US"/>
        </a:p>
      </dgm:t>
    </dgm:pt>
    <dgm:pt modelId="{CC023811-F236-4B53-9BC4-16F0AD3E1CA5}">
      <dgm:prSet/>
      <dgm:spPr/>
      <dgm:t>
        <a:bodyPr/>
        <a:lstStyle/>
        <a:p>
          <a:r>
            <a:rPr lang="en-US"/>
            <a:t>National courts must provide interim relief and draw consequences where EU public policy is breached</a:t>
          </a:r>
        </a:p>
      </dgm:t>
    </dgm:pt>
    <dgm:pt modelId="{703D83CD-CA6F-43A0-837A-5C81A2A9C6CE}" type="parTrans" cxnId="{FDF0B953-64A7-4B6C-8E16-B6A5CC636B28}">
      <dgm:prSet/>
      <dgm:spPr/>
      <dgm:t>
        <a:bodyPr/>
        <a:lstStyle/>
        <a:p>
          <a:endParaRPr lang="en-US"/>
        </a:p>
      </dgm:t>
    </dgm:pt>
    <dgm:pt modelId="{7A29F0B7-BC33-4A8A-8869-D4CE626A77C0}" type="sibTrans" cxnId="{FDF0B953-64A7-4B6C-8E16-B6A5CC636B28}">
      <dgm:prSet/>
      <dgm:spPr/>
      <dgm:t>
        <a:bodyPr/>
        <a:lstStyle/>
        <a:p>
          <a:endParaRPr lang="en-US"/>
        </a:p>
      </dgm:t>
    </dgm:pt>
    <dgm:pt modelId="{AC62173F-9EDB-2C42-A455-082BFD9C4D89}" type="pres">
      <dgm:prSet presAssocID="{065C8702-200B-4983-8C78-1853958D965E}" presName="vert0" presStyleCnt="0">
        <dgm:presLayoutVars>
          <dgm:dir/>
          <dgm:animOne val="branch"/>
          <dgm:animLvl val="lvl"/>
        </dgm:presLayoutVars>
      </dgm:prSet>
      <dgm:spPr/>
    </dgm:pt>
    <dgm:pt modelId="{B9E65058-3305-B948-BD60-60983229E1EA}" type="pres">
      <dgm:prSet presAssocID="{D5A715F1-AE71-4E48-A763-45935D8F03CE}" presName="thickLine" presStyleLbl="alignNode1" presStyleIdx="0" presStyleCnt="3"/>
      <dgm:spPr/>
    </dgm:pt>
    <dgm:pt modelId="{3926101C-EAAB-1047-8CBD-5965AF823997}" type="pres">
      <dgm:prSet presAssocID="{D5A715F1-AE71-4E48-A763-45935D8F03CE}" presName="horz1" presStyleCnt="0"/>
      <dgm:spPr/>
    </dgm:pt>
    <dgm:pt modelId="{58EEF50C-F51C-1743-9450-3E0F1EEAF142}" type="pres">
      <dgm:prSet presAssocID="{D5A715F1-AE71-4E48-A763-45935D8F03CE}" presName="tx1" presStyleLbl="revTx" presStyleIdx="0" presStyleCnt="3"/>
      <dgm:spPr/>
    </dgm:pt>
    <dgm:pt modelId="{FEB9955A-3AB0-6847-81A2-BFD0A9CA8233}" type="pres">
      <dgm:prSet presAssocID="{D5A715F1-AE71-4E48-A763-45935D8F03CE}" presName="vert1" presStyleCnt="0"/>
      <dgm:spPr/>
    </dgm:pt>
    <dgm:pt modelId="{6A27A531-2074-5C40-AFCD-EBB1E726571B}" type="pres">
      <dgm:prSet presAssocID="{1D804A96-BE27-4AF2-A484-8FB2E168732D}" presName="thickLine" presStyleLbl="alignNode1" presStyleIdx="1" presStyleCnt="3"/>
      <dgm:spPr/>
    </dgm:pt>
    <dgm:pt modelId="{CF7D7D8E-9FFA-A941-9A18-77F701986E8C}" type="pres">
      <dgm:prSet presAssocID="{1D804A96-BE27-4AF2-A484-8FB2E168732D}" presName="horz1" presStyleCnt="0"/>
      <dgm:spPr/>
    </dgm:pt>
    <dgm:pt modelId="{E27360F5-9415-1A46-8F7C-3B7023B23D87}" type="pres">
      <dgm:prSet presAssocID="{1D804A96-BE27-4AF2-A484-8FB2E168732D}" presName="tx1" presStyleLbl="revTx" presStyleIdx="1" presStyleCnt="3"/>
      <dgm:spPr/>
    </dgm:pt>
    <dgm:pt modelId="{1AB68978-4A1F-044B-B1C6-FC7F8E18FC1B}" type="pres">
      <dgm:prSet presAssocID="{1D804A96-BE27-4AF2-A484-8FB2E168732D}" presName="vert1" presStyleCnt="0"/>
      <dgm:spPr/>
    </dgm:pt>
    <dgm:pt modelId="{12F6D39C-956A-284B-BE4C-5637A76FF3F2}" type="pres">
      <dgm:prSet presAssocID="{CC023811-F236-4B53-9BC4-16F0AD3E1CA5}" presName="thickLine" presStyleLbl="alignNode1" presStyleIdx="2" presStyleCnt="3"/>
      <dgm:spPr/>
    </dgm:pt>
    <dgm:pt modelId="{BFB9135D-38A6-A543-9F5D-7B9B7038760F}" type="pres">
      <dgm:prSet presAssocID="{CC023811-F236-4B53-9BC4-16F0AD3E1CA5}" presName="horz1" presStyleCnt="0"/>
      <dgm:spPr/>
    </dgm:pt>
    <dgm:pt modelId="{591A75D6-07A9-0B49-8E80-5D39323A7A5F}" type="pres">
      <dgm:prSet presAssocID="{CC023811-F236-4B53-9BC4-16F0AD3E1CA5}" presName="tx1" presStyleLbl="revTx" presStyleIdx="2" presStyleCnt="3"/>
      <dgm:spPr/>
    </dgm:pt>
    <dgm:pt modelId="{E40BF3C9-07D7-E84B-9A8B-53345105157B}" type="pres">
      <dgm:prSet presAssocID="{CC023811-F236-4B53-9BC4-16F0AD3E1CA5}" presName="vert1" presStyleCnt="0"/>
      <dgm:spPr/>
    </dgm:pt>
  </dgm:ptLst>
  <dgm:cxnLst>
    <dgm:cxn modelId="{85280F2F-D9FC-ED41-89D2-CF611837BD2B}" type="presOf" srcId="{065C8702-200B-4983-8C78-1853958D965E}" destId="{AC62173F-9EDB-2C42-A455-082BFD9C4D89}" srcOrd="0" destOrd="0" presId="urn:microsoft.com/office/officeart/2008/layout/LinedList"/>
    <dgm:cxn modelId="{FDF0B953-64A7-4B6C-8E16-B6A5CC636B28}" srcId="{065C8702-200B-4983-8C78-1853958D965E}" destId="{CC023811-F236-4B53-9BC4-16F0AD3E1CA5}" srcOrd="2" destOrd="0" parTransId="{703D83CD-CA6F-43A0-837A-5C81A2A9C6CE}" sibTransId="{7A29F0B7-BC33-4A8A-8869-D4CE626A77C0}"/>
    <dgm:cxn modelId="{1523D187-1A45-464C-A57D-8BAAB6124C56}" srcId="{065C8702-200B-4983-8C78-1853958D965E}" destId="{D5A715F1-AE71-4E48-A763-45935D8F03CE}" srcOrd="0" destOrd="0" parTransId="{8A57C1D8-2DCF-4AA2-95DC-7EFA619B3DA3}" sibTransId="{7C91CD41-79DB-42C2-ACC4-6E27A9BAFA79}"/>
    <dgm:cxn modelId="{FDBD0DB6-C6ED-AB42-9349-C8F01241CE56}" type="presOf" srcId="{1D804A96-BE27-4AF2-A484-8FB2E168732D}" destId="{E27360F5-9415-1A46-8F7C-3B7023B23D87}" srcOrd="0" destOrd="0" presId="urn:microsoft.com/office/officeart/2008/layout/LinedList"/>
    <dgm:cxn modelId="{F6A606B9-DD41-44C9-A1C8-F0B3EF748395}" srcId="{065C8702-200B-4983-8C78-1853958D965E}" destId="{1D804A96-BE27-4AF2-A484-8FB2E168732D}" srcOrd="1" destOrd="0" parTransId="{2B413F48-E920-4F59-8BCF-9F4B8DC64A86}" sibTransId="{8079F592-B487-4E19-8970-B52E94CC70A6}"/>
    <dgm:cxn modelId="{7D254CE5-F273-6640-8526-CBA2E2DEBC4E}" type="presOf" srcId="{D5A715F1-AE71-4E48-A763-45935D8F03CE}" destId="{58EEF50C-F51C-1743-9450-3E0F1EEAF142}" srcOrd="0" destOrd="0" presId="urn:microsoft.com/office/officeart/2008/layout/LinedList"/>
    <dgm:cxn modelId="{3A056FF9-18A8-A84F-ABC0-2AF8C2C1C880}" type="presOf" srcId="{CC023811-F236-4B53-9BC4-16F0AD3E1CA5}" destId="{591A75D6-07A9-0B49-8E80-5D39323A7A5F}" srcOrd="0" destOrd="0" presId="urn:microsoft.com/office/officeart/2008/layout/LinedList"/>
    <dgm:cxn modelId="{83221005-174B-4D4D-A080-4DBF6A64EDD8}" type="presParOf" srcId="{AC62173F-9EDB-2C42-A455-082BFD9C4D89}" destId="{B9E65058-3305-B948-BD60-60983229E1EA}" srcOrd="0" destOrd="0" presId="urn:microsoft.com/office/officeart/2008/layout/LinedList"/>
    <dgm:cxn modelId="{EDC517CA-7A34-BB4A-9E5E-0E2FC9E3F01C}" type="presParOf" srcId="{AC62173F-9EDB-2C42-A455-082BFD9C4D89}" destId="{3926101C-EAAB-1047-8CBD-5965AF823997}" srcOrd="1" destOrd="0" presId="urn:microsoft.com/office/officeart/2008/layout/LinedList"/>
    <dgm:cxn modelId="{C25377DA-4357-FB46-B416-06C735A3DD9C}" type="presParOf" srcId="{3926101C-EAAB-1047-8CBD-5965AF823997}" destId="{58EEF50C-F51C-1743-9450-3E0F1EEAF142}" srcOrd="0" destOrd="0" presId="urn:microsoft.com/office/officeart/2008/layout/LinedList"/>
    <dgm:cxn modelId="{4130029E-8688-C547-8972-7BDB760F6E0A}" type="presParOf" srcId="{3926101C-EAAB-1047-8CBD-5965AF823997}" destId="{FEB9955A-3AB0-6847-81A2-BFD0A9CA8233}" srcOrd="1" destOrd="0" presId="urn:microsoft.com/office/officeart/2008/layout/LinedList"/>
    <dgm:cxn modelId="{C73CC6F4-2377-BA45-914B-EC33E8F08896}" type="presParOf" srcId="{AC62173F-9EDB-2C42-A455-082BFD9C4D89}" destId="{6A27A531-2074-5C40-AFCD-EBB1E726571B}" srcOrd="2" destOrd="0" presId="urn:microsoft.com/office/officeart/2008/layout/LinedList"/>
    <dgm:cxn modelId="{67172AC3-C5C7-1546-B3D1-E1F5C900A73D}" type="presParOf" srcId="{AC62173F-9EDB-2C42-A455-082BFD9C4D89}" destId="{CF7D7D8E-9FFA-A941-9A18-77F701986E8C}" srcOrd="3" destOrd="0" presId="urn:microsoft.com/office/officeart/2008/layout/LinedList"/>
    <dgm:cxn modelId="{FF818481-FD34-F847-8E7A-DD5151BD0575}" type="presParOf" srcId="{CF7D7D8E-9FFA-A941-9A18-77F701986E8C}" destId="{E27360F5-9415-1A46-8F7C-3B7023B23D87}" srcOrd="0" destOrd="0" presId="urn:microsoft.com/office/officeart/2008/layout/LinedList"/>
    <dgm:cxn modelId="{F0D19519-64DE-704E-9307-3B6597369A81}" type="presParOf" srcId="{CF7D7D8E-9FFA-A941-9A18-77F701986E8C}" destId="{1AB68978-4A1F-044B-B1C6-FC7F8E18FC1B}" srcOrd="1" destOrd="0" presId="urn:microsoft.com/office/officeart/2008/layout/LinedList"/>
    <dgm:cxn modelId="{42B2CB97-DC11-6643-8506-DE3994BA7720}" type="presParOf" srcId="{AC62173F-9EDB-2C42-A455-082BFD9C4D89}" destId="{12F6D39C-956A-284B-BE4C-5637A76FF3F2}" srcOrd="4" destOrd="0" presId="urn:microsoft.com/office/officeart/2008/layout/LinedList"/>
    <dgm:cxn modelId="{02FAEA5B-4BE2-8046-B13D-A6195A854A1C}" type="presParOf" srcId="{AC62173F-9EDB-2C42-A455-082BFD9C4D89}" destId="{BFB9135D-38A6-A543-9F5D-7B9B7038760F}" srcOrd="5" destOrd="0" presId="urn:microsoft.com/office/officeart/2008/layout/LinedList"/>
    <dgm:cxn modelId="{221B6F5A-18E1-F44C-B1BE-CEDA730AEF75}" type="presParOf" srcId="{BFB9135D-38A6-A543-9F5D-7B9B7038760F}" destId="{591A75D6-07A9-0B49-8E80-5D39323A7A5F}" srcOrd="0" destOrd="0" presId="urn:microsoft.com/office/officeart/2008/layout/LinedList"/>
    <dgm:cxn modelId="{E3CAED96-9903-674F-8ADD-CD114335FD12}" type="presParOf" srcId="{BFB9135D-38A6-A543-9F5D-7B9B7038760F}" destId="{E40BF3C9-07D7-E84B-9A8B-53345105157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B55CD-D01E-448E-A4CA-88C49238CA0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75D8A66-2CCE-4602-AE4F-A09249C1B91D}">
      <dgm:prSet/>
      <dgm:spPr/>
      <dgm:t>
        <a:bodyPr/>
        <a:lstStyle/>
        <a:p>
          <a:r>
            <a:rPr lang="en-US"/>
            <a:t>Art. 19(1) TEU — Member States must ensure effective legal protection in fields covered by EU law</a:t>
          </a:r>
        </a:p>
      </dgm:t>
    </dgm:pt>
    <dgm:pt modelId="{9B6208A4-005F-4782-B845-3377BEAAB5D4}" type="parTrans" cxnId="{8B90EBD9-C0F2-47BA-8452-00D1FB26C8E2}">
      <dgm:prSet/>
      <dgm:spPr/>
      <dgm:t>
        <a:bodyPr/>
        <a:lstStyle/>
        <a:p>
          <a:endParaRPr lang="en-US"/>
        </a:p>
      </dgm:t>
    </dgm:pt>
    <dgm:pt modelId="{BA747306-E372-45B1-8897-ABC0F4A062C1}" type="sibTrans" cxnId="{8B90EBD9-C0F2-47BA-8452-00D1FB26C8E2}">
      <dgm:prSet/>
      <dgm:spPr/>
      <dgm:t>
        <a:bodyPr/>
        <a:lstStyle/>
        <a:p>
          <a:endParaRPr lang="en-US"/>
        </a:p>
      </dgm:t>
    </dgm:pt>
    <dgm:pt modelId="{16DE8A35-18BB-4990-A7D5-1DAA681058D8}">
      <dgm:prSet/>
      <dgm:spPr/>
      <dgm:t>
        <a:bodyPr/>
        <a:lstStyle/>
        <a:p>
          <a:r>
            <a:rPr lang="en-US"/>
            <a:t>Art. 47 Charter — Right to an effective remedy and fair trial</a:t>
          </a:r>
        </a:p>
      </dgm:t>
    </dgm:pt>
    <dgm:pt modelId="{EE7F2EAA-4A39-4AC3-8597-B74EDF5F2F87}" type="parTrans" cxnId="{EA2314B0-45AD-4E93-9753-E63E9BB95068}">
      <dgm:prSet/>
      <dgm:spPr/>
      <dgm:t>
        <a:bodyPr/>
        <a:lstStyle/>
        <a:p>
          <a:endParaRPr lang="en-US"/>
        </a:p>
      </dgm:t>
    </dgm:pt>
    <dgm:pt modelId="{01043654-D2D4-4623-8770-8C2643C2C367}" type="sibTrans" cxnId="{EA2314B0-45AD-4E93-9753-E63E9BB95068}">
      <dgm:prSet/>
      <dgm:spPr/>
      <dgm:t>
        <a:bodyPr/>
        <a:lstStyle/>
        <a:p>
          <a:endParaRPr lang="en-US"/>
        </a:p>
      </dgm:t>
    </dgm:pt>
    <dgm:pt modelId="{15B14D27-3D27-4AA4-A595-2522C724B5C3}">
      <dgm:prSet/>
      <dgm:spPr/>
      <dgm:t>
        <a:bodyPr/>
        <a:lstStyle/>
        <a:p>
          <a:r>
            <a:rPr lang="en-US"/>
            <a:t>Art. 267 TFEU — Preliminary ruling procedure (keystone of EU judicial system)</a:t>
          </a:r>
        </a:p>
      </dgm:t>
    </dgm:pt>
    <dgm:pt modelId="{E535658A-F44F-4D1E-BF06-4B47B370AD98}" type="parTrans" cxnId="{9D4CCEB0-7DBB-435B-9DED-7E16E1860C8C}">
      <dgm:prSet/>
      <dgm:spPr/>
      <dgm:t>
        <a:bodyPr/>
        <a:lstStyle/>
        <a:p>
          <a:endParaRPr lang="en-US"/>
        </a:p>
      </dgm:t>
    </dgm:pt>
    <dgm:pt modelId="{98602C25-EFCC-4D6D-AB93-A0612D4BAF84}" type="sibTrans" cxnId="{9D4CCEB0-7DBB-435B-9DED-7E16E1860C8C}">
      <dgm:prSet/>
      <dgm:spPr/>
      <dgm:t>
        <a:bodyPr/>
        <a:lstStyle/>
        <a:p>
          <a:endParaRPr lang="en-US"/>
        </a:p>
      </dgm:t>
    </dgm:pt>
    <dgm:pt modelId="{B4126D84-BB5E-4140-94F6-4CAFA449B6E3}" type="pres">
      <dgm:prSet presAssocID="{EFCB55CD-D01E-448E-A4CA-88C49238CA07}" presName="linear" presStyleCnt="0">
        <dgm:presLayoutVars>
          <dgm:animLvl val="lvl"/>
          <dgm:resizeHandles val="exact"/>
        </dgm:presLayoutVars>
      </dgm:prSet>
      <dgm:spPr/>
    </dgm:pt>
    <dgm:pt modelId="{5DCE46F8-0022-7746-A411-972D1B040BE9}" type="pres">
      <dgm:prSet presAssocID="{775D8A66-2CCE-4602-AE4F-A09249C1B91D}" presName="parentText" presStyleLbl="node1" presStyleIdx="0" presStyleCnt="3">
        <dgm:presLayoutVars>
          <dgm:chMax val="0"/>
          <dgm:bulletEnabled val="1"/>
        </dgm:presLayoutVars>
      </dgm:prSet>
      <dgm:spPr/>
    </dgm:pt>
    <dgm:pt modelId="{E7D038F1-AA56-E04B-81EF-0D3B05C54F52}" type="pres">
      <dgm:prSet presAssocID="{BA747306-E372-45B1-8897-ABC0F4A062C1}" presName="spacer" presStyleCnt="0"/>
      <dgm:spPr/>
    </dgm:pt>
    <dgm:pt modelId="{2571F8E8-D5FC-5346-9258-95EAA2CB642A}" type="pres">
      <dgm:prSet presAssocID="{16DE8A35-18BB-4990-A7D5-1DAA681058D8}" presName="parentText" presStyleLbl="node1" presStyleIdx="1" presStyleCnt="3">
        <dgm:presLayoutVars>
          <dgm:chMax val="0"/>
          <dgm:bulletEnabled val="1"/>
        </dgm:presLayoutVars>
      </dgm:prSet>
      <dgm:spPr/>
    </dgm:pt>
    <dgm:pt modelId="{D50035D6-6BD6-6647-BEAE-7325B7298F3E}" type="pres">
      <dgm:prSet presAssocID="{01043654-D2D4-4623-8770-8C2643C2C367}" presName="spacer" presStyleCnt="0"/>
      <dgm:spPr/>
    </dgm:pt>
    <dgm:pt modelId="{A9269105-C984-7740-BB8B-EA1C443B5A53}" type="pres">
      <dgm:prSet presAssocID="{15B14D27-3D27-4AA4-A595-2522C724B5C3}" presName="parentText" presStyleLbl="node1" presStyleIdx="2" presStyleCnt="3">
        <dgm:presLayoutVars>
          <dgm:chMax val="0"/>
          <dgm:bulletEnabled val="1"/>
        </dgm:presLayoutVars>
      </dgm:prSet>
      <dgm:spPr/>
    </dgm:pt>
  </dgm:ptLst>
  <dgm:cxnLst>
    <dgm:cxn modelId="{127BEE22-2BE1-BD43-A3E5-213E54C3679E}" type="presOf" srcId="{15B14D27-3D27-4AA4-A595-2522C724B5C3}" destId="{A9269105-C984-7740-BB8B-EA1C443B5A53}" srcOrd="0" destOrd="0" presId="urn:microsoft.com/office/officeart/2005/8/layout/vList2"/>
    <dgm:cxn modelId="{EA2314B0-45AD-4E93-9753-E63E9BB95068}" srcId="{EFCB55CD-D01E-448E-A4CA-88C49238CA07}" destId="{16DE8A35-18BB-4990-A7D5-1DAA681058D8}" srcOrd="1" destOrd="0" parTransId="{EE7F2EAA-4A39-4AC3-8597-B74EDF5F2F87}" sibTransId="{01043654-D2D4-4623-8770-8C2643C2C367}"/>
    <dgm:cxn modelId="{9D4CCEB0-7DBB-435B-9DED-7E16E1860C8C}" srcId="{EFCB55CD-D01E-448E-A4CA-88C49238CA07}" destId="{15B14D27-3D27-4AA4-A595-2522C724B5C3}" srcOrd="2" destOrd="0" parTransId="{E535658A-F44F-4D1E-BF06-4B47B370AD98}" sibTransId="{98602C25-EFCC-4D6D-AB93-A0612D4BAF84}"/>
    <dgm:cxn modelId="{BE9A6BB7-23A4-A445-96F4-517125945572}" type="presOf" srcId="{EFCB55CD-D01E-448E-A4CA-88C49238CA07}" destId="{B4126D84-BB5E-4140-94F6-4CAFA449B6E3}" srcOrd="0" destOrd="0" presId="urn:microsoft.com/office/officeart/2005/8/layout/vList2"/>
    <dgm:cxn modelId="{8B90EBD9-C0F2-47BA-8452-00D1FB26C8E2}" srcId="{EFCB55CD-D01E-448E-A4CA-88C49238CA07}" destId="{775D8A66-2CCE-4602-AE4F-A09249C1B91D}" srcOrd="0" destOrd="0" parTransId="{9B6208A4-005F-4782-B845-3377BEAAB5D4}" sibTransId="{BA747306-E372-45B1-8897-ABC0F4A062C1}"/>
    <dgm:cxn modelId="{1C37F4E9-DF53-1146-B86A-780294D5C911}" type="presOf" srcId="{775D8A66-2CCE-4602-AE4F-A09249C1B91D}" destId="{5DCE46F8-0022-7746-A411-972D1B040BE9}" srcOrd="0" destOrd="0" presId="urn:microsoft.com/office/officeart/2005/8/layout/vList2"/>
    <dgm:cxn modelId="{BA5360FD-3FDF-6D4F-87CC-9AAE8C33374D}" type="presOf" srcId="{16DE8A35-18BB-4990-A7D5-1DAA681058D8}" destId="{2571F8E8-D5FC-5346-9258-95EAA2CB642A}" srcOrd="0" destOrd="0" presId="urn:microsoft.com/office/officeart/2005/8/layout/vList2"/>
    <dgm:cxn modelId="{856A24CD-009F-B441-8661-C0786868D47E}" type="presParOf" srcId="{B4126D84-BB5E-4140-94F6-4CAFA449B6E3}" destId="{5DCE46F8-0022-7746-A411-972D1B040BE9}" srcOrd="0" destOrd="0" presId="urn:microsoft.com/office/officeart/2005/8/layout/vList2"/>
    <dgm:cxn modelId="{1D747A9D-5528-FE49-B69E-A511F3AB9106}" type="presParOf" srcId="{B4126D84-BB5E-4140-94F6-4CAFA449B6E3}" destId="{E7D038F1-AA56-E04B-81EF-0D3B05C54F52}" srcOrd="1" destOrd="0" presId="urn:microsoft.com/office/officeart/2005/8/layout/vList2"/>
    <dgm:cxn modelId="{BAE622B9-A42A-B945-A526-16AA664C23D0}" type="presParOf" srcId="{B4126D84-BB5E-4140-94F6-4CAFA449B6E3}" destId="{2571F8E8-D5FC-5346-9258-95EAA2CB642A}" srcOrd="2" destOrd="0" presId="urn:microsoft.com/office/officeart/2005/8/layout/vList2"/>
    <dgm:cxn modelId="{F9C24207-19E5-8A43-9809-16651FE47FCA}" type="presParOf" srcId="{B4126D84-BB5E-4140-94F6-4CAFA449B6E3}" destId="{D50035D6-6BD6-6647-BEAE-7325B7298F3E}" srcOrd="3" destOrd="0" presId="urn:microsoft.com/office/officeart/2005/8/layout/vList2"/>
    <dgm:cxn modelId="{50AFC085-80E8-344D-B790-8AF760741C7D}" type="presParOf" srcId="{B4126D84-BB5E-4140-94F6-4CAFA449B6E3}" destId="{A9269105-C984-7740-BB8B-EA1C443B5A5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2571AF-AB0F-4D82-8742-264054CBBE6A}"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BB8B4D11-1687-4D6A-AFE6-224FF08DFAC3}">
      <dgm:prSet/>
      <dgm:spPr/>
      <dgm:t>
        <a:bodyPr/>
        <a:lstStyle/>
        <a:p>
          <a:r>
            <a:rPr lang="en-US" dirty="0"/>
            <a:t>FIFA Statutes Arts 49–51 — Recognition of CAS; prohibition of ordinary courts; mandatory arbitration</a:t>
          </a:r>
        </a:p>
      </dgm:t>
    </dgm:pt>
    <dgm:pt modelId="{D6A7B0B0-8470-45BA-81F6-1BE502C42684}" type="parTrans" cxnId="{A71867FF-3D64-4165-A7DF-0E3995721ADA}">
      <dgm:prSet/>
      <dgm:spPr/>
      <dgm:t>
        <a:bodyPr/>
        <a:lstStyle/>
        <a:p>
          <a:endParaRPr lang="en-US"/>
        </a:p>
      </dgm:t>
    </dgm:pt>
    <dgm:pt modelId="{2CE06C37-646E-4A96-9012-10AFD79E8077}" type="sibTrans" cxnId="{A71867FF-3D64-4165-A7DF-0E3995721ADA}">
      <dgm:prSet/>
      <dgm:spPr/>
      <dgm:t>
        <a:bodyPr/>
        <a:lstStyle/>
        <a:p>
          <a:endParaRPr lang="en-US"/>
        </a:p>
      </dgm:t>
    </dgm:pt>
    <dgm:pt modelId="{AAB32153-08C9-433F-BD38-9D8F5FEE15C9}">
      <dgm:prSet/>
      <dgm:spPr/>
      <dgm:t>
        <a:bodyPr/>
        <a:lstStyle/>
        <a:p>
          <a:r>
            <a:rPr lang="en-US" dirty="0"/>
            <a:t>RSTP Arts 18bis &amp; 18ter — </a:t>
          </a:r>
          <a:r>
            <a:rPr lang="en-US" dirty="0">
              <a:solidFill>
                <a:srgbClr val="FF0000"/>
              </a:solidFill>
            </a:rPr>
            <a:t>Third-party influence (TPI) and third‑party ownership (TPO) prohibitions</a:t>
          </a:r>
        </a:p>
      </dgm:t>
    </dgm:pt>
    <dgm:pt modelId="{4396A5CF-C98B-42F4-B7CF-F5AF4A96A0C8}" type="parTrans" cxnId="{FEF5751D-CA80-4C9E-8DCC-47943C2A9FD0}">
      <dgm:prSet/>
      <dgm:spPr/>
      <dgm:t>
        <a:bodyPr/>
        <a:lstStyle/>
        <a:p>
          <a:endParaRPr lang="en-US"/>
        </a:p>
      </dgm:t>
    </dgm:pt>
    <dgm:pt modelId="{DBEA54B4-249A-434A-A3FD-7658FE01D6DA}" type="sibTrans" cxnId="{FEF5751D-CA80-4C9E-8DCC-47943C2A9FD0}">
      <dgm:prSet/>
      <dgm:spPr/>
      <dgm:t>
        <a:bodyPr/>
        <a:lstStyle/>
        <a:p>
          <a:endParaRPr lang="en-US"/>
        </a:p>
      </dgm:t>
    </dgm:pt>
    <dgm:pt modelId="{E3D093C3-94CD-D14A-AD3E-A0EB4BA4FCDA}" type="pres">
      <dgm:prSet presAssocID="{652571AF-AB0F-4D82-8742-264054CBBE6A}" presName="vert0" presStyleCnt="0">
        <dgm:presLayoutVars>
          <dgm:dir/>
          <dgm:animOne val="branch"/>
          <dgm:animLvl val="lvl"/>
        </dgm:presLayoutVars>
      </dgm:prSet>
      <dgm:spPr/>
    </dgm:pt>
    <dgm:pt modelId="{9E537D3C-5BF5-2543-B66B-D825B7D6BDAC}" type="pres">
      <dgm:prSet presAssocID="{BB8B4D11-1687-4D6A-AFE6-224FF08DFAC3}" presName="thickLine" presStyleLbl="alignNode1" presStyleIdx="0" presStyleCnt="2"/>
      <dgm:spPr/>
    </dgm:pt>
    <dgm:pt modelId="{03B4E1F6-651B-8245-875F-4EB0A43B231B}" type="pres">
      <dgm:prSet presAssocID="{BB8B4D11-1687-4D6A-AFE6-224FF08DFAC3}" presName="horz1" presStyleCnt="0"/>
      <dgm:spPr/>
    </dgm:pt>
    <dgm:pt modelId="{4529ED4D-60C1-154C-95C8-431C686C3F1A}" type="pres">
      <dgm:prSet presAssocID="{BB8B4D11-1687-4D6A-AFE6-224FF08DFAC3}" presName="tx1" presStyleLbl="revTx" presStyleIdx="0" presStyleCnt="2"/>
      <dgm:spPr/>
    </dgm:pt>
    <dgm:pt modelId="{FA4B951F-5646-B649-AA86-47A878F30332}" type="pres">
      <dgm:prSet presAssocID="{BB8B4D11-1687-4D6A-AFE6-224FF08DFAC3}" presName="vert1" presStyleCnt="0"/>
      <dgm:spPr/>
    </dgm:pt>
    <dgm:pt modelId="{FCEA3CD3-8972-3046-925D-03E0B57F1F19}" type="pres">
      <dgm:prSet presAssocID="{AAB32153-08C9-433F-BD38-9D8F5FEE15C9}" presName="thickLine" presStyleLbl="alignNode1" presStyleIdx="1" presStyleCnt="2"/>
      <dgm:spPr/>
    </dgm:pt>
    <dgm:pt modelId="{CA68F594-E437-D24C-B6CC-AEEF276B6B6E}" type="pres">
      <dgm:prSet presAssocID="{AAB32153-08C9-433F-BD38-9D8F5FEE15C9}" presName="horz1" presStyleCnt="0"/>
      <dgm:spPr/>
    </dgm:pt>
    <dgm:pt modelId="{E414300E-003D-CF43-9E5B-49A9EA3CBDE9}" type="pres">
      <dgm:prSet presAssocID="{AAB32153-08C9-433F-BD38-9D8F5FEE15C9}" presName="tx1" presStyleLbl="revTx" presStyleIdx="1" presStyleCnt="2"/>
      <dgm:spPr/>
    </dgm:pt>
    <dgm:pt modelId="{FFF5DAC7-9A1F-3643-9213-3290F5CA7E0D}" type="pres">
      <dgm:prSet presAssocID="{AAB32153-08C9-433F-BD38-9D8F5FEE15C9}" presName="vert1" presStyleCnt="0"/>
      <dgm:spPr/>
    </dgm:pt>
  </dgm:ptLst>
  <dgm:cxnLst>
    <dgm:cxn modelId="{C17D5515-BB35-A34D-BD67-E2F5722B7058}" type="presOf" srcId="{AAB32153-08C9-433F-BD38-9D8F5FEE15C9}" destId="{E414300E-003D-CF43-9E5B-49A9EA3CBDE9}" srcOrd="0" destOrd="0" presId="urn:microsoft.com/office/officeart/2008/layout/LinedList"/>
    <dgm:cxn modelId="{FEF5751D-CA80-4C9E-8DCC-47943C2A9FD0}" srcId="{652571AF-AB0F-4D82-8742-264054CBBE6A}" destId="{AAB32153-08C9-433F-BD38-9D8F5FEE15C9}" srcOrd="1" destOrd="0" parTransId="{4396A5CF-C98B-42F4-B7CF-F5AF4A96A0C8}" sibTransId="{DBEA54B4-249A-434A-A3FD-7658FE01D6DA}"/>
    <dgm:cxn modelId="{292B7E77-23FE-164C-9E15-2E41723B9AE7}" type="presOf" srcId="{652571AF-AB0F-4D82-8742-264054CBBE6A}" destId="{E3D093C3-94CD-D14A-AD3E-A0EB4BA4FCDA}" srcOrd="0" destOrd="0" presId="urn:microsoft.com/office/officeart/2008/layout/LinedList"/>
    <dgm:cxn modelId="{3E1A5AA2-ED5E-6E44-8FD2-725ACFD32DF5}" type="presOf" srcId="{BB8B4D11-1687-4D6A-AFE6-224FF08DFAC3}" destId="{4529ED4D-60C1-154C-95C8-431C686C3F1A}" srcOrd="0" destOrd="0" presId="urn:microsoft.com/office/officeart/2008/layout/LinedList"/>
    <dgm:cxn modelId="{A71867FF-3D64-4165-A7DF-0E3995721ADA}" srcId="{652571AF-AB0F-4D82-8742-264054CBBE6A}" destId="{BB8B4D11-1687-4D6A-AFE6-224FF08DFAC3}" srcOrd="0" destOrd="0" parTransId="{D6A7B0B0-8470-45BA-81F6-1BE502C42684}" sibTransId="{2CE06C37-646E-4A96-9012-10AFD79E8077}"/>
    <dgm:cxn modelId="{BCE9178A-6FD8-2A49-97C4-F97EE34B95DE}" type="presParOf" srcId="{E3D093C3-94CD-D14A-AD3E-A0EB4BA4FCDA}" destId="{9E537D3C-5BF5-2543-B66B-D825B7D6BDAC}" srcOrd="0" destOrd="0" presId="urn:microsoft.com/office/officeart/2008/layout/LinedList"/>
    <dgm:cxn modelId="{BF8425E6-FBC6-3B4F-86C5-71DBB4437DE2}" type="presParOf" srcId="{E3D093C3-94CD-D14A-AD3E-A0EB4BA4FCDA}" destId="{03B4E1F6-651B-8245-875F-4EB0A43B231B}" srcOrd="1" destOrd="0" presId="urn:microsoft.com/office/officeart/2008/layout/LinedList"/>
    <dgm:cxn modelId="{292FE82D-8E7F-7647-B156-FE37F8787A5F}" type="presParOf" srcId="{03B4E1F6-651B-8245-875F-4EB0A43B231B}" destId="{4529ED4D-60C1-154C-95C8-431C686C3F1A}" srcOrd="0" destOrd="0" presId="urn:microsoft.com/office/officeart/2008/layout/LinedList"/>
    <dgm:cxn modelId="{50569430-001E-7E4C-A2E4-FAA79BAFA27E}" type="presParOf" srcId="{03B4E1F6-651B-8245-875F-4EB0A43B231B}" destId="{FA4B951F-5646-B649-AA86-47A878F30332}" srcOrd="1" destOrd="0" presId="urn:microsoft.com/office/officeart/2008/layout/LinedList"/>
    <dgm:cxn modelId="{765966BB-1CC6-FB4D-9DD6-FAA264871E25}" type="presParOf" srcId="{E3D093C3-94CD-D14A-AD3E-A0EB4BA4FCDA}" destId="{FCEA3CD3-8972-3046-925D-03E0B57F1F19}" srcOrd="2" destOrd="0" presId="urn:microsoft.com/office/officeart/2008/layout/LinedList"/>
    <dgm:cxn modelId="{1D3CDC54-5F3C-2342-9FE5-3FE2FA5D4CEF}" type="presParOf" srcId="{E3D093C3-94CD-D14A-AD3E-A0EB4BA4FCDA}" destId="{CA68F594-E437-D24C-B6CC-AEEF276B6B6E}" srcOrd="3" destOrd="0" presId="urn:microsoft.com/office/officeart/2008/layout/LinedList"/>
    <dgm:cxn modelId="{C4EFE5AD-6AE7-F043-969E-39737BF052EF}" type="presParOf" srcId="{CA68F594-E437-D24C-B6CC-AEEF276B6B6E}" destId="{E414300E-003D-CF43-9E5B-49A9EA3CBDE9}" srcOrd="0" destOrd="0" presId="urn:microsoft.com/office/officeart/2008/layout/LinedList"/>
    <dgm:cxn modelId="{5AB2792A-552A-9245-A710-938F09C2D719}" type="presParOf" srcId="{CA68F594-E437-D24C-B6CC-AEEF276B6B6E}" destId="{FFF5DAC7-9A1F-3643-9213-3290F5CA7E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C950DE-6FA1-4DC3-A50D-3DEBC7D8305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36C5BDF-57CB-4249-AF98-153E47C6F1EC}">
      <dgm:prSet/>
      <dgm:spPr/>
      <dgm:t>
        <a:bodyPr/>
        <a:lstStyle/>
        <a:p>
          <a:r>
            <a:rPr lang="en-US"/>
            <a:t>2015: RFC Seraing concluded financing agreements with Doyen (economic rights over players)</a:t>
          </a:r>
        </a:p>
      </dgm:t>
    </dgm:pt>
    <dgm:pt modelId="{7C6CA223-A322-4DE2-99D2-0AFA687A2441}" type="parTrans" cxnId="{1A0E330B-FF9A-4AD2-ACEF-09585D973B73}">
      <dgm:prSet/>
      <dgm:spPr/>
      <dgm:t>
        <a:bodyPr/>
        <a:lstStyle/>
        <a:p>
          <a:endParaRPr lang="en-US"/>
        </a:p>
      </dgm:t>
    </dgm:pt>
    <dgm:pt modelId="{A2F880F9-FCA3-4F66-9B72-6FFCB293757F}" type="sibTrans" cxnId="{1A0E330B-FF9A-4AD2-ACEF-09585D973B73}">
      <dgm:prSet/>
      <dgm:spPr/>
      <dgm:t>
        <a:bodyPr/>
        <a:lstStyle/>
        <a:p>
          <a:endParaRPr lang="en-US"/>
        </a:p>
      </dgm:t>
    </dgm:pt>
    <dgm:pt modelId="{48867859-48DB-4721-870E-9EE530391C0D}">
      <dgm:prSet/>
      <dgm:spPr/>
      <dgm:t>
        <a:bodyPr/>
        <a:lstStyle/>
        <a:p>
          <a:r>
            <a:rPr lang="en-US"/>
            <a:t>FIFA Disciplinary Committee (2015): infringement of Arts 18bis/18ter; transfer ban + fine</a:t>
          </a:r>
        </a:p>
      </dgm:t>
    </dgm:pt>
    <dgm:pt modelId="{BCDC302C-073E-42DC-9E20-888E8E5692D6}" type="parTrans" cxnId="{8ABBA412-392D-4305-94A3-B8F3FF56AF62}">
      <dgm:prSet/>
      <dgm:spPr/>
      <dgm:t>
        <a:bodyPr/>
        <a:lstStyle/>
        <a:p>
          <a:endParaRPr lang="en-US"/>
        </a:p>
      </dgm:t>
    </dgm:pt>
    <dgm:pt modelId="{A79261EB-D815-4012-818D-49BE5CC3D144}" type="sibTrans" cxnId="{8ABBA412-392D-4305-94A3-B8F3FF56AF62}">
      <dgm:prSet/>
      <dgm:spPr/>
      <dgm:t>
        <a:bodyPr/>
        <a:lstStyle/>
        <a:p>
          <a:endParaRPr lang="en-US"/>
        </a:p>
      </dgm:t>
    </dgm:pt>
    <dgm:pt modelId="{0CC25D30-C65E-4F65-AD57-CA5EB6DEF369}">
      <dgm:prSet/>
      <dgm:spPr/>
      <dgm:t>
        <a:bodyPr/>
        <a:lstStyle/>
        <a:p>
          <a:r>
            <a:rPr lang="en-US"/>
            <a:t>FIFA Appeal Committee (2016): dismissal; CAS appeal followed; some suspensive measures granted</a:t>
          </a:r>
        </a:p>
      </dgm:t>
    </dgm:pt>
    <dgm:pt modelId="{7610D88C-06D5-4CBD-B113-CBAFA6B0B869}" type="parTrans" cxnId="{11D6877F-05AF-42FC-A771-DF72A71A921F}">
      <dgm:prSet/>
      <dgm:spPr/>
      <dgm:t>
        <a:bodyPr/>
        <a:lstStyle/>
        <a:p>
          <a:endParaRPr lang="en-US"/>
        </a:p>
      </dgm:t>
    </dgm:pt>
    <dgm:pt modelId="{D48B23AB-E3C9-48FE-9DAB-E5F74CA49C6B}" type="sibTrans" cxnId="{11D6877F-05AF-42FC-A771-DF72A71A921F}">
      <dgm:prSet/>
      <dgm:spPr/>
      <dgm:t>
        <a:bodyPr/>
        <a:lstStyle/>
        <a:p>
          <a:endParaRPr lang="en-US"/>
        </a:p>
      </dgm:t>
    </dgm:pt>
    <dgm:pt modelId="{4C86282B-E91E-4BA1-A485-58C93DC237F6}" type="pres">
      <dgm:prSet presAssocID="{55C950DE-6FA1-4DC3-A50D-3DEBC7D83053}" presName="root" presStyleCnt="0">
        <dgm:presLayoutVars>
          <dgm:dir/>
          <dgm:resizeHandles val="exact"/>
        </dgm:presLayoutVars>
      </dgm:prSet>
      <dgm:spPr/>
    </dgm:pt>
    <dgm:pt modelId="{FB1D795E-1625-4FD9-9C09-FE3083940C86}" type="pres">
      <dgm:prSet presAssocID="{136C5BDF-57CB-4249-AF98-153E47C6F1EC}" presName="compNode" presStyleCnt="0"/>
      <dgm:spPr/>
    </dgm:pt>
    <dgm:pt modelId="{7B9CB6AC-5768-4D74-85F4-19B52CCF5382}" type="pres">
      <dgm:prSet presAssocID="{136C5BDF-57CB-4249-AF98-153E47C6F1EC}" presName="bgRect" presStyleLbl="bgShp" presStyleIdx="0" presStyleCnt="3"/>
      <dgm:spPr/>
    </dgm:pt>
    <dgm:pt modelId="{5787D8EA-FDE7-4715-80F2-50CEAAB9E32D}" type="pres">
      <dgm:prSet presAssocID="{136C5BDF-57CB-4249-AF98-153E47C6F1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D6DD6E9B-DF89-4AFF-A4E4-623349A4A357}" type="pres">
      <dgm:prSet presAssocID="{136C5BDF-57CB-4249-AF98-153E47C6F1EC}" presName="spaceRect" presStyleCnt="0"/>
      <dgm:spPr/>
    </dgm:pt>
    <dgm:pt modelId="{08EA36C4-D3DF-4FCB-852E-7CC8529B04D2}" type="pres">
      <dgm:prSet presAssocID="{136C5BDF-57CB-4249-AF98-153E47C6F1EC}" presName="parTx" presStyleLbl="revTx" presStyleIdx="0" presStyleCnt="3">
        <dgm:presLayoutVars>
          <dgm:chMax val="0"/>
          <dgm:chPref val="0"/>
        </dgm:presLayoutVars>
      </dgm:prSet>
      <dgm:spPr/>
    </dgm:pt>
    <dgm:pt modelId="{67AF785A-54C7-42D3-B0E4-2718B30D2679}" type="pres">
      <dgm:prSet presAssocID="{A2F880F9-FCA3-4F66-9B72-6FFCB293757F}" presName="sibTrans" presStyleCnt="0"/>
      <dgm:spPr/>
    </dgm:pt>
    <dgm:pt modelId="{3458DC15-21EB-408A-9BBD-A66E1A8D3414}" type="pres">
      <dgm:prSet presAssocID="{48867859-48DB-4721-870E-9EE530391C0D}" presName="compNode" presStyleCnt="0"/>
      <dgm:spPr/>
    </dgm:pt>
    <dgm:pt modelId="{6B9BEDA8-3E81-4384-B06A-961869D62AE8}" type="pres">
      <dgm:prSet presAssocID="{48867859-48DB-4721-870E-9EE530391C0D}" presName="bgRect" presStyleLbl="bgShp" presStyleIdx="1" presStyleCnt="3"/>
      <dgm:spPr/>
    </dgm:pt>
    <dgm:pt modelId="{6FD7CC75-C231-43DE-AD6E-FF6F2CF3AC8D}" type="pres">
      <dgm:prSet presAssocID="{48867859-48DB-4721-870E-9EE530391C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cer Player"/>
        </a:ext>
      </dgm:extLst>
    </dgm:pt>
    <dgm:pt modelId="{ABB9FE85-AA0B-4F65-AF7A-87094519BAAD}" type="pres">
      <dgm:prSet presAssocID="{48867859-48DB-4721-870E-9EE530391C0D}" presName="spaceRect" presStyleCnt="0"/>
      <dgm:spPr/>
    </dgm:pt>
    <dgm:pt modelId="{013550F8-F189-4AC5-9C14-D470926FC853}" type="pres">
      <dgm:prSet presAssocID="{48867859-48DB-4721-870E-9EE530391C0D}" presName="parTx" presStyleLbl="revTx" presStyleIdx="1" presStyleCnt="3">
        <dgm:presLayoutVars>
          <dgm:chMax val="0"/>
          <dgm:chPref val="0"/>
        </dgm:presLayoutVars>
      </dgm:prSet>
      <dgm:spPr/>
    </dgm:pt>
    <dgm:pt modelId="{97C9990E-41AD-4A0E-B9F3-A929FA18711A}" type="pres">
      <dgm:prSet presAssocID="{A79261EB-D815-4012-818D-49BE5CC3D144}" presName="sibTrans" presStyleCnt="0"/>
      <dgm:spPr/>
    </dgm:pt>
    <dgm:pt modelId="{A4053D73-71A0-4451-8069-BF3A85657D48}" type="pres">
      <dgm:prSet presAssocID="{0CC25D30-C65E-4F65-AD57-CA5EB6DEF369}" presName="compNode" presStyleCnt="0"/>
      <dgm:spPr/>
    </dgm:pt>
    <dgm:pt modelId="{ADF9828E-6069-40DF-95D3-D7835E070A59}" type="pres">
      <dgm:prSet presAssocID="{0CC25D30-C65E-4F65-AD57-CA5EB6DEF369}" presName="bgRect" presStyleLbl="bgShp" presStyleIdx="2" presStyleCnt="3"/>
      <dgm:spPr/>
    </dgm:pt>
    <dgm:pt modelId="{D5F4E1B2-8E03-4F80-ABE6-429EC0071706}" type="pres">
      <dgm:prSet presAssocID="{0CC25D30-C65E-4F65-AD57-CA5EB6DEF3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B6FC1277-BEE8-49C5-A269-12C922AC17A4}" type="pres">
      <dgm:prSet presAssocID="{0CC25D30-C65E-4F65-AD57-CA5EB6DEF369}" presName="spaceRect" presStyleCnt="0"/>
      <dgm:spPr/>
    </dgm:pt>
    <dgm:pt modelId="{C6514649-B30C-4306-B62D-A0A7AF558269}" type="pres">
      <dgm:prSet presAssocID="{0CC25D30-C65E-4F65-AD57-CA5EB6DEF369}" presName="parTx" presStyleLbl="revTx" presStyleIdx="2" presStyleCnt="3">
        <dgm:presLayoutVars>
          <dgm:chMax val="0"/>
          <dgm:chPref val="0"/>
        </dgm:presLayoutVars>
      </dgm:prSet>
      <dgm:spPr/>
    </dgm:pt>
  </dgm:ptLst>
  <dgm:cxnLst>
    <dgm:cxn modelId="{1A0E330B-FF9A-4AD2-ACEF-09585D973B73}" srcId="{55C950DE-6FA1-4DC3-A50D-3DEBC7D83053}" destId="{136C5BDF-57CB-4249-AF98-153E47C6F1EC}" srcOrd="0" destOrd="0" parTransId="{7C6CA223-A322-4DE2-99D2-0AFA687A2441}" sibTransId="{A2F880F9-FCA3-4F66-9B72-6FFCB293757F}"/>
    <dgm:cxn modelId="{8ABBA412-392D-4305-94A3-B8F3FF56AF62}" srcId="{55C950DE-6FA1-4DC3-A50D-3DEBC7D83053}" destId="{48867859-48DB-4721-870E-9EE530391C0D}" srcOrd="1" destOrd="0" parTransId="{BCDC302C-073E-42DC-9E20-888E8E5692D6}" sibTransId="{A79261EB-D815-4012-818D-49BE5CC3D144}"/>
    <dgm:cxn modelId="{AA533124-6047-440F-880F-DC0C158F74DC}" type="presOf" srcId="{0CC25D30-C65E-4F65-AD57-CA5EB6DEF369}" destId="{C6514649-B30C-4306-B62D-A0A7AF558269}" srcOrd="0" destOrd="0" presId="urn:microsoft.com/office/officeart/2018/2/layout/IconVerticalSolidList"/>
    <dgm:cxn modelId="{11D6877F-05AF-42FC-A771-DF72A71A921F}" srcId="{55C950DE-6FA1-4DC3-A50D-3DEBC7D83053}" destId="{0CC25D30-C65E-4F65-AD57-CA5EB6DEF369}" srcOrd="2" destOrd="0" parTransId="{7610D88C-06D5-4CBD-B113-CBAFA6B0B869}" sibTransId="{D48B23AB-E3C9-48FE-9DAB-E5F74CA49C6B}"/>
    <dgm:cxn modelId="{42ABFF8D-D6D1-4A0D-9462-ACB237BED92C}" type="presOf" srcId="{48867859-48DB-4721-870E-9EE530391C0D}" destId="{013550F8-F189-4AC5-9C14-D470926FC853}" srcOrd="0" destOrd="0" presId="urn:microsoft.com/office/officeart/2018/2/layout/IconVerticalSolidList"/>
    <dgm:cxn modelId="{B4B50897-620C-4AC3-B5A8-F6EE56DCA549}" type="presOf" srcId="{55C950DE-6FA1-4DC3-A50D-3DEBC7D83053}" destId="{4C86282B-E91E-4BA1-A485-58C93DC237F6}" srcOrd="0" destOrd="0" presId="urn:microsoft.com/office/officeart/2018/2/layout/IconVerticalSolidList"/>
    <dgm:cxn modelId="{725E98F7-4AFC-4202-9E7D-5B2CF9958E96}" type="presOf" srcId="{136C5BDF-57CB-4249-AF98-153E47C6F1EC}" destId="{08EA36C4-D3DF-4FCB-852E-7CC8529B04D2}" srcOrd="0" destOrd="0" presId="urn:microsoft.com/office/officeart/2018/2/layout/IconVerticalSolidList"/>
    <dgm:cxn modelId="{F6151630-36BD-42E1-BB84-067EB5929C28}" type="presParOf" srcId="{4C86282B-E91E-4BA1-A485-58C93DC237F6}" destId="{FB1D795E-1625-4FD9-9C09-FE3083940C86}" srcOrd="0" destOrd="0" presId="urn:microsoft.com/office/officeart/2018/2/layout/IconVerticalSolidList"/>
    <dgm:cxn modelId="{2A7A2779-DC42-4D36-B3DC-C7E40837EB80}" type="presParOf" srcId="{FB1D795E-1625-4FD9-9C09-FE3083940C86}" destId="{7B9CB6AC-5768-4D74-85F4-19B52CCF5382}" srcOrd="0" destOrd="0" presId="urn:microsoft.com/office/officeart/2018/2/layout/IconVerticalSolidList"/>
    <dgm:cxn modelId="{C66314AC-26E1-4047-A949-74F08B250656}" type="presParOf" srcId="{FB1D795E-1625-4FD9-9C09-FE3083940C86}" destId="{5787D8EA-FDE7-4715-80F2-50CEAAB9E32D}" srcOrd="1" destOrd="0" presId="urn:microsoft.com/office/officeart/2018/2/layout/IconVerticalSolidList"/>
    <dgm:cxn modelId="{74322F8C-6E06-4564-BAA1-FBAED62F0471}" type="presParOf" srcId="{FB1D795E-1625-4FD9-9C09-FE3083940C86}" destId="{D6DD6E9B-DF89-4AFF-A4E4-623349A4A357}" srcOrd="2" destOrd="0" presId="urn:microsoft.com/office/officeart/2018/2/layout/IconVerticalSolidList"/>
    <dgm:cxn modelId="{BF1D2535-8B6F-4195-8EB9-0E592C89CAC8}" type="presParOf" srcId="{FB1D795E-1625-4FD9-9C09-FE3083940C86}" destId="{08EA36C4-D3DF-4FCB-852E-7CC8529B04D2}" srcOrd="3" destOrd="0" presId="urn:microsoft.com/office/officeart/2018/2/layout/IconVerticalSolidList"/>
    <dgm:cxn modelId="{0651B00F-E829-4894-A2B3-3D6232B31EC6}" type="presParOf" srcId="{4C86282B-E91E-4BA1-A485-58C93DC237F6}" destId="{67AF785A-54C7-42D3-B0E4-2718B30D2679}" srcOrd="1" destOrd="0" presId="urn:microsoft.com/office/officeart/2018/2/layout/IconVerticalSolidList"/>
    <dgm:cxn modelId="{96394EF4-5659-4FA2-844F-E08A09F35CD5}" type="presParOf" srcId="{4C86282B-E91E-4BA1-A485-58C93DC237F6}" destId="{3458DC15-21EB-408A-9BBD-A66E1A8D3414}" srcOrd="2" destOrd="0" presId="urn:microsoft.com/office/officeart/2018/2/layout/IconVerticalSolidList"/>
    <dgm:cxn modelId="{D726CE1B-5755-4FDC-A4EA-CEEE51489453}" type="presParOf" srcId="{3458DC15-21EB-408A-9BBD-A66E1A8D3414}" destId="{6B9BEDA8-3E81-4384-B06A-961869D62AE8}" srcOrd="0" destOrd="0" presId="urn:microsoft.com/office/officeart/2018/2/layout/IconVerticalSolidList"/>
    <dgm:cxn modelId="{BA6C21AE-EA04-4000-A99B-5DE64F263F8E}" type="presParOf" srcId="{3458DC15-21EB-408A-9BBD-A66E1A8D3414}" destId="{6FD7CC75-C231-43DE-AD6E-FF6F2CF3AC8D}" srcOrd="1" destOrd="0" presId="urn:microsoft.com/office/officeart/2018/2/layout/IconVerticalSolidList"/>
    <dgm:cxn modelId="{48EE2A34-1FEE-4E97-BE03-9E8EA9926F25}" type="presParOf" srcId="{3458DC15-21EB-408A-9BBD-A66E1A8D3414}" destId="{ABB9FE85-AA0B-4F65-AF7A-87094519BAAD}" srcOrd="2" destOrd="0" presId="urn:microsoft.com/office/officeart/2018/2/layout/IconVerticalSolidList"/>
    <dgm:cxn modelId="{E2D4EE73-A312-4ED6-B052-428FD20542F3}" type="presParOf" srcId="{3458DC15-21EB-408A-9BBD-A66E1A8D3414}" destId="{013550F8-F189-4AC5-9C14-D470926FC853}" srcOrd="3" destOrd="0" presId="urn:microsoft.com/office/officeart/2018/2/layout/IconVerticalSolidList"/>
    <dgm:cxn modelId="{CAC97DC3-654C-412F-962B-5C8E1F10F58C}" type="presParOf" srcId="{4C86282B-E91E-4BA1-A485-58C93DC237F6}" destId="{97C9990E-41AD-4A0E-B9F3-A929FA18711A}" srcOrd="3" destOrd="0" presId="urn:microsoft.com/office/officeart/2018/2/layout/IconVerticalSolidList"/>
    <dgm:cxn modelId="{AE0D7F96-4DD4-4A97-A540-54B31A924ACC}" type="presParOf" srcId="{4C86282B-E91E-4BA1-A485-58C93DC237F6}" destId="{A4053D73-71A0-4451-8069-BF3A85657D48}" srcOrd="4" destOrd="0" presId="urn:microsoft.com/office/officeart/2018/2/layout/IconVerticalSolidList"/>
    <dgm:cxn modelId="{2DBBC5CF-B4F7-4974-AFF5-C6AA57AAC623}" type="presParOf" srcId="{A4053D73-71A0-4451-8069-BF3A85657D48}" destId="{ADF9828E-6069-40DF-95D3-D7835E070A59}" srcOrd="0" destOrd="0" presId="urn:microsoft.com/office/officeart/2018/2/layout/IconVerticalSolidList"/>
    <dgm:cxn modelId="{55245B57-596D-4D03-A0C2-98764045D554}" type="presParOf" srcId="{A4053D73-71A0-4451-8069-BF3A85657D48}" destId="{D5F4E1B2-8E03-4F80-ABE6-429EC0071706}" srcOrd="1" destOrd="0" presId="urn:microsoft.com/office/officeart/2018/2/layout/IconVerticalSolidList"/>
    <dgm:cxn modelId="{53FBB669-2CBE-4902-8347-8150CE94B43A}" type="presParOf" srcId="{A4053D73-71A0-4451-8069-BF3A85657D48}" destId="{B6FC1277-BEE8-49C5-A269-12C922AC17A4}" srcOrd="2" destOrd="0" presId="urn:microsoft.com/office/officeart/2018/2/layout/IconVerticalSolidList"/>
    <dgm:cxn modelId="{F797A62F-C855-491B-ABBF-5A5D015D04C4}" type="presParOf" srcId="{A4053D73-71A0-4451-8069-BF3A85657D48}" destId="{C6514649-B30C-4306-B62D-A0A7AF5582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232552-7604-4E5F-8934-702FF82857EE}"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10D2FB2-6AE9-4727-8259-40AA999145AE}">
      <dgm:prSet/>
      <dgm:spPr/>
      <dgm:t>
        <a:bodyPr/>
        <a:lstStyle/>
        <a:p>
          <a:pPr>
            <a:lnSpc>
              <a:spcPct val="100000"/>
            </a:lnSpc>
            <a:defRPr b="1"/>
          </a:pPr>
          <a:r>
            <a:rPr lang="en-US"/>
            <a:t>9 Mar. 2017</a:t>
          </a:r>
        </a:p>
      </dgm:t>
    </dgm:pt>
    <dgm:pt modelId="{12446E14-5A37-4D35-A0C3-405E85BD624B}" type="parTrans" cxnId="{7109DEEF-59BD-4426-8C91-BB79F4168DF7}">
      <dgm:prSet/>
      <dgm:spPr/>
      <dgm:t>
        <a:bodyPr/>
        <a:lstStyle/>
        <a:p>
          <a:endParaRPr lang="en-US"/>
        </a:p>
      </dgm:t>
    </dgm:pt>
    <dgm:pt modelId="{2CDDCBF5-84A8-4724-859B-B74B28596E23}" type="sibTrans" cxnId="{7109DEEF-59BD-4426-8C91-BB79F4168DF7}">
      <dgm:prSet/>
      <dgm:spPr/>
      <dgm:t>
        <a:bodyPr/>
        <a:lstStyle/>
        <a:p>
          <a:endParaRPr lang="en-US"/>
        </a:p>
      </dgm:t>
    </dgm:pt>
    <dgm:pt modelId="{497810B0-A30B-4B3B-8874-32451246D251}">
      <dgm:prSet/>
      <dgm:spPr/>
      <dgm:t>
        <a:bodyPr/>
        <a:lstStyle/>
        <a:p>
          <a:pPr>
            <a:lnSpc>
              <a:spcPct val="100000"/>
            </a:lnSpc>
          </a:pPr>
          <a:r>
            <a:rPr lang="en-US" dirty="0"/>
            <a:t>CAS Award (9 Mar 2017): upheld sanctions (reduced duration); found RSTP compliant with EU/Swiss law</a:t>
          </a:r>
        </a:p>
      </dgm:t>
    </dgm:pt>
    <dgm:pt modelId="{32F4D2D2-0816-46FD-BA79-F7BCDC050437}" type="parTrans" cxnId="{8F517C42-993C-4236-9604-B627F71686F6}">
      <dgm:prSet/>
      <dgm:spPr/>
      <dgm:t>
        <a:bodyPr/>
        <a:lstStyle/>
        <a:p>
          <a:endParaRPr lang="en-US"/>
        </a:p>
      </dgm:t>
    </dgm:pt>
    <dgm:pt modelId="{8FBF0931-CA0E-44D3-B00D-E305DCD5E835}" type="sibTrans" cxnId="{8F517C42-993C-4236-9604-B627F71686F6}">
      <dgm:prSet/>
      <dgm:spPr/>
      <dgm:t>
        <a:bodyPr/>
        <a:lstStyle/>
        <a:p>
          <a:endParaRPr lang="en-US"/>
        </a:p>
      </dgm:t>
    </dgm:pt>
    <dgm:pt modelId="{B8FD6EBD-B495-45E7-9FFC-3F0A8AF3201C}">
      <dgm:prSet/>
      <dgm:spPr/>
      <dgm:t>
        <a:bodyPr/>
        <a:lstStyle/>
        <a:p>
          <a:pPr>
            <a:lnSpc>
              <a:spcPct val="100000"/>
            </a:lnSpc>
            <a:defRPr b="1"/>
          </a:pPr>
          <a:r>
            <a:rPr lang="en-US"/>
            <a:t>20 Feb. 2018</a:t>
          </a:r>
        </a:p>
      </dgm:t>
    </dgm:pt>
    <dgm:pt modelId="{62FA0C0A-71E3-49EE-BFC3-BD7202E07A2E}" type="parTrans" cxnId="{E9E90304-6FCF-49F9-A37C-E63E154DEB93}">
      <dgm:prSet/>
      <dgm:spPr/>
      <dgm:t>
        <a:bodyPr/>
        <a:lstStyle/>
        <a:p>
          <a:endParaRPr lang="en-US"/>
        </a:p>
      </dgm:t>
    </dgm:pt>
    <dgm:pt modelId="{067344D1-F61C-47F5-9F2C-3B92754B1782}" type="sibTrans" cxnId="{E9E90304-6FCF-49F9-A37C-E63E154DEB93}">
      <dgm:prSet/>
      <dgm:spPr/>
      <dgm:t>
        <a:bodyPr/>
        <a:lstStyle/>
        <a:p>
          <a:endParaRPr lang="en-US"/>
        </a:p>
      </dgm:t>
    </dgm:pt>
    <dgm:pt modelId="{B8323E02-2045-45CC-AC35-0DB110EEB4DC}">
      <dgm:prSet/>
      <dgm:spPr/>
      <dgm:t>
        <a:bodyPr/>
        <a:lstStyle/>
        <a:p>
          <a:pPr>
            <a:lnSpc>
              <a:spcPct val="100000"/>
            </a:lnSpc>
          </a:pPr>
          <a:r>
            <a:rPr lang="en-US" dirty="0"/>
            <a:t>Swiss Federal Supreme Court (20 Feb 2018): dismissed set‑aside; competition rules not public policy</a:t>
          </a:r>
        </a:p>
      </dgm:t>
    </dgm:pt>
    <dgm:pt modelId="{AFCC5713-312C-4190-94D0-99EEF1595A60}" type="parTrans" cxnId="{1F6F3FB6-3C7D-46E8-9526-30ED1B28E175}">
      <dgm:prSet/>
      <dgm:spPr/>
      <dgm:t>
        <a:bodyPr/>
        <a:lstStyle/>
        <a:p>
          <a:endParaRPr lang="en-US"/>
        </a:p>
      </dgm:t>
    </dgm:pt>
    <dgm:pt modelId="{2E14DA07-9725-4D42-B138-EBD8E9FD18BB}" type="sibTrans" cxnId="{1F6F3FB6-3C7D-46E8-9526-30ED1B28E175}">
      <dgm:prSet/>
      <dgm:spPr/>
      <dgm:t>
        <a:bodyPr/>
        <a:lstStyle/>
        <a:p>
          <a:endParaRPr lang="en-US"/>
        </a:p>
      </dgm:t>
    </dgm:pt>
    <dgm:pt modelId="{CCFB18C6-7AB9-463B-86BB-CB335ACB5472}" type="pres">
      <dgm:prSet presAssocID="{58232552-7604-4E5F-8934-702FF82857EE}" presName="root" presStyleCnt="0">
        <dgm:presLayoutVars>
          <dgm:dir/>
          <dgm:resizeHandles val="exact"/>
        </dgm:presLayoutVars>
      </dgm:prSet>
      <dgm:spPr/>
    </dgm:pt>
    <dgm:pt modelId="{C3DF2891-306B-41E5-8B69-1CCEF78409B1}" type="pres">
      <dgm:prSet presAssocID="{610D2FB2-6AE9-4727-8259-40AA999145AE}" presName="compNode" presStyleCnt="0"/>
      <dgm:spPr/>
    </dgm:pt>
    <dgm:pt modelId="{28424C47-4393-4007-9B00-5EB1F56250C9}" type="pres">
      <dgm:prSet presAssocID="{610D2FB2-6AE9-4727-8259-40AA999145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33863D6B-9EF9-4B14-ABF5-D07758BF7386}" type="pres">
      <dgm:prSet presAssocID="{610D2FB2-6AE9-4727-8259-40AA999145AE}" presName="iconSpace" presStyleCnt="0"/>
      <dgm:spPr/>
    </dgm:pt>
    <dgm:pt modelId="{BAEE87CF-DFC9-4E91-B474-ECDA8C109E84}" type="pres">
      <dgm:prSet presAssocID="{610D2FB2-6AE9-4727-8259-40AA999145AE}" presName="parTx" presStyleLbl="revTx" presStyleIdx="0" presStyleCnt="4">
        <dgm:presLayoutVars>
          <dgm:chMax val="0"/>
          <dgm:chPref val="0"/>
        </dgm:presLayoutVars>
      </dgm:prSet>
      <dgm:spPr/>
    </dgm:pt>
    <dgm:pt modelId="{F93C779A-69DB-44AA-A17E-92AF0E3230F0}" type="pres">
      <dgm:prSet presAssocID="{610D2FB2-6AE9-4727-8259-40AA999145AE}" presName="txSpace" presStyleCnt="0"/>
      <dgm:spPr/>
    </dgm:pt>
    <dgm:pt modelId="{52FF83C3-E079-4F1A-90C7-B6F569F0A6B3}" type="pres">
      <dgm:prSet presAssocID="{610D2FB2-6AE9-4727-8259-40AA999145AE}" presName="desTx" presStyleLbl="revTx" presStyleIdx="1" presStyleCnt="4">
        <dgm:presLayoutVars/>
      </dgm:prSet>
      <dgm:spPr/>
    </dgm:pt>
    <dgm:pt modelId="{8F650CAD-41B5-464A-AB18-8EC75856640F}" type="pres">
      <dgm:prSet presAssocID="{2CDDCBF5-84A8-4724-859B-B74B28596E23}" presName="sibTrans" presStyleCnt="0"/>
      <dgm:spPr/>
    </dgm:pt>
    <dgm:pt modelId="{44175864-05F2-477D-8252-035F7E259501}" type="pres">
      <dgm:prSet presAssocID="{B8FD6EBD-B495-45E7-9FFC-3F0A8AF3201C}" presName="compNode" presStyleCnt="0"/>
      <dgm:spPr/>
    </dgm:pt>
    <dgm:pt modelId="{5630E5D5-C2DA-4D82-8D19-1D8703D9F77A}" type="pres">
      <dgm:prSet presAssocID="{B8FD6EBD-B495-45E7-9FFC-3F0A8AF320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C1024D2-83FD-44A8-878B-71A581542704}" type="pres">
      <dgm:prSet presAssocID="{B8FD6EBD-B495-45E7-9FFC-3F0A8AF3201C}" presName="iconSpace" presStyleCnt="0"/>
      <dgm:spPr/>
    </dgm:pt>
    <dgm:pt modelId="{5720F87B-0B5A-4F6E-9166-E4DA090222A4}" type="pres">
      <dgm:prSet presAssocID="{B8FD6EBD-B495-45E7-9FFC-3F0A8AF3201C}" presName="parTx" presStyleLbl="revTx" presStyleIdx="2" presStyleCnt="4">
        <dgm:presLayoutVars>
          <dgm:chMax val="0"/>
          <dgm:chPref val="0"/>
        </dgm:presLayoutVars>
      </dgm:prSet>
      <dgm:spPr/>
    </dgm:pt>
    <dgm:pt modelId="{633F4807-5643-4D5B-AA57-8A29FD07B533}" type="pres">
      <dgm:prSet presAssocID="{B8FD6EBD-B495-45E7-9FFC-3F0A8AF3201C}" presName="txSpace" presStyleCnt="0"/>
      <dgm:spPr/>
    </dgm:pt>
    <dgm:pt modelId="{EF29DDF0-E606-43E2-95F7-A179FE0DC6DA}" type="pres">
      <dgm:prSet presAssocID="{B8FD6EBD-B495-45E7-9FFC-3F0A8AF3201C}" presName="desTx" presStyleLbl="revTx" presStyleIdx="3" presStyleCnt="4">
        <dgm:presLayoutVars/>
      </dgm:prSet>
      <dgm:spPr/>
    </dgm:pt>
  </dgm:ptLst>
  <dgm:cxnLst>
    <dgm:cxn modelId="{E9E90304-6FCF-49F9-A37C-E63E154DEB93}" srcId="{58232552-7604-4E5F-8934-702FF82857EE}" destId="{B8FD6EBD-B495-45E7-9FFC-3F0A8AF3201C}" srcOrd="1" destOrd="0" parTransId="{62FA0C0A-71E3-49EE-BFC3-BD7202E07A2E}" sibTransId="{067344D1-F61C-47F5-9F2C-3B92754B1782}"/>
    <dgm:cxn modelId="{8F517C42-993C-4236-9604-B627F71686F6}" srcId="{610D2FB2-6AE9-4727-8259-40AA999145AE}" destId="{497810B0-A30B-4B3B-8874-32451246D251}" srcOrd="0" destOrd="0" parTransId="{32F4D2D2-0816-46FD-BA79-F7BCDC050437}" sibTransId="{8FBF0931-CA0E-44D3-B00D-E305DCD5E835}"/>
    <dgm:cxn modelId="{1B0DAE49-7E55-B244-B2EE-DC3B6E7CD306}" type="presOf" srcId="{B8323E02-2045-45CC-AC35-0DB110EEB4DC}" destId="{EF29DDF0-E606-43E2-95F7-A179FE0DC6DA}" srcOrd="0" destOrd="0" presId="urn:microsoft.com/office/officeart/2018/5/layout/CenteredIconLabelDescriptionList"/>
    <dgm:cxn modelId="{F3083E60-B2C9-DA40-A11A-AAC9E243B7FF}" type="presOf" srcId="{58232552-7604-4E5F-8934-702FF82857EE}" destId="{CCFB18C6-7AB9-463B-86BB-CB335ACB5472}" srcOrd="0" destOrd="0" presId="urn:microsoft.com/office/officeart/2018/5/layout/CenteredIconLabelDescriptionList"/>
    <dgm:cxn modelId="{75B19A9A-F377-D84C-A5AD-EBD4AFF60B87}" type="presOf" srcId="{B8FD6EBD-B495-45E7-9FFC-3F0A8AF3201C}" destId="{5720F87B-0B5A-4F6E-9166-E4DA090222A4}" srcOrd="0" destOrd="0" presId="urn:microsoft.com/office/officeart/2018/5/layout/CenteredIconLabelDescriptionList"/>
    <dgm:cxn modelId="{1F6F3FB6-3C7D-46E8-9526-30ED1B28E175}" srcId="{B8FD6EBD-B495-45E7-9FFC-3F0A8AF3201C}" destId="{B8323E02-2045-45CC-AC35-0DB110EEB4DC}" srcOrd="0" destOrd="0" parTransId="{AFCC5713-312C-4190-94D0-99EEF1595A60}" sibTransId="{2E14DA07-9725-4D42-B138-EBD8E9FD18BB}"/>
    <dgm:cxn modelId="{3A586CC8-28E6-754F-B383-4795E4A6139E}" type="presOf" srcId="{497810B0-A30B-4B3B-8874-32451246D251}" destId="{52FF83C3-E079-4F1A-90C7-B6F569F0A6B3}" srcOrd="0" destOrd="0" presId="urn:microsoft.com/office/officeart/2018/5/layout/CenteredIconLabelDescriptionList"/>
    <dgm:cxn modelId="{45D590CC-F8AC-074E-9751-FD2735209C66}" type="presOf" srcId="{610D2FB2-6AE9-4727-8259-40AA999145AE}" destId="{BAEE87CF-DFC9-4E91-B474-ECDA8C109E84}" srcOrd="0" destOrd="0" presId="urn:microsoft.com/office/officeart/2018/5/layout/CenteredIconLabelDescriptionList"/>
    <dgm:cxn modelId="{7109DEEF-59BD-4426-8C91-BB79F4168DF7}" srcId="{58232552-7604-4E5F-8934-702FF82857EE}" destId="{610D2FB2-6AE9-4727-8259-40AA999145AE}" srcOrd="0" destOrd="0" parTransId="{12446E14-5A37-4D35-A0C3-405E85BD624B}" sibTransId="{2CDDCBF5-84A8-4724-859B-B74B28596E23}"/>
    <dgm:cxn modelId="{BC7F2DAF-73D6-3241-9BC7-C2A53CD5BC3C}" type="presParOf" srcId="{CCFB18C6-7AB9-463B-86BB-CB335ACB5472}" destId="{C3DF2891-306B-41E5-8B69-1CCEF78409B1}" srcOrd="0" destOrd="0" presId="urn:microsoft.com/office/officeart/2018/5/layout/CenteredIconLabelDescriptionList"/>
    <dgm:cxn modelId="{05BCEBEB-8553-4E48-9A89-0CB714A7EA9A}" type="presParOf" srcId="{C3DF2891-306B-41E5-8B69-1CCEF78409B1}" destId="{28424C47-4393-4007-9B00-5EB1F56250C9}" srcOrd="0" destOrd="0" presId="urn:microsoft.com/office/officeart/2018/5/layout/CenteredIconLabelDescriptionList"/>
    <dgm:cxn modelId="{A7A76D83-45C8-DC41-916D-4F3DC80FD25A}" type="presParOf" srcId="{C3DF2891-306B-41E5-8B69-1CCEF78409B1}" destId="{33863D6B-9EF9-4B14-ABF5-D07758BF7386}" srcOrd="1" destOrd="0" presId="urn:microsoft.com/office/officeart/2018/5/layout/CenteredIconLabelDescriptionList"/>
    <dgm:cxn modelId="{2722173F-38AC-A345-A619-F79A6A6A9804}" type="presParOf" srcId="{C3DF2891-306B-41E5-8B69-1CCEF78409B1}" destId="{BAEE87CF-DFC9-4E91-B474-ECDA8C109E84}" srcOrd="2" destOrd="0" presId="urn:microsoft.com/office/officeart/2018/5/layout/CenteredIconLabelDescriptionList"/>
    <dgm:cxn modelId="{4C2C7EB8-F9DA-A342-A875-9C156BDF1B78}" type="presParOf" srcId="{C3DF2891-306B-41E5-8B69-1CCEF78409B1}" destId="{F93C779A-69DB-44AA-A17E-92AF0E3230F0}" srcOrd="3" destOrd="0" presId="urn:microsoft.com/office/officeart/2018/5/layout/CenteredIconLabelDescriptionList"/>
    <dgm:cxn modelId="{965DBE11-2745-9F4F-87BB-484F20394C7F}" type="presParOf" srcId="{C3DF2891-306B-41E5-8B69-1CCEF78409B1}" destId="{52FF83C3-E079-4F1A-90C7-B6F569F0A6B3}" srcOrd="4" destOrd="0" presId="urn:microsoft.com/office/officeart/2018/5/layout/CenteredIconLabelDescriptionList"/>
    <dgm:cxn modelId="{8E30042D-B34E-3C44-A20C-43055CA3FF63}" type="presParOf" srcId="{CCFB18C6-7AB9-463B-86BB-CB335ACB5472}" destId="{8F650CAD-41B5-464A-AB18-8EC75856640F}" srcOrd="1" destOrd="0" presId="urn:microsoft.com/office/officeart/2018/5/layout/CenteredIconLabelDescriptionList"/>
    <dgm:cxn modelId="{EA3718D8-C2AC-6147-AD61-9F10AAC07592}" type="presParOf" srcId="{CCFB18C6-7AB9-463B-86BB-CB335ACB5472}" destId="{44175864-05F2-477D-8252-035F7E259501}" srcOrd="2" destOrd="0" presId="urn:microsoft.com/office/officeart/2018/5/layout/CenteredIconLabelDescriptionList"/>
    <dgm:cxn modelId="{B80D7DF5-B587-EC42-A97E-D5CEAF1505BC}" type="presParOf" srcId="{44175864-05F2-477D-8252-035F7E259501}" destId="{5630E5D5-C2DA-4D82-8D19-1D8703D9F77A}" srcOrd="0" destOrd="0" presId="urn:microsoft.com/office/officeart/2018/5/layout/CenteredIconLabelDescriptionList"/>
    <dgm:cxn modelId="{0FB1D2CF-48A1-4D41-9EA8-0C9A7ADF7266}" type="presParOf" srcId="{44175864-05F2-477D-8252-035F7E259501}" destId="{AC1024D2-83FD-44A8-878B-71A581542704}" srcOrd="1" destOrd="0" presId="urn:microsoft.com/office/officeart/2018/5/layout/CenteredIconLabelDescriptionList"/>
    <dgm:cxn modelId="{00891CE6-E613-3B4F-9046-BC18B1052E08}" type="presParOf" srcId="{44175864-05F2-477D-8252-035F7E259501}" destId="{5720F87B-0B5A-4F6E-9166-E4DA090222A4}" srcOrd="2" destOrd="0" presId="urn:microsoft.com/office/officeart/2018/5/layout/CenteredIconLabelDescriptionList"/>
    <dgm:cxn modelId="{6C4ED4E1-2C84-F249-9995-587E1F5C483F}" type="presParOf" srcId="{44175864-05F2-477D-8252-035F7E259501}" destId="{633F4807-5643-4D5B-AA57-8A29FD07B533}" srcOrd="3" destOrd="0" presId="urn:microsoft.com/office/officeart/2018/5/layout/CenteredIconLabelDescriptionList"/>
    <dgm:cxn modelId="{AD8723E4-3DE0-A44B-9F22-755FBF48337E}" type="presParOf" srcId="{44175864-05F2-477D-8252-035F7E259501}" destId="{EF29DDF0-E606-43E2-95F7-A179FE0DC6D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DD358B-F798-4DDB-B300-D62C1CCF3B5E}"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4678BB24-53A4-4DB5-BD9F-EF6E460CB3C6}">
      <dgm:prSet/>
      <dgm:spPr/>
      <dgm:t>
        <a:bodyPr/>
        <a:lstStyle/>
        <a:p>
          <a:r>
            <a:rPr lang="en-US"/>
            <a:t>First instance (2016): no jurisdiction on some claims</a:t>
          </a:r>
        </a:p>
      </dgm:t>
    </dgm:pt>
    <dgm:pt modelId="{61FEBA6F-9A04-447D-BBA0-FDB9057C3681}" type="parTrans" cxnId="{6E2FDED4-1F36-4D78-BF1F-B4FFF47FF31A}">
      <dgm:prSet/>
      <dgm:spPr/>
      <dgm:t>
        <a:bodyPr/>
        <a:lstStyle/>
        <a:p>
          <a:endParaRPr lang="en-US"/>
        </a:p>
      </dgm:t>
    </dgm:pt>
    <dgm:pt modelId="{1DB551FD-F462-4C84-9583-85D6750059BB}" type="sibTrans" cxnId="{6E2FDED4-1F36-4D78-BF1F-B4FFF47FF31A}">
      <dgm:prSet/>
      <dgm:spPr/>
      <dgm:t>
        <a:bodyPr/>
        <a:lstStyle/>
        <a:p>
          <a:endParaRPr lang="en-US"/>
        </a:p>
      </dgm:t>
    </dgm:pt>
    <dgm:pt modelId="{4BBB6E99-3B96-49BB-B520-BAFE2D8DA8C5}">
      <dgm:prSet/>
      <dgm:spPr/>
      <dgm:t>
        <a:bodyPr/>
        <a:lstStyle/>
        <a:p>
          <a:r>
            <a:rPr lang="en-US"/>
            <a:t>Brussels Court of Appeal (12 Dec 2019): relied on CAS award — res judicata vs. FIFA; probative value vs. URBSFA</a:t>
          </a:r>
        </a:p>
      </dgm:t>
    </dgm:pt>
    <dgm:pt modelId="{7DA36EB0-1A57-4043-87A3-1A25F8EF9040}" type="parTrans" cxnId="{A927DA52-583B-40E5-86CD-DC94F4779EDD}">
      <dgm:prSet/>
      <dgm:spPr/>
      <dgm:t>
        <a:bodyPr/>
        <a:lstStyle/>
        <a:p>
          <a:endParaRPr lang="en-US"/>
        </a:p>
      </dgm:t>
    </dgm:pt>
    <dgm:pt modelId="{325BEF72-8302-46F1-BF30-F67D79A822E2}" type="sibTrans" cxnId="{A927DA52-583B-40E5-86CD-DC94F4779EDD}">
      <dgm:prSet/>
      <dgm:spPr/>
      <dgm:t>
        <a:bodyPr/>
        <a:lstStyle/>
        <a:p>
          <a:endParaRPr lang="en-US"/>
        </a:p>
      </dgm:t>
    </dgm:pt>
    <dgm:pt modelId="{BC77818C-B819-4B15-9900-F6521E0B0069}">
      <dgm:prSet/>
      <dgm:spPr/>
      <dgm:t>
        <a:bodyPr/>
        <a:lstStyle/>
        <a:p>
          <a:r>
            <a:rPr lang="en-US"/>
            <a:t>Cour de cassation: referred questions on compatibility with Art. 19(1) TEU, Art. 47 Charter, Art. 267 TFEU</a:t>
          </a:r>
        </a:p>
      </dgm:t>
    </dgm:pt>
    <dgm:pt modelId="{3310EB9B-B879-42C7-ABC8-5C80AF2249D5}" type="parTrans" cxnId="{2CC1769E-DF80-481E-987F-BACAE5776963}">
      <dgm:prSet/>
      <dgm:spPr/>
      <dgm:t>
        <a:bodyPr/>
        <a:lstStyle/>
        <a:p>
          <a:endParaRPr lang="en-US"/>
        </a:p>
      </dgm:t>
    </dgm:pt>
    <dgm:pt modelId="{12BBE0AA-95B8-41B7-B9E9-6F29239D3A60}" type="sibTrans" cxnId="{2CC1769E-DF80-481E-987F-BACAE5776963}">
      <dgm:prSet/>
      <dgm:spPr/>
      <dgm:t>
        <a:bodyPr/>
        <a:lstStyle/>
        <a:p>
          <a:endParaRPr lang="en-US"/>
        </a:p>
      </dgm:t>
    </dgm:pt>
    <dgm:pt modelId="{7A87C3DD-9A0F-5D4B-B01D-CF4DD5779992}" type="pres">
      <dgm:prSet presAssocID="{66DD358B-F798-4DDB-B300-D62C1CCF3B5E}" presName="vert0" presStyleCnt="0">
        <dgm:presLayoutVars>
          <dgm:dir/>
          <dgm:animOne val="branch"/>
          <dgm:animLvl val="lvl"/>
        </dgm:presLayoutVars>
      </dgm:prSet>
      <dgm:spPr/>
    </dgm:pt>
    <dgm:pt modelId="{64ACFB11-E1BC-7849-80F4-66AC9C303BB0}" type="pres">
      <dgm:prSet presAssocID="{4678BB24-53A4-4DB5-BD9F-EF6E460CB3C6}" presName="thickLine" presStyleLbl="alignNode1" presStyleIdx="0" presStyleCnt="3"/>
      <dgm:spPr/>
    </dgm:pt>
    <dgm:pt modelId="{75BDD63A-7714-6E44-BA51-5EF281F5F182}" type="pres">
      <dgm:prSet presAssocID="{4678BB24-53A4-4DB5-BD9F-EF6E460CB3C6}" presName="horz1" presStyleCnt="0"/>
      <dgm:spPr/>
    </dgm:pt>
    <dgm:pt modelId="{2FD359F8-FE65-AC43-8E41-017FD6670B0F}" type="pres">
      <dgm:prSet presAssocID="{4678BB24-53A4-4DB5-BD9F-EF6E460CB3C6}" presName="tx1" presStyleLbl="revTx" presStyleIdx="0" presStyleCnt="3"/>
      <dgm:spPr/>
    </dgm:pt>
    <dgm:pt modelId="{9EAA98B9-F505-6440-89B5-2DEC1BED3A4E}" type="pres">
      <dgm:prSet presAssocID="{4678BB24-53A4-4DB5-BD9F-EF6E460CB3C6}" presName="vert1" presStyleCnt="0"/>
      <dgm:spPr/>
    </dgm:pt>
    <dgm:pt modelId="{A86C320A-EF8E-B34A-A887-2D70F25D6B4F}" type="pres">
      <dgm:prSet presAssocID="{4BBB6E99-3B96-49BB-B520-BAFE2D8DA8C5}" presName="thickLine" presStyleLbl="alignNode1" presStyleIdx="1" presStyleCnt="3"/>
      <dgm:spPr/>
    </dgm:pt>
    <dgm:pt modelId="{A033B11B-19F8-204A-A00D-685414BC7672}" type="pres">
      <dgm:prSet presAssocID="{4BBB6E99-3B96-49BB-B520-BAFE2D8DA8C5}" presName="horz1" presStyleCnt="0"/>
      <dgm:spPr/>
    </dgm:pt>
    <dgm:pt modelId="{528C96C6-19DF-B248-BED3-1E57D51435EF}" type="pres">
      <dgm:prSet presAssocID="{4BBB6E99-3B96-49BB-B520-BAFE2D8DA8C5}" presName="tx1" presStyleLbl="revTx" presStyleIdx="1" presStyleCnt="3"/>
      <dgm:spPr/>
    </dgm:pt>
    <dgm:pt modelId="{0D6318F4-3F75-CA4E-A6FD-42974CF6CE9A}" type="pres">
      <dgm:prSet presAssocID="{4BBB6E99-3B96-49BB-B520-BAFE2D8DA8C5}" presName="vert1" presStyleCnt="0"/>
      <dgm:spPr/>
    </dgm:pt>
    <dgm:pt modelId="{A3314939-BCD4-314F-ACD8-BFCC0036B684}" type="pres">
      <dgm:prSet presAssocID="{BC77818C-B819-4B15-9900-F6521E0B0069}" presName="thickLine" presStyleLbl="alignNode1" presStyleIdx="2" presStyleCnt="3"/>
      <dgm:spPr/>
    </dgm:pt>
    <dgm:pt modelId="{0FC7BED1-1F81-0242-A606-D318E4C0AC06}" type="pres">
      <dgm:prSet presAssocID="{BC77818C-B819-4B15-9900-F6521E0B0069}" presName="horz1" presStyleCnt="0"/>
      <dgm:spPr/>
    </dgm:pt>
    <dgm:pt modelId="{0FFBDD70-AC10-CE48-8F53-C2E90874196E}" type="pres">
      <dgm:prSet presAssocID="{BC77818C-B819-4B15-9900-F6521E0B0069}" presName="tx1" presStyleLbl="revTx" presStyleIdx="2" presStyleCnt="3"/>
      <dgm:spPr/>
    </dgm:pt>
    <dgm:pt modelId="{EE040623-5297-E24E-A060-B617D7B7C252}" type="pres">
      <dgm:prSet presAssocID="{BC77818C-B819-4B15-9900-F6521E0B0069}" presName="vert1" presStyleCnt="0"/>
      <dgm:spPr/>
    </dgm:pt>
  </dgm:ptLst>
  <dgm:cxnLst>
    <dgm:cxn modelId="{6241684C-6E5C-5E49-8E4B-9B2DEFBFDC16}" type="presOf" srcId="{66DD358B-F798-4DDB-B300-D62C1CCF3B5E}" destId="{7A87C3DD-9A0F-5D4B-B01D-CF4DD5779992}" srcOrd="0" destOrd="0" presId="urn:microsoft.com/office/officeart/2008/layout/LinedList"/>
    <dgm:cxn modelId="{A927DA52-583B-40E5-86CD-DC94F4779EDD}" srcId="{66DD358B-F798-4DDB-B300-D62C1CCF3B5E}" destId="{4BBB6E99-3B96-49BB-B520-BAFE2D8DA8C5}" srcOrd="1" destOrd="0" parTransId="{7DA36EB0-1A57-4043-87A3-1A25F8EF9040}" sibTransId="{325BEF72-8302-46F1-BF30-F67D79A822E2}"/>
    <dgm:cxn modelId="{2CC1769E-DF80-481E-987F-BACAE5776963}" srcId="{66DD358B-F798-4DDB-B300-D62C1CCF3B5E}" destId="{BC77818C-B819-4B15-9900-F6521E0B0069}" srcOrd="2" destOrd="0" parTransId="{3310EB9B-B879-42C7-ABC8-5C80AF2249D5}" sibTransId="{12BBE0AA-95B8-41B7-B9E9-6F29239D3A60}"/>
    <dgm:cxn modelId="{5F259BD2-A95E-7941-BA75-A1976B20D734}" type="presOf" srcId="{4BBB6E99-3B96-49BB-B520-BAFE2D8DA8C5}" destId="{528C96C6-19DF-B248-BED3-1E57D51435EF}" srcOrd="0" destOrd="0" presId="urn:microsoft.com/office/officeart/2008/layout/LinedList"/>
    <dgm:cxn modelId="{52D7B9D2-7B27-DE4E-AA0A-DEB9EAACE861}" type="presOf" srcId="{BC77818C-B819-4B15-9900-F6521E0B0069}" destId="{0FFBDD70-AC10-CE48-8F53-C2E90874196E}" srcOrd="0" destOrd="0" presId="urn:microsoft.com/office/officeart/2008/layout/LinedList"/>
    <dgm:cxn modelId="{6E2FDED4-1F36-4D78-BF1F-B4FFF47FF31A}" srcId="{66DD358B-F798-4DDB-B300-D62C1CCF3B5E}" destId="{4678BB24-53A4-4DB5-BD9F-EF6E460CB3C6}" srcOrd="0" destOrd="0" parTransId="{61FEBA6F-9A04-447D-BBA0-FDB9057C3681}" sibTransId="{1DB551FD-F462-4C84-9583-85D6750059BB}"/>
    <dgm:cxn modelId="{AE8382F7-7A96-E349-9D4B-A7C35B17210B}" type="presOf" srcId="{4678BB24-53A4-4DB5-BD9F-EF6E460CB3C6}" destId="{2FD359F8-FE65-AC43-8E41-017FD6670B0F}" srcOrd="0" destOrd="0" presId="urn:microsoft.com/office/officeart/2008/layout/LinedList"/>
    <dgm:cxn modelId="{AC547DEF-489C-5C49-A089-2648EF691F74}" type="presParOf" srcId="{7A87C3DD-9A0F-5D4B-B01D-CF4DD5779992}" destId="{64ACFB11-E1BC-7849-80F4-66AC9C303BB0}" srcOrd="0" destOrd="0" presId="urn:microsoft.com/office/officeart/2008/layout/LinedList"/>
    <dgm:cxn modelId="{3AA466D1-38F0-224A-AA3E-192831C12BDF}" type="presParOf" srcId="{7A87C3DD-9A0F-5D4B-B01D-CF4DD5779992}" destId="{75BDD63A-7714-6E44-BA51-5EF281F5F182}" srcOrd="1" destOrd="0" presId="urn:microsoft.com/office/officeart/2008/layout/LinedList"/>
    <dgm:cxn modelId="{73BF4D49-5B2B-EE40-824F-5DFDFBCAC2C5}" type="presParOf" srcId="{75BDD63A-7714-6E44-BA51-5EF281F5F182}" destId="{2FD359F8-FE65-AC43-8E41-017FD6670B0F}" srcOrd="0" destOrd="0" presId="urn:microsoft.com/office/officeart/2008/layout/LinedList"/>
    <dgm:cxn modelId="{C1C1F41F-3BF4-7E41-843A-1111C547D2CD}" type="presParOf" srcId="{75BDD63A-7714-6E44-BA51-5EF281F5F182}" destId="{9EAA98B9-F505-6440-89B5-2DEC1BED3A4E}" srcOrd="1" destOrd="0" presId="urn:microsoft.com/office/officeart/2008/layout/LinedList"/>
    <dgm:cxn modelId="{6EA1D55F-64EA-BD46-AF90-145879265CFC}" type="presParOf" srcId="{7A87C3DD-9A0F-5D4B-B01D-CF4DD5779992}" destId="{A86C320A-EF8E-B34A-A887-2D70F25D6B4F}" srcOrd="2" destOrd="0" presId="urn:microsoft.com/office/officeart/2008/layout/LinedList"/>
    <dgm:cxn modelId="{CB5441A8-4C37-FF46-95B9-B97CC799FDC7}" type="presParOf" srcId="{7A87C3DD-9A0F-5D4B-B01D-CF4DD5779992}" destId="{A033B11B-19F8-204A-A00D-685414BC7672}" srcOrd="3" destOrd="0" presId="urn:microsoft.com/office/officeart/2008/layout/LinedList"/>
    <dgm:cxn modelId="{70CE7ABA-7F76-C94C-9954-9DB9979C0446}" type="presParOf" srcId="{A033B11B-19F8-204A-A00D-685414BC7672}" destId="{528C96C6-19DF-B248-BED3-1E57D51435EF}" srcOrd="0" destOrd="0" presId="urn:microsoft.com/office/officeart/2008/layout/LinedList"/>
    <dgm:cxn modelId="{36E78ECA-EFE4-1F42-9506-AFB9354383AD}" type="presParOf" srcId="{A033B11B-19F8-204A-A00D-685414BC7672}" destId="{0D6318F4-3F75-CA4E-A6FD-42974CF6CE9A}" srcOrd="1" destOrd="0" presId="urn:microsoft.com/office/officeart/2008/layout/LinedList"/>
    <dgm:cxn modelId="{81AE34DA-BAFA-E946-A899-D3AF597C1CD9}" type="presParOf" srcId="{7A87C3DD-9A0F-5D4B-B01D-CF4DD5779992}" destId="{A3314939-BCD4-314F-ACD8-BFCC0036B684}" srcOrd="4" destOrd="0" presId="urn:microsoft.com/office/officeart/2008/layout/LinedList"/>
    <dgm:cxn modelId="{4D6EF52A-CC4C-704C-9BBC-B01F2D7DBCD5}" type="presParOf" srcId="{7A87C3DD-9A0F-5D4B-B01D-CF4DD5779992}" destId="{0FC7BED1-1F81-0242-A606-D318E4C0AC06}" srcOrd="5" destOrd="0" presId="urn:microsoft.com/office/officeart/2008/layout/LinedList"/>
    <dgm:cxn modelId="{15F28C46-3AD5-CA48-89AD-FA89AEF98995}" type="presParOf" srcId="{0FC7BED1-1F81-0242-A606-D318E4C0AC06}" destId="{0FFBDD70-AC10-CE48-8F53-C2E90874196E}" srcOrd="0" destOrd="0" presId="urn:microsoft.com/office/officeart/2008/layout/LinedList"/>
    <dgm:cxn modelId="{338172B2-216C-AB46-B4CB-17D9AA26A656}" type="presParOf" srcId="{0FC7BED1-1F81-0242-A606-D318E4C0AC06}" destId="{EE040623-5297-E24E-A060-B617D7B7C2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BAB6E7-A18B-4900-884B-E2D63764483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3FB4F0A-618E-4399-9FB4-12E5D42B5464}">
      <dgm:prSet/>
      <dgm:spPr/>
      <dgm:t>
        <a:bodyPr/>
        <a:lstStyle/>
        <a:p>
          <a:r>
            <a:rPr lang="en-US"/>
            <a:t>Q1: Can national law confer res judicata on a CAS award reviewed only by a non‑EU court (no Art. 267 access)?</a:t>
          </a:r>
        </a:p>
      </dgm:t>
    </dgm:pt>
    <dgm:pt modelId="{CC045AEB-E1C5-41DE-9782-8F80D861E618}" type="parTrans" cxnId="{2A0B972D-8674-4D00-BDA6-A2195FD2406A}">
      <dgm:prSet/>
      <dgm:spPr/>
      <dgm:t>
        <a:bodyPr/>
        <a:lstStyle/>
        <a:p>
          <a:endParaRPr lang="en-US"/>
        </a:p>
      </dgm:t>
    </dgm:pt>
    <dgm:pt modelId="{62DD305D-7D44-4702-9FBB-D115350963B1}" type="sibTrans" cxnId="{2A0B972D-8674-4D00-BDA6-A2195FD2406A}">
      <dgm:prSet/>
      <dgm:spPr/>
      <dgm:t>
        <a:bodyPr/>
        <a:lstStyle/>
        <a:p>
          <a:endParaRPr lang="en-US"/>
        </a:p>
      </dgm:t>
    </dgm:pt>
    <dgm:pt modelId="{6C190448-CAED-47CF-B2C2-80636669C3E0}">
      <dgm:prSet/>
      <dgm:spPr/>
      <dgm:t>
        <a:bodyPr/>
        <a:lstStyle/>
        <a:p>
          <a:r>
            <a:rPr lang="en-US"/>
            <a:t>Q2: Can national law grant such an award probative value vis‑à‑vis third parties in those circumstances?</a:t>
          </a:r>
        </a:p>
      </dgm:t>
    </dgm:pt>
    <dgm:pt modelId="{086BBAA9-46DC-4D01-B163-0F5733BEB3E8}" type="parTrans" cxnId="{CCA7902A-E393-44E8-B0A8-87F6C345E8F7}">
      <dgm:prSet/>
      <dgm:spPr/>
      <dgm:t>
        <a:bodyPr/>
        <a:lstStyle/>
        <a:p>
          <a:endParaRPr lang="en-US"/>
        </a:p>
      </dgm:t>
    </dgm:pt>
    <dgm:pt modelId="{4D789870-33AD-4458-8618-3C6C8973E54A}" type="sibTrans" cxnId="{CCA7902A-E393-44E8-B0A8-87F6C345E8F7}">
      <dgm:prSet/>
      <dgm:spPr/>
      <dgm:t>
        <a:bodyPr/>
        <a:lstStyle/>
        <a:p>
          <a:endParaRPr lang="en-US"/>
        </a:p>
      </dgm:t>
    </dgm:pt>
    <dgm:pt modelId="{D1A46E16-5667-5147-97D1-0B8E52AEB9F1}" type="pres">
      <dgm:prSet presAssocID="{2EBAB6E7-A18B-4900-884B-E2D637644839}" presName="hierChild1" presStyleCnt="0">
        <dgm:presLayoutVars>
          <dgm:chPref val="1"/>
          <dgm:dir/>
          <dgm:animOne val="branch"/>
          <dgm:animLvl val="lvl"/>
          <dgm:resizeHandles/>
        </dgm:presLayoutVars>
      </dgm:prSet>
      <dgm:spPr/>
    </dgm:pt>
    <dgm:pt modelId="{10FBCB2C-E7DD-044B-8F9F-AD653B49191C}" type="pres">
      <dgm:prSet presAssocID="{23FB4F0A-618E-4399-9FB4-12E5D42B5464}" presName="hierRoot1" presStyleCnt="0"/>
      <dgm:spPr/>
    </dgm:pt>
    <dgm:pt modelId="{630BF003-0B8D-1847-A8A2-9EF61F119D52}" type="pres">
      <dgm:prSet presAssocID="{23FB4F0A-618E-4399-9FB4-12E5D42B5464}" presName="composite" presStyleCnt="0"/>
      <dgm:spPr/>
    </dgm:pt>
    <dgm:pt modelId="{DE3ADC66-9C92-BA43-BB6B-3C38E2C67B22}" type="pres">
      <dgm:prSet presAssocID="{23FB4F0A-618E-4399-9FB4-12E5D42B5464}" presName="background" presStyleLbl="node0" presStyleIdx="0" presStyleCnt="2"/>
      <dgm:spPr/>
    </dgm:pt>
    <dgm:pt modelId="{8932C083-228E-2445-BED1-DBE482197B12}" type="pres">
      <dgm:prSet presAssocID="{23FB4F0A-618E-4399-9FB4-12E5D42B5464}" presName="text" presStyleLbl="fgAcc0" presStyleIdx="0" presStyleCnt="2">
        <dgm:presLayoutVars>
          <dgm:chPref val="3"/>
        </dgm:presLayoutVars>
      </dgm:prSet>
      <dgm:spPr/>
    </dgm:pt>
    <dgm:pt modelId="{E2565C25-1193-3144-82AF-527C9971669B}" type="pres">
      <dgm:prSet presAssocID="{23FB4F0A-618E-4399-9FB4-12E5D42B5464}" presName="hierChild2" presStyleCnt="0"/>
      <dgm:spPr/>
    </dgm:pt>
    <dgm:pt modelId="{69992844-2ED2-5343-A24C-A95C4B4ABB12}" type="pres">
      <dgm:prSet presAssocID="{6C190448-CAED-47CF-B2C2-80636669C3E0}" presName="hierRoot1" presStyleCnt="0"/>
      <dgm:spPr/>
    </dgm:pt>
    <dgm:pt modelId="{2366DD23-ED53-1C4C-9B42-7C1787A440BD}" type="pres">
      <dgm:prSet presAssocID="{6C190448-CAED-47CF-B2C2-80636669C3E0}" presName="composite" presStyleCnt="0"/>
      <dgm:spPr/>
    </dgm:pt>
    <dgm:pt modelId="{19602477-69A0-4B4E-8671-D102D8720319}" type="pres">
      <dgm:prSet presAssocID="{6C190448-CAED-47CF-B2C2-80636669C3E0}" presName="background" presStyleLbl="node0" presStyleIdx="1" presStyleCnt="2"/>
      <dgm:spPr/>
    </dgm:pt>
    <dgm:pt modelId="{6BE61D91-CB3C-094F-9754-8EDF007599D8}" type="pres">
      <dgm:prSet presAssocID="{6C190448-CAED-47CF-B2C2-80636669C3E0}" presName="text" presStyleLbl="fgAcc0" presStyleIdx="1" presStyleCnt="2">
        <dgm:presLayoutVars>
          <dgm:chPref val="3"/>
        </dgm:presLayoutVars>
      </dgm:prSet>
      <dgm:spPr/>
    </dgm:pt>
    <dgm:pt modelId="{B509F80C-1FDD-2E4E-A940-E1E8FE05159B}" type="pres">
      <dgm:prSet presAssocID="{6C190448-CAED-47CF-B2C2-80636669C3E0}" presName="hierChild2" presStyleCnt="0"/>
      <dgm:spPr/>
    </dgm:pt>
  </dgm:ptLst>
  <dgm:cxnLst>
    <dgm:cxn modelId="{BB635C26-18CE-BC43-9454-A1A0FDBE463F}" type="presOf" srcId="{2EBAB6E7-A18B-4900-884B-E2D637644839}" destId="{D1A46E16-5667-5147-97D1-0B8E52AEB9F1}" srcOrd="0" destOrd="0" presId="urn:microsoft.com/office/officeart/2005/8/layout/hierarchy1"/>
    <dgm:cxn modelId="{CCA7902A-E393-44E8-B0A8-87F6C345E8F7}" srcId="{2EBAB6E7-A18B-4900-884B-E2D637644839}" destId="{6C190448-CAED-47CF-B2C2-80636669C3E0}" srcOrd="1" destOrd="0" parTransId="{086BBAA9-46DC-4D01-B163-0F5733BEB3E8}" sibTransId="{4D789870-33AD-4458-8618-3C6C8973E54A}"/>
    <dgm:cxn modelId="{2A0B972D-8674-4D00-BDA6-A2195FD2406A}" srcId="{2EBAB6E7-A18B-4900-884B-E2D637644839}" destId="{23FB4F0A-618E-4399-9FB4-12E5D42B5464}" srcOrd="0" destOrd="0" parTransId="{CC045AEB-E1C5-41DE-9782-8F80D861E618}" sibTransId="{62DD305D-7D44-4702-9FBB-D115350963B1}"/>
    <dgm:cxn modelId="{79B5FEE5-038F-5E47-89E4-9A969F02BB9E}" type="presOf" srcId="{6C190448-CAED-47CF-B2C2-80636669C3E0}" destId="{6BE61D91-CB3C-094F-9754-8EDF007599D8}" srcOrd="0" destOrd="0" presId="urn:microsoft.com/office/officeart/2005/8/layout/hierarchy1"/>
    <dgm:cxn modelId="{2C0BF9F0-4547-374F-9CB8-5A6A532FBFC2}" type="presOf" srcId="{23FB4F0A-618E-4399-9FB4-12E5D42B5464}" destId="{8932C083-228E-2445-BED1-DBE482197B12}" srcOrd="0" destOrd="0" presId="urn:microsoft.com/office/officeart/2005/8/layout/hierarchy1"/>
    <dgm:cxn modelId="{4E142AA1-C62D-294F-A627-24667AF648C0}" type="presParOf" srcId="{D1A46E16-5667-5147-97D1-0B8E52AEB9F1}" destId="{10FBCB2C-E7DD-044B-8F9F-AD653B49191C}" srcOrd="0" destOrd="0" presId="urn:microsoft.com/office/officeart/2005/8/layout/hierarchy1"/>
    <dgm:cxn modelId="{E5DA6823-CFF3-4B4D-AD44-841FF0E10DA4}" type="presParOf" srcId="{10FBCB2C-E7DD-044B-8F9F-AD653B49191C}" destId="{630BF003-0B8D-1847-A8A2-9EF61F119D52}" srcOrd="0" destOrd="0" presId="urn:microsoft.com/office/officeart/2005/8/layout/hierarchy1"/>
    <dgm:cxn modelId="{8E37D396-9BAF-5549-AAC5-E73EB214AB46}" type="presParOf" srcId="{630BF003-0B8D-1847-A8A2-9EF61F119D52}" destId="{DE3ADC66-9C92-BA43-BB6B-3C38E2C67B22}" srcOrd="0" destOrd="0" presId="urn:microsoft.com/office/officeart/2005/8/layout/hierarchy1"/>
    <dgm:cxn modelId="{184EEA4B-B143-A340-836A-4E222DD94C3B}" type="presParOf" srcId="{630BF003-0B8D-1847-A8A2-9EF61F119D52}" destId="{8932C083-228E-2445-BED1-DBE482197B12}" srcOrd="1" destOrd="0" presId="urn:microsoft.com/office/officeart/2005/8/layout/hierarchy1"/>
    <dgm:cxn modelId="{AE4D200B-B892-6345-85B1-86F5B409B14F}" type="presParOf" srcId="{10FBCB2C-E7DD-044B-8F9F-AD653B49191C}" destId="{E2565C25-1193-3144-82AF-527C9971669B}" srcOrd="1" destOrd="0" presId="urn:microsoft.com/office/officeart/2005/8/layout/hierarchy1"/>
    <dgm:cxn modelId="{930EE865-55DC-2848-856C-DF93185819BF}" type="presParOf" srcId="{D1A46E16-5667-5147-97D1-0B8E52AEB9F1}" destId="{69992844-2ED2-5343-A24C-A95C4B4ABB12}" srcOrd="1" destOrd="0" presId="urn:microsoft.com/office/officeart/2005/8/layout/hierarchy1"/>
    <dgm:cxn modelId="{854F0F81-FDC2-004F-BB38-4B4BE1670474}" type="presParOf" srcId="{69992844-2ED2-5343-A24C-A95C4B4ABB12}" destId="{2366DD23-ED53-1C4C-9B42-7C1787A440BD}" srcOrd="0" destOrd="0" presId="urn:microsoft.com/office/officeart/2005/8/layout/hierarchy1"/>
    <dgm:cxn modelId="{750E6C3E-E907-FA43-BF6F-5F0F693F67BC}" type="presParOf" srcId="{2366DD23-ED53-1C4C-9B42-7C1787A440BD}" destId="{19602477-69A0-4B4E-8671-D102D8720319}" srcOrd="0" destOrd="0" presId="urn:microsoft.com/office/officeart/2005/8/layout/hierarchy1"/>
    <dgm:cxn modelId="{65D9C55E-7109-FB4B-98C7-9D638A333AA4}" type="presParOf" srcId="{2366DD23-ED53-1C4C-9B42-7C1787A440BD}" destId="{6BE61D91-CB3C-094F-9754-8EDF007599D8}" srcOrd="1" destOrd="0" presId="urn:microsoft.com/office/officeart/2005/8/layout/hierarchy1"/>
    <dgm:cxn modelId="{EB15AD30-3813-EB43-91E6-451F15DD4834}" type="presParOf" srcId="{69992844-2ED2-5343-A24C-A95C4B4ABB12}" destId="{B509F80C-1FDD-2E4E-A940-E1E8FE05159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CD48FB-A787-4A72-9D56-862A4872FE2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E15347D-D803-43C3-B248-4DF6485F1086}">
      <dgm:prSet/>
      <dgm:spPr/>
      <dgm:t>
        <a:bodyPr/>
        <a:lstStyle/>
        <a:p>
          <a:r>
            <a:rPr lang="en-US"/>
            <a:t>EU is a union based on the rule of law; effective judicial protection is cardinal (Arts 19(1) TEU &amp; 47 Charter)</a:t>
          </a:r>
        </a:p>
      </dgm:t>
    </dgm:pt>
    <dgm:pt modelId="{98FB3760-8538-43E3-8D7E-AE8241E1469D}" type="parTrans" cxnId="{617C2F0A-DD8C-4A18-B7F7-EAC20F07B12A}">
      <dgm:prSet/>
      <dgm:spPr/>
      <dgm:t>
        <a:bodyPr/>
        <a:lstStyle/>
        <a:p>
          <a:endParaRPr lang="en-US"/>
        </a:p>
      </dgm:t>
    </dgm:pt>
    <dgm:pt modelId="{FFD681EC-870E-4EB4-A92A-6BFEE2F0222C}" type="sibTrans" cxnId="{617C2F0A-DD8C-4A18-B7F7-EAC20F07B12A}">
      <dgm:prSet/>
      <dgm:spPr/>
      <dgm:t>
        <a:bodyPr/>
        <a:lstStyle/>
        <a:p>
          <a:endParaRPr lang="en-US"/>
        </a:p>
      </dgm:t>
    </dgm:pt>
    <dgm:pt modelId="{A3814597-4FFC-4041-A7BF-3A9C43FE5B78}">
      <dgm:prSet/>
      <dgm:spPr/>
      <dgm:t>
        <a:bodyPr/>
        <a:lstStyle/>
        <a:p>
          <a:r>
            <a:rPr lang="en-US"/>
            <a:t>Preliminary ruling (Art. 267 TFEU) ensures uniformity &amp; autonomy of EU law</a:t>
          </a:r>
        </a:p>
      </dgm:t>
    </dgm:pt>
    <dgm:pt modelId="{E831ED99-2682-4CD6-A380-9167E6A61961}" type="parTrans" cxnId="{4D034027-703C-4733-B506-8D4E58F37F85}">
      <dgm:prSet/>
      <dgm:spPr/>
      <dgm:t>
        <a:bodyPr/>
        <a:lstStyle/>
        <a:p>
          <a:endParaRPr lang="en-US"/>
        </a:p>
      </dgm:t>
    </dgm:pt>
    <dgm:pt modelId="{C96A4244-0061-40B9-93B1-28E716B008B4}" type="sibTrans" cxnId="{4D034027-703C-4733-B506-8D4E58F37F85}">
      <dgm:prSet/>
      <dgm:spPr/>
      <dgm:t>
        <a:bodyPr/>
        <a:lstStyle/>
        <a:p>
          <a:endParaRPr lang="en-US"/>
        </a:p>
      </dgm:t>
    </dgm:pt>
    <dgm:pt modelId="{E20D9061-50B5-43D7-BE1C-96353A07E4BE}">
      <dgm:prSet/>
      <dgm:spPr/>
      <dgm:t>
        <a:bodyPr/>
        <a:lstStyle/>
        <a:p>
          <a:r>
            <a:rPr lang="en-US"/>
            <a:t>Arbitration between individuals is acceptable — but not at the expense of EU public policy</a:t>
          </a:r>
        </a:p>
      </dgm:t>
    </dgm:pt>
    <dgm:pt modelId="{3B6CDC3E-B5BE-4514-AFCA-CB9FDE23E771}" type="parTrans" cxnId="{2B7084F4-2EDC-4AB0-A654-EB237DE7A0DE}">
      <dgm:prSet/>
      <dgm:spPr/>
      <dgm:t>
        <a:bodyPr/>
        <a:lstStyle/>
        <a:p>
          <a:endParaRPr lang="en-US"/>
        </a:p>
      </dgm:t>
    </dgm:pt>
    <dgm:pt modelId="{F8667728-424E-431F-B19B-2CCD8C1BA63D}" type="sibTrans" cxnId="{2B7084F4-2EDC-4AB0-A654-EB237DE7A0DE}">
      <dgm:prSet/>
      <dgm:spPr/>
      <dgm:t>
        <a:bodyPr/>
        <a:lstStyle/>
        <a:p>
          <a:endParaRPr lang="en-US"/>
        </a:p>
      </dgm:t>
    </dgm:pt>
    <dgm:pt modelId="{8D5A3D1B-C296-4256-BE86-3A896C12E411}" type="pres">
      <dgm:prSet presAssocID="{00CD48FB-A787-4A72-9D56-862A4872FE27}" presName="root" presStyleCnt="0">
        <dgm:presLayoutVars>
          <dgm:dir/>
          <dgm:resizeHandles val="exact"/>
        </dgm:presLayoutVars>
      </dgm:prSet>
      <dgm:spPr/>
    </dgm:pt>
    <dgm:pt modelId="{52A8875A-2E02-4E36-ABB8-8F7F22371ABF}" type="pres">
      <dgm:prSet presAssocID="{1E15347D-D803-43C3-B248-4DF6485F1086}" presName="compNode" presStyleCnt="0"/>
      <dgm:spPr/>
    </dgm:pt>
    <dgm:pt modelId="{8EBBF24B-2791-4924-A5AE-3A9464BBD4FB}" type="pres">
      <dgm:prSet presAssocID="{1E15347D-D803-43C3-B248-4DF6485F1086}" presName="bgRect" presStyleLbl="bgShp" presStyleIdx="0" presStyleCnt="3"/>
      <dgm:spPr/>
    </dgm:pt>
    <dgm:pt modelId="{5AEA5E0B-A6D2-449D-A705-8B7E7FD39F57}" type="pres">
      <dgm:prSet presAssocID="{1E15347D-D803-43C3-B248-4DF6485F10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own"/>
        </a:ext>
      </dgm:extLst>
    </dgm:pt>
    <dgm:pt modelId="{AA7201AB-3D9E-4CCE-9DDC-7989981E136C}" type="pres">
      <dgm:prSet presAssocID="{1E15347D-D803-43C3-B248-4DF6485F1086}" presName="spaceRect" presStyleCnt="0"/>
      <dgm:spPr/>
    </dgm:pt>
    <dgm:pt modelId="{8E1C0A29-09E4-47D0-A949-68EFC5D37E6D}" type="pres">
      <dgm:prSet presAssocID="{1E15347D-D803-43C3-B248-4DF6485F1086}" presName="parTx" presStyleLbl="revTx" presStyleIdx="0" presStyleCnt="3">
        <dgm:presLayoutVars>
          <dgm:chMax val="0"/>
          <dgm:chPref val="0"/>
        </dgm:presLayoutVars>
      </dgm:prSet>
      <dgm:spPr/>
    </dgm:pt>
    <dgm:pt modelId="{2CAEADAE-D1D9-4841-B9BF-4F4A39059054}" type="pres">
      <dgm:prSet presAssocID="{FFD681EC-870E-4EB4-A92A-6BFEE2F0222C}" presName="sibTrans" presStyleCnt="0"/>
      <dgm:spPr/>
    </dgm:pt>
    <dgm:pt modelId="{2DD6F2F8-F937-4199-AC5E-0A57D0D6BB9E}" type="pres">
      <dgm:prSet presAssocID="{A3814597-4FFC-4041-A7BF-3A9C43FE5B78}" presName="compNode" presStyleCnt="0"/>
      <dgm:spPr/>
    </dgm:pt>
    <dgm:pt modelId="{C0221B81-AC50-4BE1-A204-6AAEF9BF868C}" type="pres">
      <dgm:prSet presAssocID="{A3814597-4FFC-4041-A7BF-3A9C43FE5B78}" presName="bgRect" presStyleLbl="bgShp" presStyleIdx="1" presStyleCnt="3"/>
      <dgm:spPr/>
    </dgm:pt>
    <dgm:pt modelId="{20DF75C0-6914-4E5C-9CDE-B53D7B5A006B}" type="pres">
      <dgm:prSet presAssocID="{A3814597-4FFC-4041-A7BF-3A9C43FE5B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851A28A3-061F-4E89-BB21-947B4054FCDB}" type="pres">
      <dgm:prSet presAssocID="{A3814597-4FFC-4041-A7BF-3A9C43FE5B78}" presName="spaceRect" presStyleCnt="0"/>
      <dgm:spPr/>
    </dgm:pt>
    <dgm:pt modelId="{0C926B43-492D-473E-A138-3B3441603DEB}" type="pres">
      <dgm:prSet presAssocID="{A3814597-4FFC-4041-A7BF-3A9C43FE5B78}" presName="parTx" presStyleLbl="revTx" presStyleIdx="1" presStyleCnt="3">
        <dgm:presLayoutVars>
          <dgm:chMax val="0"/>
          <dgm:chPref val="0"/>
        </dgm:presLayoutVars>
      </dgm:prSet>
      <dgm:spPr/>
    </dgm:pt>
    <dgm:pt modelId="{4AA3C551-E2D2-4173-BFDF-FBDE95F9A6BD}" type="pres">
      <dgm:prSet presAssocID="{C96A4244-0061-40B9-93B1-28E716B008B4}" presName="sibTrans" presStyleCnt="0"/>
      <dgm:spPr/>
    </dgm:pt>
    <dgm:pt modelId="{72A53945-B30C-4AB0-8EC8-D944C82FCA45}" type="pres">
      <dgm:prSet presAssocID="{E20D9061-50B5-43D7-BE1C-96353A07E4BE}" presName="compNode" presStyleCnt="0"/>
      <dgm:spPr/>
    </dgm:pt>
    <dgm:pt modelId="{4DC5B7EE-5F9D-4B10-9150-5CDA57EA8312}" type="pres">
      <dgm:prSet presAssocID="{E20D9061-50B5-43D7-BE1C-96353A07E4BE}" presName="bgRect" presStyleLbl="bgShp" presStyleIdx="2" presStyleCnt="3"/>
      <dgm:spPr/>
    </dgm:pt>
    <dgm:pt modelId="{55F96B7A-BDBD-49CF-A7F6-3A5F0C3E78B1}" type="pres">
      <dgm:prSet presAssocID="{E20D9061-50B5-43D7-BE1C-96353A07E4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A5DF82C6-7066-4E14-B61C-2C4A8021A717}" type="pres">
      <dgm:prSet presAssocID="{E20D9061-50B5-43D7-BE1C-96353A07E4BE}" presName="spaceRect" presStyleCnt="0"/>
      <dgm:spPr/>
    </dgm:pt>
    <dgm:pt modelId="{89E83699-4A18-4420-9C2F-DC5FDE1A1E70}" type="pres">
      <dgm:prSet presAssocID="{E20D9061-50B5-43D7-BE1C-96353A07E4BE}" presName="parTx" presStyleLbl="revTx" presStyleIdx="2" presStyleCnt="3">
        <dgm:presLayoutVars>
          <dgm:chMax val="0"/>
          <dgm:chPref val="0"/>
        </dgm:presLayoutVars>
      </dgm:prSet>
      <dgm:spPr/>
    </dgm:pt>
  </dgm:ptLst>
  <dgm:cxnLst>
    <dgm:cxn modelId="{617C2F0A-DD8C-4A18-B7F7-EAC20F07B12A}" srcId="{00CD48FB-A787-4A72-9D56-862A4872FE27}" destId="{1E15347D-D803-43C3-B248-4DF6485F1086}" srcOrd="0" destOrd="0" parTransId="{98FB3760-8538-43E3-8D7E-AE8241E1469D}" sibTransId="{FFD681EC-870E-4EB4-A92A-6BFEE2F0222C}"/>
    <dgm:cxn modelId="{BC7FBF0B-53BE-4C39-8AB4-B30C4F196CF5}" type="presOf" srcId="{E20D9061-50B5-43D7-BE1C-96353A07E4BE}" destId="{89E83699-4A18-4420-9C2F-DC5FDE1A1E70}" srcOrd="0" destOrd="0" presId="urn:microsoft.com/office/officeart/2018/2/layout/IconVerticalSolidList"/>
    <dgm:cxn modelId="{4D034027-703C-4733-B506-8D4E58F37F85}" srcId="{00CD48FB-A787-4A72-9D56-862A4872FE27}" destId="{A3814597-4FFC-4041-A7BF-3A9C43FE5B78}" srcOrd="1" destOrd="0" parTransId="{E831ED99-2682-4CD6-A380-9167E6A61961}" sibTransId="{C96A4244-0061-40B9-93B1-28E716B008B4}"/>
    <dgm:cxn modelId="{2A820FC8-FE56-4743-A7F9-7E6B3689A8CE}" type="presOf" srcId="{00CD48FB-A787-4A72-9D56-862A4872FE27}" destId="{8D5A3D1B-C296-4256-BE86-3A896C12E411}" srcOrd="0" destOrd="0" presId="urn:microsoft.com/office/officeart/2018/2/layout/IconVerticalSolidList"/>
    <dgm:cxn modelId="{10C1D7EA-EFEF-407B-B063-7482AB42C593}" type="presOf" srcId="{1E15347D-D803-43C3-B248-4DF6485F1086}" destId="{8E1C0A29-09E4-47D0-A949-68EFC5D37E6D}" srcOrd="0" destOrd="0" presId="urn:microsoft.com/office/officeart/2018/2/layout/IconVerticalSolidList"/>
    <dgm:cxn modelId="{563566F4-7F9A-4924-8E6B-A16AF28E1219}" type="presOf" srcId="{A3814597-4FFC-4041-A7BF-3A9C43FE5B78}" destId="{0C926B43-492D-473E-A138-3B3441603DEB}" srcOrd="0" destOrd="0" presId="urn:microsoft.com/office/officeart/2018/2/layout/IconVerticalSolidList"/>
    <dgm:cxn modelId="{2B7084F4-2EDC-4AB0-A654-EB237DE7A0DE}" srcId="{00CD48FB-A787-4A72-9D56-862A4872FE27}" destId="{E20D9061-50B5-43D7-BE1C-96353A07E4BE}" srcOrd="2" destOrd="0" parTransId="{3B6CDC3E-B5BE-4514-AFCA-CB9FDE23E771}" sibTransId="{F8667728-424E-431F-B19B-2CCD8C1BA63D}"/>
    <dgm:cxn modelId="{34258F04-830C-4A2D-A5B5-628DA9ACB767}" type="presParOf" srcId="{8D5A3D1B-C296-4256-BE86-3A896C12E411}" destId="{52A8875A-2E02-4E36-ABB8-8F7F22371ABF}" srcOrd="0" destOrd="0" presId="urn:microsoft.com/office/officeart/2018/2/layout/IconVerticalSolidList"/>
    <dgm:cxn modelId="{38BEF9DC-1C2C-482D-A206-B68292A006C5}" type="presParOf" srcId="{52A8875A-2E02-4E36-ABB8-8F7F22371ABF}" destId="{8EBBF24B-2791-4924-A5AE-3A9464BBD4FB}" srcOrd="0" destOrd="0" presId="urn:microsoft.com/office/officeart/2018/2/layout/IconVerticalSolidList"/>
    <dgm:cxn modelId="{EA6EF0AB-EE35-4055-8ADF-283DB1811921}" type="presParOf" srcId="{52A8875A-2E02-4E36-ABB8-8F7F22371ABF}" destId="{5AEA5E0B-A6D2-449D-A705-8B7E7FD39F57}" srcOrd="1" destOrd="0" presId="urn:microsoft.com/office/officeart/2018/2/layout/IconVerticalSolidList"/>
    <dgm:cxn modelId="{B1BDD538-C195-4221-9A0A-00A0C8A8E87B}" type="presParOf" srcId="{52A8875A-2E02-4E36-ABB8-8F7F22371ABF}" destId="{AA7201AB-3D9E-4CCE-9DDC-7989981E136C}" srcOrd="2" destOrd="0" presId="urn:microsoft.com/office/officeart/2018/2/layout/IconVerticalSolidList"/>
    <dgm:cxn modelId="{CBC4D695-2014-49D8-9693-7F5ECE62E2FB}" type="presParOf" srcId="{52A8875A-2E02-4E36-ABB8-8F7F22371ABF}" destId="{8E1C0A29-09E4-47D0-A949-68EFC5D37E6D}" srcOrd="3" destOrd="0" presId="urn:microsoft.com/office/officeart/2018/2/layout/IconVerticalSolidList"/>
    <dgm:cxn modelId="{8EDF2E0A-A002-4C21-8FE0-7A112B61BBA5}" type="presParOf" srcId="{8D5A3D1B-C296-4256-BE86-3A896C12E411}" destId="{2CAEADAE-D1D9-4841-B9BF-4F4A39059054}" srcOrd="1" destOrd="0" presId="urn:microsoft.com/office/officeart/2018/2/layout/IconVerticalSolidList"/>
    <dgm:cxn modelId="{77DD6739-136A-4A79-8234-D9B0FEA5E391}" type="presParOf" srcId="{8D5A3D1B-C296-4256-BE86-3A896C12E411}" destId="{2DD6F2F8-F937-4199-AC5E-0A57D0D6BB9E}" srcOrd="2" destOrd="0" presId="urn:microsoft.com/office/officeart/2018/2/layout/IconVerticalSolidList"/>
    <dgm:cxn modelId="{E8B64F84-6AB8-4804-AF84-070057F792AB}" type="presParOf" srcId="{2DD6F2F8-F937-4199-AC5E-0A57D0D6BB9E}" destId="{C0221B81-AC50-4BE1-A204-6AAEF9BF868C}" srcOrd="0" destOrd="0" presId="urn:microsoft.com/office/officeart/2018/2/layout/IconVerticalSolidList"/>
    <dgm:cxn modelId="{17DE7127-913D-4BC9-9913-4460211727B4}" type="presParOf" srcId="{2DD6F2F8-F937-4199-AC5E-0A57D0D6BB9E}" destId="{20DF75C0-6914-4E5C-9CDE-B53D7B5A006B}" srcOrd="1" destOrd="0" presId="urn:microsoft.com/office/officeart/2018/2/layout/IconVerticalSolidList"/>
    <dgm:cxn modelId="{45F0BF2D-E8DC-475F-B412-31EC7EA8FD77}" type="presParOf" srcId="{2DD6F2F8-F937-4199-AC5E-0A57D0D6BB9E}" destId="{851A28A3-061F-4E89-BB21-947B4054FCDB}" srcOrd="2" destOrd="0" presId="urn:microsoft.com/office/officeart/2018/2/layout/IconVerticalSolidList"/>
    <dgm:cxn modelId="{87A04B95-DF5F-4D47-B4D9-787D9596F107}" type="presParOf" srcId="{2DD6F2F8-F937-4199-AC5E-0A57D0D6BB9E}" destId="{0C926B43-492D-473E-A138-3B3441603DEB}" srcOrd="3" destOrd="0" presId="urn:microsoft.com/office/officeart/2018/2/layout/IconVerticalSolidList"/>
    <dgm:cxn modelId="{86E2AD1D-7CD2-4E23-A199-0271D48217D3}" type="presParOf" srcId="{8D5A3D1B-C296-4256-BE86-3A896C12E411}" destId="{4AA3C551-E2D2-4173-BFDF-FBDE95F9A6BD}" srcOrd="3" destOrd="0" presId="urn:microsoft.com/office/officeart/2018/2/layout/IconVerticalSolidList"/>
    <dgm:cxn modelId="{158713DA-D695-423D-936B-468359A8321B}" type="presParOf" srcId="{8D5A3D1B-C296-4256-BE86-3A896C12E411}" destId="{72A53945-B30C-4AB0-8EC8-D944C82FCA45}" srcOrd="4" destOrd="0" presId="urn:microsoft.com/office/officeart/2018/2/layout/IconVerticalSolidList"/>
    <dgm:cxn modelId="{4B27BF44-3FC1-4215-AC5C-2685DE75D900}" type="presParOf" srcId="{72A53945-B30C-4AB0-8EC8-D944C82FCA45}" destId="{4DC5B7EE-5F9D-4B10-9150-5CDA57EA8312}" srcOrd="0" destOrd="0" presId="urn:microsoft.com/office/officeart/2018/2/layout/IconVerticalSolidList"/>
    <dgm:cxn modelId="{B385FB8B-5C18-4E25-8F3F-F8DFCB3726D6}" type="presParOf" srcId="{72A53945-B30C-4AB0-8EC8-D944C82FCA45}" destId="{55F96B7A-BDBD-49CF-A7F6-3A5F0C3E78B1}" srcOrd="1" destOrd="0" presId="urn:microsoft.com/office/officeart/2018/2/layout/IconVerticalSolidList"/>
    <dgm:cxn modelId="{C0FF3949-1751-46C6-92C5-6D972C440074}" type="presParOf" srcId="{72A53945-B30C-4AB0-8EC8-D944C82FCA45}" destId="{A5DF82C6-7066-4E14-B61C-2C4A8021A717}" srcOrd="2" destOrd="0" presId="urn:microsoft.com/office/officeart/2018/2/layout/IconVerticalSolidList"/>
    <dgm:cxn modelId="{19A3860E-AC65-4C3E-BDFB-D34A0143912A}" type="presParOf" srcId="{72A53945-B30C-4AB0-8EC8-D944C82FCA45}" destId="{89E83699-4A18-4420-9C2F-DC5FDE1A1E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8C8481-A936-4FF2-8CB0-E913D7C58C9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9A049D1-9634-4F46-B804-EF6032361DBF}">
      <dgm:prSet/>
      <dgm:spPr/>
      <dgm:t>
        <a:bodyPr/>
        <a:lstStyle/>
        <a:p>
          <a:r>
            <a:rPr lang="en-US"/>
            <a:t>Distinction: voluntary waiver vs. compulsory/arbitration imposed by sports associations</a:t>
          </a:r>
        </a:p>
      </dgm:t>
    </dgm:pt>
    <dgm:pt modelId="{C5056B79-CB52-41C2-AF2E-9E3AFB3C2271}" type="parTrans" cxnId="{E3404E8A-ADE3-4D55-A701-07C95390F17D}">
      <dgm:prSet/>
      <dgm:spPr/>
      <dgm:t>
        <a:bodyPr/>
        <a:lstStyle/>
        <a:p>
          <a:endParaRPr lang="en-US"/>
        </a:p>
      </dgm:t>
    </dgm:pt>
    <dgm:pt modelId="{70B208E3-F65D-4F14-B6E6-4A493CA4FEBB}" type="sibTrans" cxnId="{E3404E8A-ADE3-4D55-A701-07C95390F17D}">
      <dgm:prSet/>
      <dgm:spPr/>
      <dgm:t>
        <a:bodyPr/>
        <a:lstStyle/>
        <a:p>
          <a:endParaRPr lang="en-US"/>
        </a:p>
      </dgm:t>
    </dgm:pt>
    <dgm:pt modelId="{93A3977E-9492-4110-9F76-A19A4466D5EF}">
      <dgm:prSet/>
      <dgm:spPr/>
      <dgm:t>
        <a:bodyPr/>
        <a:lstStyle/>
        <a:p>
          <a:r>
            <a:rPr lang="en-US"/>
            <a:t>CAS in sport often ‘imposed in practice’ via federation statutes; exclusivity &amp; ban on ordinary courts</a:t>
          </a:r>
        </a:p>
      </dgm:t>
    </dgm:pt>
    <dgm:pt modelId="{3884F7A2-3B67-414C-96A4-92ABB2E2425F}" type="parTrans" cxnId="{9D45758E-BC9C-4640-8FA2-B88179F97C39}">
      <dgm:prSet/>
      <dgm:spPr/>
      <dgm:t>
        <a:bodyPr/>
        <a:lstStyle/>
        <a:p>
          <a:endParaRPr lang="en-US"/>
        </a:p>
      </dgm:t>
    </dgm:pt>
    <dgm:pt modelId="{6454C56E-0083-42BB-ADFF-FB974D290C36}" type="sibTrans" cxnId="{9D45758E-BC9C-4640-8FA2-B88179F97C39}">
      <dgm:prSet/>
      <dgm:spPr/>
      <dgm:t>
        <a:bodyPr/>
        <a:lstStyle/>
        <a:p>
          <a:endParaRPr lang="en-US"/>
        </a:p>
      </dgm:t>
    </dgm:pt>
    <dgm:pt modelId="{C05ACB5D-CD09-45F7-A384-B9C0704CA737}">
      <dgm:prSet/>
      <dgm:spPr/>
      <dgm:t>
        <a:bodyPr/>
        <a:lstStyle/>
        <a:p>
          <a:r>
            <a:rPr lang="en-US"/>
            <a:t>Imposition heightens the need for effective judicial review within the EU legal order</a:t>
          </a:r>
        </a:p>
      </dgm:t>
    </dgm:pt>
    <dgm:pt modelId="{E78D9B5C-7808-4F8A-9DA4-A44BA7C55C2E}" type="parTrans" cxnId="{42CDCC3C-EE27-4764-AC0F-A619C54EE952}">
      <dgm:prSet/>
      <dgm:spPr/>
      <dgm:t>
        <a:bodyPr/>
        <a:lstStyle/>
        <a:p>
          <a:endParaRPr lang="en-US"/>
        </a:p>
      </dgm:t>
    </dgm:pt>
    <dgm:pt modelId="{06DEB0D5-BBB0-459C-A9E7-41AD600F4D46}" type="sibTrans" cxnId="{42CDCC3C-EE27-4764-AC0F-A619C54EE952}">
      <dgm:prSet/>
      <dgm:spPr/>
      <dgm:t>
        <a:bodyPr/>
        <a:lstStyle/>
        <a:p>
          <a:endParaRPr lang="en-US"/>
        </a:p>
      </dgm:t>
    </dgm:pt>
    <dgm:pt modelId="{D10E43BE-719D-4258-98C8-A4434477BE4A}" type="pres">
      <dgm:prSet presAssocID="{618C8481-A936-4FF2-8CB0-E913D7C58C9F}" presName="root" presStyleCnt="0">
        <dgm:presLayoutVars>
          <dgm:dir/>
          <dgm:resizeHandles val="exact"/>
        </dgm:presLayoutVars>
      </dgm:prSet>
      <dgm:spPr/>
    </dgm:pt>
    <dgm:pt modelId="{88B5B97B-9DFC-4F5F-B908-5B49C28BE7A4}" type="pres">
      <dgm:prSet presAssocID="{49A049D1-9634-4F46-B804-EF6032361DBF}" presName="compNode" presStyleCnt="0"/>
      <dgm:spPr/>
    </dgm:pt>
    <dgm:pt modelId="{51A9FBB7-D91D-45E9-AEA4-FA8E2216D3E2}" type="pres">
      <dgm:prSet presAssocID="{49A049D1-9634-4F46-B804-EF6032361DBF}" presName="bgRect" presStyleLbl="bgShp" presStyleIdx="0" presStyleCnt="3"/>
      <dgm:spPr/>
    </dgm:pt>
    <dgm:pt modelId="{37805DE2-648F-41F2-9F80-8F3F7228AA97}" type="pres">
      <dgm:prSet presAssocID="{49A049D1-9634-4F46-B804-EF6032361D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ort Balls"/>
        </a:ext>
      </dgm:extLst>
    </dgm:pt>
    <dgm:pt modelId="{CADD8DAA-AA95-46B7-A6EC-D48984200379}" type="pres">
      <dgm:prSet presAssocID="{49A049D1-9634-4F46-B804-EF6032361DBF}" presName="spaceRect" presStyleCnt="0"/>
      <dgm:spPr/>
    </dgm:pt>
    <dgm:pt modelId="{2C1986FA-7052-4720-9818-EDEB3442CA2A}" type="pres">
      <dgm:prSet presAssocID="{49A049D1-9634-4F46-B804-EF6032361DBF}" presName="parTx" presStyleLbl="revTx" presStyleIdx="0" presStyleCnt="3">
        <dgm:presLayoutVars>
          <dgm:chMax val="0"/>
          <dgm:chPref val="0"/>
        </dgm:presLayoutVars>
      </dgm:prSet>
      <dgm:spPr/>
    </dgm:pt>
    <dgm:pt modelId="{CB4ED80C-9378-42A1-92B0-7FA03720CAE8}" type="pres">
      <dgm:prSet presAssocID="{70B208E3-F65D-4F14-B6E6-4A493CA4FEBB}" presName="sibTrans" presStyleCnt="0"/>
      <dgm:spPr/>
    </dgm:pt>
    <dgm:pt modelId="{A6A7CC9E-48FE-4B9B-9E18-CF2BD3F01C08}" type="pres">
      <dgm:prSet presAssocID="{93A3977E-9492-4110-9F76-A19A4466D5EF}" presName="compNode" presStyleCnt="0"/>
      <dgm:spPr/>
    </dgm:pt>
    <dgm:pt modelId="{B4A57539-65DB-4378-B96D-BA70B441CE81}" type="pres">
      <dgm:prSet presAssocID="{93A3977E-9492-4110-9F76-A19A4466D5EF}" presName="bgRect" presStyleLbl="bgShp" presStyleIdx="1" presStyleCnt="3"/>
      <dgm:spPr/>
    </dgm:pt>
    <dgm:pt modelId="{D7BBEDEA-6796-49CC-B4B2-A30C280FB113}" type="pres">
      <dgm:prSet presAssocID="{93A3977E-9492-4110-9F76-A19A4466D5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09087C3-28C4-4078-9C7E-BF5A972BCE9F}" type="pres">
      <dgm:prSet presAssocID="{93A3977E-9492-4110-9F76-A19A4466D5EF}" presName="spaceRect" presStyleCnt="0"/>
      <dgm:spPr/>
    </dgm:pt>
    <dgm:pt modelId="{3DDB81B5-50BD-43F0-A2AA-CC2C6CAC4506}" type="pres">
      <dgm:prSet presAssocID="{93A3977E-9492-4110-9F76-A19A4466D5EF}" presName="parTx" presStyleLbl="revTx" presStyleIdx="1" presStyleCnt="3">
        <dgm:presLayoutVars>
          <dgm:chMax val="0"/>
          <dgm:chPref val="0"/>
        </dgm:presLayoutVars>
      </dgm:prSet>
      <dgm:spPr/>
    </dgm:pt>
    <dgm:pt modelId="{00B12F32-0DD1-4E2B-BB09-C067123ABBE7}" type="pres">
      <dgm:prSet presAssocID="{6454C56E-0083-42BB-ADFF-FB974D290C36}" presName="sibTrans" presStyleCnt="0"/>
      <dgm:spPr/>
    </dgm:pt>
    <dgm:pt modelId="{2107AB09-8779-458D-8ECD-8D6444B0B670}" type="pres">
      <dgm:prSet presAssocID="{C05ACB5D-CD09-45F7-A384-B9C0704CA737}" presName="compNode" presStyleCnt="0"/>
      <dgm:spPr/>
    </dgm:pt>
    <dgm:pt modelId="{5C7927DB-2E06-4757-BA5E-AB1D1175C319}" type="pres">
      <dgm:prSet presAssocID="{C05ACB5D-CD09-45F7-A384-B9C0704CA737}" presName="bgRect" presStyleLbl="bgShp" presStyleIdx="2" presStyleCnt="3"/>
      <dgm:spPr/>
    </dgm:pt>
    <dgm:pt modelId="{84BFFDBD-B1D5-482E-8F3D-F6169E232ED8}" type="pres">
      <dgm:prSet presAssocID="{C05ACB5D-CD09-45F7-A384-B9C0704CA7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533C3340-1130-457F-BBAA-6EDF0A81835E}" type="pres">
      <dgm:prSet presAssocID="{C05ACB5D-CD09-45F7-A384-B9C0704CA737}" presName="spaceRect" presStyleCnt="0"/>
      <dgm:spPr/>
    </dgm:pt>
    <dgm:pt modelId="{D783A76D-87E9-43C9-A8BD-12378C4F3F1B}" type="pres">
      <dgm:prSet presAssocID="{C05ACB5D-CD09-45F7-A384-B9C0704CA737}" presName="parTx" presStyleLbl="revTx" presStyleIdx="2" presStyleCnt="3">
        <dgm:presLayoutVars>
          <dgm:chMax val="0"/>
          <dgm:chPref val="0"/>
        </dgm:presLayoutVars>
      </dgm:prSet>
      <dgm:spPr/>
    </dgm:pt>
  </dgm:ptLst>
  <dgm:cxnLst>
    <dgm:cxn modelId="{80152625-B997-4153-86C3-3E7097560775}" type="presOf" srcId="{49A049D1-9634-4F46-B804-EF6032361DBF}" destId="{2C1986FA-7052-4720-9818-EDEB3442CA2A}" srcOrd="0" destOrd="0" presId="urn:microsoft.com/office/officeart/2018/2/layout/IconVerticalSolidList"/>
    <dgm:cxn modelId="{42CDCC3C-EE27-4764-AC0F-A619C54EE952}" srcId="{618C8481-A936-4FF2-8CB0-E913D7C58C9F}" destId="{C05ACB5D-CD09-45F7-A384-B9C0704CA737}" srcOrd="2" destOrd="0" parTransId="{E78D9B5C-7808-4F8A-9DA4-A44BA7C55C2E}" sibTransId="{06DEB0D5-BBB0-459C-A9E7-41AD600F4D46}"/>
    <dgm:cxn modelId="{E3404E8A-ADE3-4D55-A701-07C95390F17D}" srcId="{618C8481-A936-4FF2-8CB0-E913D7C58C9F}" destId="{49A049D1-9634-4F46-B804-EF6032361DBF}" srcOrd="0" destOrd="0" parTransId="{C5056B79-CB52-41C2-AF2E-9E3AFB3C2271}" sibTransId="{70B208E3-F65D-4F14-B6E6-4A493CA4FEBB}"/>
    <dgm:cxn modelId="{9D45758E-BC9C-4640-8FA2-B88179F97C39}" srcId="{618C8481-A936-4FF2-8CB0-E913D7C58C9F}" destId="{93A3977E-9492-4110-9F76-A19A4466D5EF}" srcOrd="1" destOrd="0" parTransId="{3884F7A2-3B67-414C-96A4-92ABB2E2425F}" sibTransId="{6454C56E-0083-42BB-ADFF-FB974D290C36}"/>
    <dgm:cxn modelId="{461FE2C4-5551-4835-956C-53C95FD7CC00}" type="presOf" srcId="{C05ACB5D-CD09-45F7-A384-B9C0704CA737}" destId="{D783A76D-87E9-43C9-A8BD-12378C4F3F1B}" srcOrd="0" destOrd="0" presId="urn:microsoft.com/office/officeart/2018/2/layout/IconVerticalSolidList"/>
    <dgm:cxn modelId="{1D2F86D6-B343-4DEF-B3EC-AB8D572ED026}" type="presOf" srcId="{93A3977E-9492-4110-9F76-A19A4466D5EF}" destId="{3DDB81B5-50BD-43F0-A2AA-CC2C6CAC4506}" srcOrd="0" destOrd="0" presId="urn:microsoft.com/office/officeart/2018/2/layout/IconVerticalSolidList"/>
    <dgm:cxn modelId="{38F98DD6-677D-4569-91ED-A16FBC32A163}" type="presOf" srcId="{618C8481-A936-4FF2-8CB0-E913D7C58C9F}" destId="{D10E43BE-719D-4258-98C8-A4434477BE4A}" srcOrd="0" destOrd="0" presId="urn:microsoft.com/office/officeart/2018/2/layout/IconVerticalSolidList"/>
    <dgm:cxn modelId="{B5CBB5EB-EAEA-488A-BAB2-161413C2B42C}" type="presParOf" srcId="{D10E43BE-719D-4258-98C8-A4434477BE4A}" destId="{88B5B97B-9DFC-4F5F-B908-5B49C28BE7A4}" srcOrd="0" destOrd="0" presId="urn:microsoft.com/office/officeart/2018/2/layout/IconVerticalSolidList"/>
    <dgm:cxn modelId="{B934373F-489A-4CC1-AD29-A3B734832963}" type="presParOf" srcId="{88B5B97B-9DFC-4F5F-B908-5B49C28BE7A4}" destId="{51A9FBB7-D91D-45E9-AEA4-FA8E2216D3E2}" srcOrd="0" destOrd="0" presId="urn:microsoft.com/office/officeart/2018/2/layout/IconVerticalSolidList"/>
    <dgm:cxn modelId="{53E151F2-C468-4EBC-8D6B-B4240BE35851}" type="presParOf" srcId="{88B5B97B-9DFC-4F5F-B908-5B49C28BE7A4}" destId="{37805DE2-648F-41F2-9F80-8F3F7228AA97}" srcOrd="1" destOrd="0" presId="urn:microsoft.com/office/officeart/2018/2/layout/IconVerticalSolidList"/>
    <dgm:cxn modelId="{8861AFF3-ACA0-4599-A29D-42285D308878}" type="presParOf" srcId="{88B5B97B-9DFC-4F5F-B908-5B49C28BE7A4}" destId="{CADD8DAA-AA95-46B7-A6EC-D48984200379}" srcOrd="2" destOrd="0" presId="urn:microsoft.com/office/officeart/2018/2/layout/IconVerticalSolidList"/>
    <dgm:cxn modelId="{1591A7C6-BE80-45C4-8252-5477AFCA9AC6}" type="presParOf" srcId="{88B5B97B-9DFC-4F5F-B908-5B49C28BE7A4}" destId="{2C1986FA-7052-4720-9818-EDEB3442CA2A}" srcOrd="3" destOrd="0" presId="urn:microsoft.com/office/officeart/2018/2/layout/IconVerticalSolidList"/>
    <dgm:cxn modelId="{E2541A16-77A7-4388-BDDF-227D769DFFC3}" type="presParOf" srcId="{D10E43BE-719D-4258-98C8-A4434477BE4A}" destId="{CB4ED80C-9378-42A1-92B0-7FA03720CAE8}" srcOrd="1" destOrd="0" presId="urn:microsoft.com/office/officeart/2018/2/layout/IconVerticalSolidList"/>
    <dgm:cxn modelId="{2DB9BE24-6704-49F3-8595-7FC0946F6013}" type="presParOf" srcId="{D10E43BE-719D-4258-98C8-A4434477BE4A}" destId="{A6A7CC9E-48FE-4B9B-9E18-CF2BD3F01C08}" srcOrd="2" destOrd="0" presId="urn:microsoft.com/office/officeart/2018/2/layout/IconVerticalSolidList"/>
    <dgm:cxn modelId="{FE83BA4E-4F57-4CF3-9878-D6F92102BCE3}" type="presParOf" srcId="{A6A7CC9E-48FE-4B9B-9E18-CF2BD3F01C08}" destId="{B4A57539-65DB-4378-B96D-BA70B441CE81}" srcOrd="0" destOrd="0" presId="urn:microsoft.com/office/officeart/2018/2/layout/IconVerticalSolidList"/>
    <dgm:cxn modelId="{71022FE8-535D-49AD-B9A6-F22CCB7FEABA}" type="presParOf" srcId="{A6A7CC9E-48FE-4B9B-9E18-CF2BD3F01C08}" destId="{D7BBEDEA-6796-49CC-B4B2-A30C280FB113}" srcOrd="1" destOrd="0" presId="urn:microsoft.com/office/officeart/2018/2/layout/IconVerticalSolidList"/>
    <dgm:cxn modelId="{52E88F31-ECF5-4E23-970B-5C6A0B47274D}" type="presParOf" srcId="{A6A7CC9E-48FE-4B9B-9E18-CF2BD3F01C08}" destId="{809087C3-28C4-4078-9C7E-BF5A972BCE9F}" srcOrd="2" destOrd="0" presId="urn:microsoft.com/office/officeart/2018/2/layout/IconVerticalSolidList"/>
    <dgm:cxn modelId="{D7AC26CB-AFBB-4CCC-B7AB-0DB40531F408}" type="presParOf" srcId="{A6A7CC9E-48FE-4B9B-9E18-CF2BD3F01C08}" destId="{3DDB81B5-50BD-43F0-A2AA-CC2C6CAC4506}" srcOrd="3" destOrd="0" presId="urn:microsoft.com/office/officeart/2018/2/layout/IconVerticalSolidList"/>
    <dgm:cxn modelId="{235ADCEB-0965-42E6-A3FE-0DF5D6D9BD9A}" type="presParOf" srcId="{D10E43BE-719D-4258-98C8-A4434477BE4A}" destId="{00B12F32-0DD1-4E2B-BB09-C067123ABBE7}" srcOrd="3" destOrd="0" presId="urn:microsoft.com/office/officeart/2018/2/layout/IconVerticalSolidList"/>
    <dgm:cxn modelId="{1D01C9B9-7AEB-4629-A119-F14D6D11E972}" type="presParOf" srcId="{D10E43BE-719D-4258-98C8-A4434477BE4A}" destId="{2107AB09-8779-458D-8ECD-8D6444B0B670}" srcOrd="4" destOrd="0" presId="urn:microsoft.com/office/officeart/2018/2/layout/IconVerticalSolidList"/>
    <dgm:cxn modelId="{48412FBF-2148-49F1-B5FA-A2600BF5EAE1}" type="presParOf" srcId="{2107AB09-8779-458D-8ECD-8D6444B0B670}" destId="{5C7927DB-2E06-4757-BA5E-AB1D1175C319}" srcOrd="0" destOrd="0" presId="urn:microsoft.com/office/officeart/2018/2/layout/IconVerticalSolidList"/>
    <dgm:cxn modelId="{4155359A-2553-4E64-A2D6-02C178833F43}" type="presParOf" srcId="{2107AB09-8779-458D-8ECD-8D6444B0B670}" destId="{84BFFDBD-B1D5-482E-8F3D-F6169E232ED8}" srcOrd="1" destOrd="0" presId="urn:microsoft.com/office/officeart/2018/2/layout/IconVerticalSolidList"/>
    <dgm:cxn modelId="{FC261319-0293-48D9-BD0F-6BDF09A362DC}" type="presParOf" srcId="{2107AB09-8779-458D-8ECD-8D6444B0B670}" destId="{533C3340-1130-457F-BBAA-6EDF0A81835E}" srcOrd="2" destOrd="0" presId="urn:microsoft.com/office/officeart/2018/2/layout/IconVerticalSolidList"/>
    <dgm:cxn modelId="{4A4933D9-8630-4261-AA51-74CAC89EA11A}" type="presParOf" srcId="{2107AB09-8779-458D-8ECD-8D6444B0B670}" destId="{D783A76D-87E9-43C9-A8BD-12378C4F3F1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A1D79-A5BE-2C46-A6AA-AB1C09A580E2}">
      <dsp:nvSpPr>
        <dsp:cNvPr id="0" name=""/>
        <dsp:cNvSpPr/>
      </dsp:nvSpPr>
      <dsp:spPr>
        <a:xfrm>
          <a:off x="0" y="0"/>
          <a:ext cx="503516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D7E01-766D-5D4B-8888-E5A6BEC62AC3}">
      <dsp:nvSpPr>
        <dsp:cNvPr id="0" name=""/>
        <dsp:cNvSpPr/>
      </dsp:nvSpPr>
      <dsp:spPr>
        <a:xfrm>
          <a:off x="0" y="0"/>
          <a:ext cx="5035164"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Parties: </a:t>
          </a:r>
          <a:r>
            <a:rPr lang="en-US" sz="2000" kern="1200" dirty="0"/>
            <a:t>RFC Seraing SA v. FIFA, UEFA, URBSFA; interested party: Doyen Sports Investment Ltd</a:t>
          </a:r>
        </a:p>
      </dsp:txBody>
      <dsp:txXfrm>
        <a:off x="0" y="0"/>
        <a:ext cx="5035164" cy="1029793"/>
      </dsp:txXfrm>
    </dsp:sp>
    <dsp:sp modelId="{8E4036C1-A43B-CC4E-B009-05C07553F659}">
      <dsp:nvSpPr>
        <dsp:cNvPr id="0" name=""/>
        <dsp:cNvSpPr/>
      </dsp:nvSpPr>
      <dsp:spPr>
        <a:xfrm>
          <a:off x="0" y="1029792"/>
          <a:ext cx="503516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28EB1-81E0-2048-843A-15B674A6DD8C}">
      <dsp:nvSpPr>
        <dsp:cNvPr id="0" name=""/>
        <dsp:cNvSpPr/>
      </dsp:nvSpPr>
      <dsp:spPr>
        <a:xfrm>
          <a:off x="0" y="1029793"/>
          <a:ext cx="5035164"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Reference: </a:t>
          </a:r>
          <a:r>
            <a:rPr lang="en-US" sz="2000" kern="1200" dirty="0"/>
            <a:t>Cour de cassation (Belgium) — 8 Sept 2023</a:t>
          </a:r>
        </a:p>
      </dsp:txBody>
      <dsp:txXfrm>
        <a:off x="0" y="1029793"/>
        <a:ext cx="5035164" cy="1029793"/>
      </dsp:txXfrm>
    </dsp:sp>
    <dsp:sp modelId="{FA1EF8F8-D604-DD45-BFE1-66DD7281E9DB}">
      <dsp:nvSpPr>
        <dsp:cNvPr id="0" name=""/>
        <dsp:cNvSpPr/>
      </dsp:nvSpPr>
      <dsp:spPr>
        <a:xfrm>
          <a:off x="0" y="2059585"/>
          <a:ext cx="503516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33C1F-E6B0-2844-AC6B-B7C08568C6E7}">
      <dsp:nvSpPr>
        <dsp:cNvPr id="0" name=""/>
        <dsp:cNvSpPr/>
      </dsp:nvSpPr>
      <dsp:spPr>
        <a:xfrm>
          <a:off x="0" y="2059586"/>
          <a:ext cx="5035164"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Chamber: </a:t>
          </a:r>
          <a:r>
            <a:rPr lang="en-US" sz="2000" kern="1200" dirty="0"/>
            <a:t>Grand Chamber; AG: T. </a:t>
          </a:r>
          <a:r>
            <a:rPr lang="en-US" sz="2000" kern="1200" dirty="0" err="1"/>
            <a:t>Ćapeta</a:t>
          </a:r>
          <a:r>
            <a:rPr lang="en-US" sz="2000" kern="1200" dirty="0"/>
            <a:t>; Hearing: 1 Oct 2024; Judgment: 1 Aug 2025</a:t>
          </a:r>
        </a:p>
      </dsp:txBody>
      <dsp:txXfrm>
        <a:off x="0" y="2059586"/>
        <a:ext cx="5035164" cy="1029793"/>
      </dsp:txXfrm>
    </dsp:sp>
    <dsp:sp modelId="{C1189C4F-E680-9640-8035-90F86761B468}">
      <dsp:nvSpPr>
        <dsp:cNvPr id="0" name=""/>
        <dsp:cNvSpPr/>
      </dsp:nvSpPr>
      <dsp:spPr>
        <a:xfrm>
          <a:off x="0" y="3089378"/>
          <a:ext cx="503516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CEA89-C59A-8549-BE51-F7BA91D6A3A3}">
      <dsp:nvSpPr>
        <dsp:cNvPr id="0" name=""/>
        <dsp:cNvSpPr/>
      </dsp:nvSpPr>
      <dsp:spPr>
        <a:xfrm>
          <a:off x="0" y="3089379"/>
          <a:ext cx="5035164"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Core EU law: </a:t>
          </a:r>
          <a:r>
            <a:rPr lang="en-US" sz="2000" kern="1200" dirty="0"/>
            <a:t>Art. 19(1) TEU; Art. 47 Charter; Art. 267 TFEU</a:t>
          </a:r>
        </a:p>
      </dsp:txBody>
      <dsp:txXfrm>
        <a:off x="0" y="3089379"/>
        <a:ext cx="5035164" cy="10297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0A954-381A-DB42-8C22-623AB34CFA68}">
      <dsp:nvSpPr>
        <dsp:cNvPr id="0" name=""/>
        <dsp:cNvSpPr/>
      </dsp:nvSpPr>
      <dsp:spPr>
        <a:xfrm>
          <a:off x="781830" y="2124"/>
          <a:ext cx="2634599" cy="131729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Awards must be amenable to effective judicial review by a court meeting Art. 267 criteria</a:t>
          </a:r>
        </a:p>
      </dsp:txBody>
      <dsp:txXfrm>
        <a:off x="820412" y="40706"/>
        <a:ext cx="2557435" cy="1240135"/>
      </dsp:txXfrm>
    </dsp:sp>
    <dsp:sp modelId="{7574CF16-01CE-834C-8F5D-1D716402E6AD}">
      <dsp:nvSpPr>
        <dsp:cNvPr id="0" name=""/>
        <dsp:cNvSpPr/>
      </dsp:nvSpPr>
      <dsp:spPr>
        <a:xfrm>
          <a:off x="781830" y="1517019"/>
          <a:ext cx="2634599" cy="131729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Review must cover:</a:t>
          </a:r>
        </a:p>
      </dsp:txBody>
      <dsp:txXfrm>
        <a:off x="820412" y="1555601"/>
        <a:ext cx="2557435" cy="1240135"/>
      </dsp:txXfrm>
    </dsp:sp>
    <dsp:sp modelId="{88AD4BD2-8576-8048-898F-CF1CE932C6FF}">
      <dsp:nvSpPr>
        <dsp:cNvPr id="0" name=""/>
        <dsp:cNvSpPr/>
      </dsp:nvSpPr>
      <dsp:spPr>
        <a:xfrm rot="18289469">
          <a:off x="3020652" y="1390975"/>
          <a:ext cx="1845395" cy="54492"/>
        </a:xfrm>
        <a:custGeom>
          <a:avLst/>
          <a:gdLst/>
          <a:ahLst/>
          <a:cxnLst/>
          <a:rect l="0" t="0" r="0" b="0"/>
          <a:pathLst>
            <a:path>
              <a:moveTo>
                <a:pt x="0" y="27246"/>
              </a:moveTo>
              <a:lnTo>
                <a:pt x="1845395" y="2724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97215" y="1372086"/>
        <a:ext cx="92269" cy="92269"/>
      </dsp:txXfrm>
    </dsp:sp>
    <dsp:sp modelId="{81F268F9-5565-9D42-9ED2-EDB76DE7297E}">
      <dsp:nvSpPr>
        <dsp:cNvPr id="0" name=""/>
        <dsp:cNvSpPr/>
      </dsp:nvSpPr>
      <dsp:spPr>
        <a:xfrm>
          <a:off x="4470269" y="2124"/>
          <a:ext cx="2634599" cy="13172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 Interpretation of EU public policy norms (e.g., Arts 45, 56, 63, 101, 102 TFEU)</a:t>
          </a:r>
        </a:p>
      </dsp:txBody>
      <dsp:txXfrm>
        <a:off x="4508851" y="40706"/>
        <a:ext cx="2557435" cy="1240135"/>
      </dsp:txXfrm>
    </dsp:sp>
    <dsp:sp modelId="{3F953E73-3142-3744-9164-C6BDAB1376FA}">
      <dsp:nvSpPr>
        <dsp:cNvPr id="0" name=""/>
        <dsp:cNvSpPr/>
      </dsp:nvSpPr>
      <dsp:spPr>
        <a:xfrm>
          <a:off x="3416430" y="2148422"/>
          <a:ext cx="1053839" cy="54492"/>
        </a:xfrm>
        <a:custGeom>
          <a:avLst/>
          <a:gdLst/>
          <a:ahLst/>
          <a:cxnLst/>
          <a:rect l="0" t="0" r="0" b="0"/>
          <a:pathLst>
            <a:path>
              <a:moveTo>
                <a:pt x="0" y="27246"/>
              </a:moveTo>
              <a:lnTo>
                <a:pt x="1053839" y="2724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7004" y="2149323"/>
        <a:ext cx="52691" cy="52691"/>
      </dsp:txXfrm>
    </dsp:sp>
    <dsp:sp modelId="{A3F2C875-7D34-8B4B-B84B-95EF1E2DC72E}">
      <dsp:nvSpPr>
        <dsp:cNvPr id="0" name=""/>
        <dsp:cNvSpPr/>
      </dsp:nvSpPr>
      <dsp:spPr>
        <a:xfrm>
          <a:off x="4470269" y="1517019"/>
          <a:ext cx="2634599" cy="13172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 Legal consequences for the case at hand</a:t>
          </a:r>
        </a:p>
      </dsp:txBody>
      <dsp:txXfrm>
        <a:off x="4508851" y="1555601"/>
        <a:ext cx="2557435" cy="1240135"/>
      </dsp:txXfrm>
    </dsp:sp>
    <dsp:sp modelId="{68EE056D-638A-6343-A7B5-DA23C4B9857D}">
      <dsp:nvSpPr>
        <dsp:cNvPr id="0" name=""/>
        <dsp:cNvSpPr/>
      </dsp:nvSpPr>
      <dsp:spPr>
        <a:xfrm rot="3310531">
          <a:off x="3020652" y="2905870"/>
          <a:ext cx="1845395" cy="54492"/>
        </a:xfrm>
        <a:custGeom>
          <a:avLst/>
          <a:gdLst/>
          <a:ahLst/>
          <a:cxnLst/>
          <a:rect l="0" t="0" r="0" b="0"/>
          <a:pathLst>
            <a:path>
              <a:moveTo>
                <a:pt x="0" y="27246"/>
              </a:moveTo>
              <a:lnTo>
                <a:pt x="1845395" y="2724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897215" y="2886981"/>
        <a:ext cx="92269" cy="92269"/>
      </dsp:txXfrm>
    </dsp:sp>
    <dsp:sp modelId="{18C888F6-5CF7-0644-8EE9-CC37ED5837E0}">
      <dsp:nvSpPr>
        <dsp:cNvPr id="0" name=""/>
        <dsp:cNvSpPr/>
      </dsp:nvSpPr>
      <dsp:spPr>
        <a:xfrm>
          <a:off x="4470269" y="3031913"/>
          <a:ext cx="2634599" cy="13172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 Legal classification of facts in light of EU norms</a:t>
          </a:r>
        </a:p>
      </dsp:txBody>
      <dsp:txXfrm>
        <a:off x="4508851" y="3070495"/>
        <a:ext cx="2557435" cy="1240135"/>
      </dsp:txXfrm>
    </dsp:sp>
    <dsp:sp modelId="{4DFC3DA7-BC9D-4D4D-B98E-7FB987B9F9E1}">
      <dsp:nvSpPr>
        <dsp:cNvPr id="0" name=""/>
        <dsp:cNvSpPr/>
      </dsp:nvSpPr>
      <dsp:spPr>
        <a:xfrm>
          <a:off x="781830" y="3031913"/>
          <a:ext cx="2634599" cy="131729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t>Limited intensity is acceptable, but effectiveness is essential (Eco Swiss, Mostaza Claro, ISU v Commission)</a:t>
          </a:r>
        </a:p>
      </dsp:txBody>
      <dsp:txXfrm>
        <a:off x="820412" y="3070495"/>
        <a:ext cx="2557435" cy="12401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3A7F5-EA21-418E-BB26-1BDDC5D2DDBA}">
      <dsp:nvSpPr>
        <dsp:cNvPr id="0" name=""/>
        <dsp:cNvSpPr/>
      </dsp:nvSpPr>
      <dsp:spPr>
        <a:xfrm>
          <a:off x="530099" y="691938"/>
          <a:ext cx="1406812" cy="1406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188F2-B232-47E8-99EB-11B921926378}">
      <dsp:nvSpPr>
        <dsp:cNvPr id="0" name=""/>
        <dsp:cNvSpPr/>
      </dsp:nvSpPr>
      <dsp:spPr>
        <a:xfrm>
          <a:off x="829912" y="99175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C678BB-B3C7-4890-ABA9-7CE70D985B58}">
      <dsp:nvSpPr>
        <dsp:cNvPr id="0" name=""/>
        <dsp:cNvSpPr/>
      </dsp:nvSpPr>
      <dsp:spPr>
        <a:xfrm>
          <a:off x="80381" y="2536938"/>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National courts must be able to grant interim measures to safeguard effectiveness (Factortame line)</a:t>
          </a:r>
        </a:p>
      </dsp:txBody>
      <dsp:txXfrm>
        <a:off x="80381" y="2536938"/>
        <a:ext cx="2306250" cy="720000"/>
      </dsp:txXfrm>
    </dsp:sp>
    <dsp:sp modelId="{EE1BDE33-15F0-4E06-A8BE-2FE912A85A04}">
      <dsp:nvSpPr>
        <dsp:cNvPr id="0" name=""/>
        <dsp:cNvSpPr/>
      </dsp:nvSpPr>
      <dsp:spPr>
        <a:xfrm>
          <a:off x="3239943" y="691938"/>
          <a:ext cx="1406812" cy="1406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058E5-CD9E-4D50-8034-A30641F4E6AD}">
      <dsp:nvSpPr>
        <dsp:cNvPr id="0" name=""/>
        <dsp:cNvSpPr/>
      </dsp:nvSpPr>
      <dsp:spPr>
        <a:xfrm>
          <a:off x="3539756" y="99175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4FECC2-EB8A-40F1-AFB7-A4BDB719A201}">
      <dsp:nvSpPr>
        <dsp:cNvPr id="0" name=""/>
        <dsp:cNvSpPr/>
      </dsp:nvSpPr>
      <dsp:spPr>
        <a:xfrm>
          <a:off x="2790224" y="2536938"/>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Courts must draw appropriate legal consequences where inconsistency with EU public policy is found</a:t>
          </a:r>
        </a:p>
      </dsp:txBody>
      <dsp:txXfrm>
        <a:off x="2790224" y="2536938"/>
        <a:ext cx="2306250" cy="720000"/>
      </dsp:txXfrm>
    </dsp:sp>
    <dsp:sp modelId="{EC0B6489-14CB-4C8E-A7A0-60BCC09913DF}">
      <dsp:nvSpPr>
        <dsp:cNvPr id="0" name=""/>
        <dsp:cNvSpPr/>
      </dsp:nvSpPr>
      <dsp:spPr>
        <a:xfrm>
          <a:off x="5949787" y="691938"/>
          <a:ext cx="1406812" cy="1406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AF8D2-B0D2-4B8A-BD3D-5DBBF177BF14}">
      <dsp:nvSpPr>
        <dsp:cNvPr id="0" name=""/>
        <dsp:cNvSpPr/>
      </dsp:nvSpPr>
      <dsp:spPr>
        <a:xfrm>
          <a:off x="6249600" y="99175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8F8CD-3898-4B27-A2C8-142C262B2CD1}">
      <dsp:nvSpPr>
        <dsp:cNvPr id="0" name=""/>
        <dsp:cNvSpPr/>
      </dsp:nvSpPr>
      <dsp:spPr>
        <a:xfrm>
          <a:off x="5500068" y="2536938"/>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Must disapply rules (including federation rules) that prevent interim relief or effective review</a:t>
          </a:r>
        </a:p>
      </dsp:txBody>
      <dsp:txXfrm>
        <a:off x="5500068" y="2536938"/>
        <a:ext cx="230625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2E035-EE64-B54B-8631-C9BE099832CE}">
      <dsp:nvSpPr>
        <dsp:cNvPr id="0" name=""/>
        <dsp:cNvSpPr/>
      </dsp:nvSpPr>
      <dsp:spPr>
        <a:xfrm>
          <a:off x="0" y="405063"/>
          <a:ext cx="788670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Art. 19(1) TEU + Art. 47 Charter + Art. 267 TFEU preclude:</a:t>
          </a:r>
        </a:p>
      </dsp:txBody>
      <dsp:txXfrm>
        <a:off x="29271" y="434334"/>
        <a:ext cx="7828158" cy="541083"/>
      </dsp:txXfrm>
    </dsp:sp>
    <dsp:sp modelId="{DDD72CAC-E6E9-E947-923F-1A80F54593AE}">
      <dsp:nvSpPr>
        <dsp:cNvPr id="0" name=""/>
        <dsp:cNvSpPr/>
      </dsp:nvSpPr>
      <dsp:spPr>
        <a:xfrm>
          <a:off x="0" y="1076688"/>
          <a:ext cx="7886700" cy="59962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 Res judicata</a:t>
          </a:r>
        </a:p>
      </dsp:txBody>
      <dsp:txXfrm>
        <a:off x="29271" y="1105959"/>
        <a:ext cx="7828158" cy="541083"/>
      </dsp:txXfrm>
    </dsp:sp>
    <dsp:sp modelId="{F3A8EEA9-AA09-1241-8F4D-42B5D8C6A595}">
      <dsp:nvSpPr>
        <dsp:cNvPr id="0" name=""/>
        <dsp:cNvSpPr/>
      </dsp:nvSpPr>
      <dsp:spPr>
        <a:xfrm>
          <a:off x="0" y="1676313"/>
          <a:ext cx="7886700"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Conferred in a Member State on a CAS award where EU‑public‑policy review by an EU court was not first possible</a:t>
          </a:r>
        </a:p>
      </dsp:txBody>
      <dsp:txXfrm>
        <a:off x="0" y="1676313"/>
        <a:ext cx="7886700" cy="633937"/>
      </dsp:txXfrm>
    </dsp:sp>
    <dsp:sp modelId="{73E4C379-215F-EA41-9D12-063A85065AF7}">
      <dsp:nvSpPr>
        <dsp:cNvPr id="0" name=""/>
        <dsp:cNvSpPr/>
      </dsp:nvSpPr>
      <dsp:spPr>
        <a:xfrm>
          <a:off x="0" y="2310250"/>
          <a:ext cx="7886700" cy="59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2) Probative value vis‑à‑vis third parties</a:t>
          </a:r>
        </a:p>
      </dsp:txBody>
      <dsp:txXfrm>
        <a:off x="29271" y="2339521"/>
        <a:ext cx="7828158" cy="541083"/>
      </dsp:txXfrm>
    </dsp:sp>
    <dsp:sp modelId="{E569635D-2BC1-394E-A3B0-534055ED7EA2}">
      <dsp:nvSpPr>
        <dsp:cNvPr id="0" name=""/>
        <dsp:cNvSpPr/>
      </dsp:nvSpPr>
      <dsp:spPr>
        <a:xfrm>
          <a:off x="0" y="2909875"/>
          <a:ext cx="7886700"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Conferred as a consequence of such res judicata in the absence of that review</a:t>
          </a:r>
        </a:p>
      </dsp:txBody>
      <dsp:txXfrm>
        <a:off x="0" y="2909875"/>
        <a:ext cx="7886700" cy="6339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5101B-5B78-7249-9758-FF240BC81CD6}">
      <dsp:nvSpPr>
        <dsp:cNvPr id="0" name=""/>
        <dsp:cNvSpPr/>
      </dsp:nvSpPr>
      <dsp:spPr>
        <a:xfrm>
          <a:off x="3535007" y="2129949"/>
          <a:ext cx="782484" cy="91440"/>
        </a:xfrm>
        <a:custGeom>
          <a:avLst/>
          <a:gdLst/>
          <a:ahLst/>
          <a:cxnLst/>
          <a:rect l="0" t="0" r="0" b="0"/>
          <a:pathLst>
            <a:path>
              <a:moveTo>
                <a:pt x="0" y="45720"/>
              </a:moveTo>
              <a:lnTo>
                <a:pt x="782484"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5922" y="2171603"/>
        <a:ext cx="40654" cy="8130"/>
      </dsp:txXfrm>
    </dsp:sp>
    <dsp:sp modelId="{DF5F356D-1CAF-994A-8473-47A2159B8CAE}">
      <dsp:nvSpPr>
        <dsp:cNvPr id="0" name=""/>
        <dsp:cNvSpPr/>
      </dsp:nvSpPr>
      <dsp:spPr>
        <a:xfrm>
          <a:off x="1655" y="1115123"/>
          <a:ext cx="3535151" cy="212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225" tIns="181831" rIns="173225" bIns="181831" numCol="1" spcCol="1270" anchor="ctr" anchorCtr="0">
          <a:noAutofit/>
        </a:bodyPr>
        <a:lstStyle/>
        <a:p>
          <a:pPr marL="0" lvl="0" indent="0" algn="ctr" defTabSz="1111250">
            <a:lnSpc>
              <a:spcPct val="90000"/>
            </a:lnSpc>
            <a:spcBef>
              <a:spcPct val="0"/>
            </a:spcBef>
            <a:spcAft>
              <a:spcPct val="35000"/>
            </a:spcAft>
            <a:buNone/>
          </a:pPr>
          <a:r>
            <a:rPr lang="en-US" sz="2500" kern="1200"/>
            <a:t>Free movement: Arts 45 (workers), 56 (services), 63 (capital) — direct effect, internal market foundations</a:t>
          </a:r>
        </a:p>
      </dsp:txBody>
      <dsp:txXfrm>
        <a:off x="1655" y="1115123"/>
        <a:ext cx="3535151" cy="2121090"/>
      </dsp:txXfrm>
    </dsp:sp>
    <dsp:sp modelId="{23F1A128-1DF4-6A4A-A298-369128F24477}">
      <dsp:nvSpPr>
        <dsp:cNvPr id="0" name=""/>
        <dsp:cNvSpPr/>
      </dsp:nvSpPr>
      <dsp:spPr>
        <a:xfrm>
          <a:off x="4349892" y="1115123"/>
          <a:ext cx="3535151" cy="2121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225" tIns="181831" rIns="173225" bIns="181831" numCol="1" spcCol="1270" anchor="ctr" anchorCtr="0">
          <a:noAutofit/>
        </a:bodyPr>
        <a:lstStyle/>
        <a:p>
          <a:pPr marL="0" lvl="0" indent="0" algn="ctr" defTabSz="1111250">
            <a:lnSpc>
              <a:spcPct val="90000"/>
            </a:lnSpc>
            <a:spcBef>
              <a:spcPct val="0"/>
            </a:spcBef>
            <a:spcAft>
              <a:spcPct val="35000"/>
            </a:spcAft>
            <a:buNone/>
          </a:pPr>
          <a:r>
            <a:rPr lang="en-US" sz="2500" kern="1200"/>
            <a:t>Competition: Arts 101 &amp; 102 TFEU — direct effect; national courts must protect</a:t>
          </a:r>
        </a:p>
      </dsp:txBody>
      <dsp:txXfrm>
        <a:off x="4349892" y="1115123"/>
        <a:ext cx="3535151" cy="212109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C6734-ABBB-9E4E-A00E-01D0521AB7E1}">
      <dsp:nvSpPr>
        <dsp:cNvPr id="0" name=""/>
        <dsp:cNvSpPr/>
      </dsp:nvSpPr>
      <dsp:spPr>
        <a:xfrm>
          <a:off x="1577340" y="1234"/>
          <a:ext cx="6309360" cy="126487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321278" rIns="122419" bIns="321278" numCol="1" spcCol="1270" anchor="ctr" anchorCtr="0">
          <a:noAutofit/>
        </a:bodyPr>
        <a:lstStyle/>
        <a:p>
          <a:pPr marL="0" lvl="0" indent="0" algn="l" defTabSz="889000">
            <a:lnSpc>
              <a:spcPct val="90000"/>
            </a:lnSpc>
            <a:spcBef>
              <a:spcPct val="0"/>
            </a:spcBef>
            <a:spcAft>
              <a:spcPct val="35000"/>
            </a:spcAft>
            <a:buNone/>
          </a:pPr>
          <a:r>
            <a:rPr lang="en-US" sz="2000" kern="1200"/>
            <a:t>Design dispute‑resolution systems ensuring EU‑compatible judicial review within Member States</a:t>
          </a:r>
        </a:p>
      </dsp:txBody>
      <dsp:txXfrm>
        <a:off x="1577340" y="1234"/>
        <a:ext cx="6309360" cy="1264874"/>
      </dsp:txXfrm>
    </dsp:sp>
    <dsp:sp modelId="{95B017E3-2315-F343-80E3-9688138329DF}">
      <dsp:nvSpPr>
        <dsp:cNvPr id="0" name=""/>
        <dsp:cNvSpPr/>
      </dsp:nvSpPr>
      <dsp:spPr>
        <a:xfrm>
          <a:off x="0" y="1234"/>
          <a:ext cx="1577340" cy="12648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24941" rIns="83468" bIns="124941" numCol="1" spcCol="1270" anchor="ctr" anchorCtr="0">
          <a:noAutofit/>
        </a:bodyPr>
        <a:lstStyle/>
        <a:p>
          <a:pPr marL="0" lvl="0" indent="0" algn="ctr" defTabSz="1066800">
            <a:lnSpc>
              <a:spcPct val="90000"/>
            </a:lnSpc>
            <a:spcBef>
              <a:spcPct val="0"/>
            </a:spcBef>
            <a:spcAft>
              <a:spcPct val="35000"/>
            </a:spcAft>
            <a:buNone/>
          </a:pPr>
          <a:r>
            <a:rPr lang="en-US" sz="2400" kern="1200"/>
            <a:t>Design</a:t>
          </a:r>
        </a:p>
      </dsp:txBody>
      <dsp:txXfrm>
        <a:off x="0" y="1234"/>
        <a:ext cx="1577340" cy="1264874"/>
      </dsp:txXfrm>
    </dsp:sp>
    <dsp:sp modelId="{A38D559E-5CA2-8E4F-AF3D-E4B76B6B49AF}">
      <dsp:nvSpPr>
        <dsp:cNvPr id="0" name=""/>
        <dsp:cNvSpPr/>
      </dsp:nvSpPr>
      <dsp:spPr>
        <a:xfrm>
          <a:off x="1577340" y="1342000"/>
          <a:ext cx="6309360" cy="126487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321278" rIns="122419" bIns="321278" numCol="1" spcCol="1270" anchor="ctr" anchorCtr="0">
          <a:noAutofit/>
        </a:bodyPr>
        <a:lstStyle/>
        <a:p>
          <a:pPr marL="0" lvl="0" indent="0" algn="l" defTabSz="889000">
            <a:lnSpc>
              <a:spcPct val="90000"/>
            </a:lnSpc>
            <a:spcBef>
              <a:spcPct val="0"/>
            </a:spcBef>
            <a:spcAft>
              <a:spcPct val="35000"/>
            </a:spcAft>
            <a:buNone/>
          </a:pPr>
          <a:r>
            <a:rPr lang="en-US" sz="2000" kern="1200"/>
            <a:t>Expect Member State courts to scrutinize CAS awards for EU public policy compliance</a:t>
          </a:r>
        </a:p>
      </dsp:txBody>
      <dsp:txXfrm>
        <a:off x="1577340" y="1342000"/>
        <a:ext cx="6309360" cy="1264874"/>
      </dsp:txXfrm>
    </dsp:sp>
    <dsp:sp modelId="{6C312B90-A576-7346-ADFC-D2AFFE79ED10}">
      <dsp:nvSpPr>
        <dsp:cNvPr id="0" name=""/>
        <dsp:cNvSpPr/>
      </dsp:nvSpPr>
      <dsp:spPr>
        <a:xfrm>
          <a:off x="0" y="1342000"/>
          <a:ext cx="1577340" cy="126487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24941" rIns="83468" bIns="124941" numCol="1" spcCol="1270" anchor="ctr" anchorCtr="0">
          <a:noAutofit/>
        </a:bodyPr>
        <a:lstStyle/>
        <a:p>
          <a:pPr marL="0" lvl="0" indent="0" algn="ctr" defTabSz="1066800">
            <a:lnSpc>
              <a:spcPct val="90000"/>
            </a:lnSpc>
            <a:spcBef>
              <a:spcPct val="0"/>
            </a:spcBef>
            <a:spcAft>
              <a:spcPct val="35000"/>
            </a:spcAft>
            <a:buNone/>
          </a:pPr>
          <a:r>
            <a:rPr lang="en-US" sz="2400" kern="1200"/>
            <a:t>Expect</a:t>
          </a:r>
        </a:p>
      </dsp:txBody>
      <dsp:txXfrm>
        <a:off x="0" y="1342000"/>
        <a:ext cx="1577340" cy="1264874"/>
      </dsp:txXfrm>
    </dsp:sp>
    <dsp:sp modelId="{DA98D6C5-B2DA-3246-B30A-175B71C201E7}">
      <dsp:nvSpPr>
        <dsp:cNvPr id="0" name=""/>
        <dsp:cNvSpPr/>
      </dsp:nvSpPr>
      <dsp:spPr>
        <a:xfrm>
          <a:off x="1577340" y="2682767"/>
          <a:ext cx="6309360" cy="126487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419" tIns="321278" rIns="122419" bIns="321278" numCol="1" spcCol="1270" anchor="ctr" anchorCtr="0">
          <a:noAutofit/>
        </a:bodyPr>
        <a:lstStyle/>
        <a:p>
          <a:pPr marL="0" lvl="0" indent="0" algn="l" defTabSz="889000">
            <a:lnSpc>
              <a:spcPct val="90000"/>
            </a:lnSpc>
            <a:spcBef>
              <a:spcPct val="0"/>
            </a:spcBef>
            <a:spcAft>
              <a:spcPct val="35000"/>
            </a:spcAft>
            <a:buNone/>
          </a:pPr>
          <a:r>
            <a:rPr lang="en-US" sz="2000" kern="1200"/>
            <a:t>Reconsider blanket prohibitions on recourse to ordinary courts where interim relief/effective review is needed</a:t>
          </a:r>
        </a:p>
      </dsp:txBody>
      <dsp:txXfrm>
        <a:off x="1577340" y="2682767"/>
        <a:ext cx="6309360" cy="1264874"/>
      </dsp:txXfrm>
    </dsp:sp>
    <dsp:sp modelId="{8D243B16-58FE-D344-813D-37C832A5349B}">
      <dsp:nvSpPr>
        <dsp:cNvPr id="0" name=""/>
        <dsp:cNvSpPr/>
      </dsp:nvSpPr>
      <dsp:spPr>
        <a:xfrm>
          <a:off x="0" y="2682767"/>
          <a:ext cx="1577340" cy="126487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24941" rIns="83468" bIns="124941" numCol="1" spcCol="1270" anchor="ctr" anchorCtr="0">
          <a:noAutofit/>
        </a:bodyPr>
        <a:lstStyle/>
        <a:p>
          <a:pPr marL="0" lvl="0" indent="0" algn="ctr" defTabSz="1066800">
            <a:lnSpc>
              <a:spcPct val="90000"/>
            </a:lnSpc>
            <a:spcBef>
              <a:spcPct val="0"/>
            </a:spcBef>
            <a:spcAft>
              <a:spcPct val="35000"/>
            </a:spcAft>
            <a:buNone/>
          </a:pPr>
          <a:r>
            <a:rPr lang="en-US" sz="2400" kern="1200"/>
            <a:t>Reconsider</a:t>
          </a:r>
        </a:p>
      </dsp:txBody>
      <dsp:txXfrm>
        <a:off x="0" y="2682767"/>
        <a:ext cx="1577340" cy="12648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8856-4E1D-9440-A9B2-93368B7BD596}">
      <dsp:nvSpPr>
        <dsp:cNvPr id="0" name=""/>
        <dsp:cNvSpPr/>
      </dsp:nvSpPr>
      <dsp:spPr>
        <a:xfrm>
          <a:off x="0" y="410688"/>
          <a:ext cx="78867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Ability to seek EU‑court review of CAS awards when EU public policy is implicated</a:t>
          </a:r>
        </a:p>
      </dsp:txBody>
      <dsp:txXfrm>
        <a:off x="48547" y="459235"/>
        <a:ext cx="7789606" cy="897406"/>
      </dsp:txXfrm>
    </dsp:sp>
    <dsp:sp modelId="{9CF92694-59EC-514A-9F97-58F5BC2B6417}">
      <dsp:nvSpPr>
        <dsp:cNvPr id="0" name=""/>
        <dsp:cNvSpPr/>
      </dsp:nvSpPr>
      <dsp:spPr>
        <a:xfrm>
          <a:off x="0" y="1477188"/>
          <a:ext cx="7886700" cy="9945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Potential to obtain interim measures and damages; possibility to disapply national res judicata/probative rules</a:t>
          </a:r>
        </a:p>
      </dsp:txBody>
      <dsp:txXfrm>
        <a:off x="48547" y="1525735"/>
        <a:ext cx="7789606" cy="897406"/>
      </dsp:txXfrm>
    </dsp:sp>
    <dsp:sp modelId="{FC42A58E-E221-6F42-859B-8957A545C2B5}">
      <dsp:nvSpPr>
        <dsp:cNvPr id="0" name=""/>
        <dsp:cNvSpPr/>
      </dsp:nvSpPr>
      <dsp:spPr>
        <a:xfrm>
          <a:off x="0" y="2543688"/>
          <a:ext cx="7886700"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Contracting: anticipate EU review pathways in arbitration clauses</a:t>
          </a:r>
        </a:p>
      </dsp:txBody>
      <dsp:txXfrm>
        <a:off x="48547" y="2592235"/>
        <a:ext cx="7789606" cy="8974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4F7FC-6EF1-E04D-8A07-FF8D0766FB3A}">
      <dsp:nvSpPr>
        <dsp:cNvPr id="0" name=""/>
        <dsp:cNvSpPr/>
      </dsp:nvSpPr>
      <dsp:spPr>
        <a:xfrm>
          <a:off x="962" y="848041"/>
          <a:ext cx="3754654" cy="22527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NYC requires recognition alongside public policy control by national courts</a:t>
          </a:r>
        </a:p>
      </dsp:txBody>
      <dsp:txXfrm>
        <a:off x="962" y="848041"/>
        <a:ext cx="3754654" cy="2252792"/>
      </dsp:txXfrm>
    </dsp:sp>
    <dsp:sp modelId="{EC7E73F4-6197-3545-90D3-2317CAE46856}">
      <dsp:nvSpPr>
        <dsp:cNvPr id="0" name=""/>
        <dsp:cNvSpPr/>
      </dsp:nvSpPr>
      <dsp:spPr>
        <a:xfrm>
          <a:off x="4131082" y="848041"/>
          <a:ext cx="3754654" cy="225279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Member States must ensure review for EU public policy in addition to national public policy</a:t>
          </a:r>
        </a:p>
      </dsp:txBody>
      <dsp:txXfrm>
        <a:off x="4131082" y="848041"/>
        <a:ext cx="3754654" cy="22527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65058-3305-B948-BD60-60983229E1EA}">
      <dsp:nvSpPr>
        <dsp:cNvPr id="0" name=""/>
        <dsp:cNvSpPr/>
      </dsp:nvSpPr>
      <dsp:spPr>
        <a:xfrm>
          <a:off x="0" y="1726"/>
          <a:ext cx="398639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8EEF50C-F51C-1743-9450-3E0F1EEAF142}">
      <dsp:nvSpPr>
        <dsp:cNvPr id="0" name=""/>
        <dsp:cNvSpPr/>
      </dsp:nvSpPr>
      <dsp:spPr>
        <a:xfrm>
          <a:off x="0" y="1726"/>
          <a:ext cx="3986392" cy="1177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Imposed sports arbitration ≠ enclave beyond EU law</a:t>
          </a:r>
        </a:p>
      </dsp:txBody>
      <dsp:txXfrm>
        <a:off x="0" y="1726"/>
        <a:ext cx="3986392" cy="1177210"/>
      </dsp:txXfrm>
    </dsp:sp>
    <dsp:sp modelId="{6A27A531-2074-5C40-AFCD-EBB1E726571B}">
      <dsp:nvSpPr>
        <dsp:cNvPr id="0" name=""/>
        <dsp:cNvSpPr/>
      </dsp:nvSpPr>
      <dsp:spPr>
        <a:xfrm>
          <a:off x="0" y="1178936"/>
          <a:ext cx="398639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27360F5-9415-1A46-8F7C-3B7023B23D87}">
      <dsp:nvSpPr>
        <dsp:cNvPr id="0" name=""/>
        <dsp:cNvSpPr/>
      </dsp:nvSpPr>
      <dsp:spPr>
        <a:xfrm>
          <a:off x="0" y="1178936"/>
          <a:ext cx="3986392" cy="1177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No res judicata/probative value in the EU without prior effective EU‑compatible judicial review</a:t>
          </a:r>
        </a:p>
      </dsp:txBody>
      <dsp:txXfrm>
        <a:off x="0" y="1178936"/>
        <a:ext cx="3986392" cy="1177210"/>
      </dsp:txXfrm>
    </dsp:sp>
    <dsp:sp modelId="{12F6D39C-956A-284B-BE4C-5637A76FF3F2}">
      <dsp:nvSpPr>
        <dsp:cNvPr id="0" name=""/>
        <dsp:cNvSpPr/>
      </dsp:nvSpPr>
      <dsp:spPr>
        <a:xfrm>
          <a:off x="0" y="2356146"/>
          <a:ext cx="398639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91A75D6-07A9-0B49-8E80-5D39323A7A5F}">
      <dsp:nvSpPr>
        <dsp:cNvPr id="0" name=""/>
        <dsp:cNvSpPr/>
      </dsp:nvSpPr>
      <dsp:spPr>
        <a:xfrm>
          <a:off x="0" y="2356146"/>
          <a:ext cx="3986392" cy="1177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National courts must provide interim relief and draw consequences where EU public policy is breached</a:t>
          </a:r>
        </a:p>
      </dsp:txBody>
      <dsp:txXfrm>
        <a:off x="0" y="2356146"/>
        <a:ext cx="3986392" cy="1177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E46F8-0022-7746-A411-972D1B040BE9}">
      <dsp:nvSpPr>
        <dsp:cNvPr id="0" name=""/>
        <dsp:cNvSpPr/>
      </dsp:nvSpPr>
      <dsp:spPr>
        <a:xfrm>
          <a:off x="0" y="59943"/>
          <a:ext cx="5098904" cy="11547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Art. 19(1) TEU — Member States must ensure effective legal protection in fields covered by EU law</a:t>
          </a:r>
        </a:p>
      </dsp:txBody>
      <dsp:txXfrm>
        <a:off x="56372" y="116315"/>
        <a:ext cx="4986160" cy="1042045"/>
      </dsp:txXfrm>
    </dsp:sp>
    <dsp:sp modelId="{2571F8E8-D5FC-5346-9258-95EAA2CB642A}">
      <dsp:nvSpPr>
        <dsp:cNvPr id="0" name=""/>
        <dsp:cNvSpPr/>
      </dsp:nvSpPr>
      <dsp:spPr>
        <a:xfrm>
          <a:off x="0" y="1275213"/>
          <a:ext cx="5098904" cy="115478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Art. 47 Charter — Right to an effective remedy and fair trial</a:t>
          </a:r>
        </a:p>
      </dsp:txBody>
      <dsp:txXfrm>
        <a:off x="56372" y="1331585"/>
        <a:ext cx="4986160" cy="1042045"/>
      </dsp:txXfrm>
    </dsp:sp>
    <dsp:sp modelId="{A9269105-C984-7740-BB8B-EA1C443B5A53}">
      <dsp:nvSpPr>
        <dsp:cNvPr id="0" name=""/>
        <dsp:cNvSpPr/>
      </dsp:nvSpPr>
      <dsp:spPr>
        <a:xfrm>
          <a:off x="0" y="2490483"/>
          <a:ext cx="5098904" cy="11547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Art. 267 TFEU — Preliminary ruling procedure (keystone of EU judicial system)</a:t>
          </a:r>
        </a:p>
      </dsp:txBody>
      <dsp:txXfrm>
        <a:off x="56372" y="2546855"/>
        <a:ext cx="4986160" cy="1042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37D3C-5BF5-2543-B66B-D825B7D6BDAC}">
      <dsp:nvSpPr>
        <dsp:cNvPr id="0" name=""/>
        <dsp:cNvSpPr/>
      </dsp:nvSpPr>
      <dsp:spPr>
        <a:xfrm>
          <a:off x="0" y="0"/>
          <a:ext cx="348517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529ED4D-60C1-154C-95C8-431C686C3F1A}">
      <dsp:nvSpPr>
        <dsp:cNvPr id="0" name=""/>
        <dsp:cNvSpPr/>
      </dsp:nvSpPr>
      <dsp:spPr>
        <a:xfrm>
          <a:off x="0" y="0"/>
          <a:ext cx="3485179" cy="180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FIFA Statutes Arts 49–51 — Recognition of CAS; prohibition of ordinary courts; mandatory arbitration</a:t>
          </a:r>
        </a:p>
      </dsp:txBody>
      <dsp:txXfrm>
        <a:off x="0" y="0"/>
        <a:ext cx="3485179" cy="1806574"/>
      </dsp:txXfrm>
    </dsp:sp>
    <dsp:sp modelId="{FCEA3CD3-8972-3046-925D-03E0B57F1F19}">
      <dsp:nvSpPr>
        <dsp:cNvPr id="0" name=""/>
        <dsp:cNvSpPr/>
      </dsp:nvSpPr>
      <dsp:spPr>
        <a:xfrm>
          <a:off x="0" y="1806574"/>
          <a:ext cx="3485179"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414300E-003D-CF43-9E5B-49A9EA3CBDE9}">
      <dsp:nvSpPr>
        <dsp:cNvPr id="0" name=""/>
        <dsp:cNvSpPr/>
      </dsp:nvSpPr>
      <dsp:spPr>
        <a:xfrm>
          <a:off x="0" y="1806574"/>
          <a:ext cx="3485179" cy="1806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RSTP Arts 18bis &amp; 18ter — </a:t>
          </a:r>
          <a:r>
            <a:rPr lang="en-US" sz="2300" kern="1200" dirty="0">
              <a:solidFill>
                <a:srgbClr val="FF0000"/>
              </a:solidFill>
            </a:rPr>
            <a:t>Third-party influence (TPI) and third‑party ownership (TPO) prohibitions</a:t>
          </a:r>
        </a:p>
      </dsp:txBody>
      <dsp:txXfrm>
        <a:off x="0" y="1806574"/>
        <a:ext cx="3485179" cy="1806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CB6AC-5768-4D74-85F4-19B52CCF5382}">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7D8EA-FDE7-4715-80F2-50CEAAB9E32D}">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EA36C4-D3DF-4FCB-852E-7CC8529B04D2}">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2015: RFC Seraing concluded financing agreements with Doyen (economic rights over players)</a:t>
          </a:r>
        </a:p>
      </dsp:txBody>
      <dsp:txXfrm>
        <a:off x="1437631" y="531"/>
        <a:ext cx="6449068" cy="1244702"/>
      </dsp:txXfrm>
    </dsp:sp>
    <dsp:sp modelId="{6B9BEDA8-3E81-4384-B06A-961869D62AE8}">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D7CC75-C231-43DE-AD6E-FF6F2CF3AC8D}">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550F8-F189-4AC5-9C14-D470926FC853}">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FIFA Disciplinary Committee (2015): infringement of Arts 18bis/18ter; transfer ban + fine</a:t>
          </a:r>
        </a:p>
      </dsp:txBody>
      <dsp:txXfrm>
        <a:off x="1437631" y="1556410"/>
        <a:ext cx="6449068" cy="1244702"/>
      </dsp:txXfrm>
    </dsp:sp>
    <dsp:sp modelId="{ADF9828E-6069-40DF-95D3-D7835E070A59}">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4E1B2-8E03-4F80-ABE6-429EC0071706}">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514649-B30C-4306-B62D-A0A7AF558269}">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FIFA Appeal Committee (2016): dismissal; CAS appeal followed; some suspensive measures granted</a:t>
          </a:r>
        </a:p>
      </dsp:txBody>
      <dsp:txXfrm>
        <a:off x="1437631" y="3112289"/>
        <a:ext cx="6449068" cy="1244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24C47-4393-4007-9B00-5EB1F56250C9}">
      <dsp:nvSpPr>
        <dsp:cNvPr id="0" name=""/>
        <dsp:cNvSpPr/>
      </dsp:nvSpPr>
      <dsp:spPr>
        <a:xfrm>
          <a:off x="1225335" y="412265"/>
          <a:ext cx="1318570" cy="1318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EE87CF-DFC9-4E91-B474-ECDA8C109E84}">
      <dsp:nvSpPr>
        <dsp:cNvPr id="0" name=""/>
        <dsp:cNvSpPr/>
      </dsp:nvSpPr>
      <dsp:spPr>
        <a:xfrm>
          <a:off x="949" y="1854025"/>
          <a:ext cx="3767343" cy="56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9 Mar. 2017</a:t>
          </a:r>
        </a:p>
      </dsp:txBody>
      <dsp:txXfrm>
        <a:off x="949" y="1854025"/>
        <a:ext cx="3767343" cy="565101"/>
      </dsp:txXfrm>
    </dsp:sp>
    <dsp:sp modelId="{52FF83C3-E079-4F1A-90C7-B6F569F0A6B3}">
      <dsp:nvSpPr>
        <dsp:cNvPr id="0" name=""/>
        <dsp:cNvSpPr/>
      </dsp:nvSpPr>
      <dsp:spPr>
        <a:xfrm>
          <a:off x="949" y="2476424"/>
          <a:ext cx="3767343" cy="80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CAS Award (9 Mar 2017): upheld sanctions (reduced duration); found RSTP compliant with EU/Swiss law</a:t>
          </a:r>
        </a:p>
      </dsp:txBody>
      <dsp:txXfrm>
        <a:off x="949" y="2476424"/>
        <a:ext cx="3767343" cy="800714"/>
      </dsp:txXfrm>
    </dsp:sp>
    <dsp:sp modelId="{5630E5D5-C2DA-4D82-8D19-1D8703D9F77A}">
      <dsp:nvSpPr>
        <dsp:cNvPr id="0" name=""/>
        <dsp:cNvSpPr/>
      </dsp:nvSpPr>
      <dsp:spPr>
        <a:xfrm>
          <a:off x="5651964" y="412265"/>
          <a:ext cx="1318570" cy="1318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20F87B-0B5A-4F6E-9166-E4DA090222A4}">
      <dsp:nvSpPr>
        <dsp:cNvPr id="0" name=""/>
        <dsp:cNvSpPr/>
      </dsp:nvSpPr>
      <dsp:spPr>
        <a:xfrm>
          <a:off x="4427578" y="1854025"/>
          <a:ext cx="3767343" cy="565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20 Feb. 2018</a:t>
          </a:r>
        </a:p>
      </dsp:txBody>
      <dsp:txXfrm>
        <a:off x="4427578" y="1854025"/>
        <a:ext cx="3767343" cy="565101"/>
      </dsp:txXfrm>
    </dsp:sp>
    <dsp:sp modelId="{EF29DDF0-E606-43E2-95F7-A179FE0DC6DA}">
      <dsp:nvSpPr>
        <dsp:cNvPr id="0" name=""/>
        <dsp:cNvSpPr/>
      </dsp:nvSpPr>
      <dsp:spPr>
        <a:xfrm>
          <a:off x="4427578" y="2476424"/>
          <a:ext cx="3767343" cy="80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Swiss Federal Supreme Court (20 Feb 2018): dismissed set‑aside; competition rules not public policy</a:t>
          </a:r>
        </a:p>
      </dsp:txBody>
      <dsp:txXfrm>
        <a:off x="4427578" y="2476424"/>
        <a:ext cx="3767343" cy="800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CFB11-E1BC-7849-80F4-66AC9C303BB0}">
      <dsp:nvSpPr>
        <dsp:cNvPr id="0" name=""/>
        <dsp:cNvSpPr/>
      </dsp:nvSpPr>
      <dsp:spPr>
        <a:xfrm>
          <a:off x="0" y="1764"/>
          <a:ext cx="348517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FD359F8-FE65-AC43-8E41-017FD6670B0F}">
      <dsp:nvSpPr>
        <dsp:cNvPr id="0" name=""/>
        <dsp:cNvSpPr/>
      </dsp:nvSpPr>
      <dsp:spPr>
        <a:xfrm>
          <a:off x="0" y="1764"/>
          <a:ext cx="3485179" cy="120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First instance (2016): no jurisdiction on some claims</a:t>
          </a:r>
        </a:p>
      </dsp:txBody>
      <dsp:txXfrm>
        <a:off x="0" y="1764"/>
        <a:ext cx="3485179" cy="1203206"/>
      </dsp:txXfrm>
    </dsp:sp>
    <dsp:sp modelId="{A86C320A-EF8E-B34A-A887-2D70F25D6B4F}">
      <dsp:nvSpPr>
        <dsp:cNvPr id="0" name=""/>
        <dsp:cNvSpPr/>
      </dsp:nvSpPr>
      <dsp:spPr>
        <a:xfrm>
          <a:off x="0" y="1204971"/>
          <a:ext cx="348517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28C96C6-19DF-B248-BED3-1E57D51435EF}">
      <dsp:nvSpPr>
        <dsp:cNvPr id="0" name=""/>
        <dsp:cNvSpPr/>
      </dsp:nvSpPr>
      <dsp:spPr>
        <a:xfrm>
          <a:off x="0" y="1204971"/>
          <a:ext cx="3485179" cy="120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Brussels Court of Appeal (12 Dec 2019): relied on CAS award — res judicata vs. FIFA; probative value vs. URBSFA</a:t>
          </a:r>
        </a:p>
      </dsp:txBody>
      <dsp:txXfrm>
        <a:off x="0" y="1204971"/>
        <a:ext cx="3485179" cy="1203206"/>
      </dsp:txXfrm>
    </dsp:sp>
    <dsp:sp modelId="{A3314939-BCD4-314F-ACD8-BFCC0036B684}">
      <dsp:nvSpPr>
        <dsp:cNvPr id="0" name=""/>
        <dsp:cNvSpPr/>
      </dsp:nvSpPr>
      <dsp:spPr>
        <a:xfrm>
          <a:off x="0" y="2408177"/>
          <a:ext cx="348517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FBDD70-AC10-CE48-8F53-C2E90874196E}">
      <dsp:nvSpPr>
        <dsp:cNvPr id="0" name=""/>
        <dsp:cNvSpPr/>
      </dsp:nvSpPr>
      <dsp:spPr>
        <a:xfrm>
          <a:off x="0" y="2408177"/>
          <a:ext cx="3485179" cy="1203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Cour de cassation: referred questions on compatibility with Art. 19(1) TEU, Art. 47 Charter, Art. 267 TFEU</a:t>
          </a:r>
        </a:p>
      </dsp:txBody>
      <dsp:txXfrm>
        <a:off x="0" y="2408177"/>
        <a:ext cx="3485179" cy="1203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ADC66-9C92-BA43-BB6B-3C38E2C67B22}">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2C083-228E-2445-BED1-DBE482197B12}">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Q1: Can national law confer res judicata on a CAS award reviewed only by a non‑EU court (no Art. 267 access)?</a:t>
          </a:r>
        </a:p>
      </dsp:txBody>
      <dsp:txXfrm>
        <a:off x="456496" y="980400"/>
        <a:ext cx="3381034" cy="2099279"/>
      </dsp:txXfrm>
    </dsp:sp>
    <dsp:sp modelId="{19602477-69A0-4B4E-8671-D102D8720319}">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61D91-CB3C-094F-9754-8EDF007599D8}">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Q2: Can national law grant such an award probative value vis‑à‑vis third parties in those circumstances?</a:t>
          </a:r>
        </a:p>
      </dsp:txBody>
      <dsp:txXfrm>
        <a:off x="4748523" y="980400"/>
        <a:ext cx="3381034" cy="20992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BF24B-2791-4924-A5AE-3A9464BBD4FB}">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A5E0B-A6D2-449D-A705-8B7E7FD39F57}">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1C0A29-09E4-47D0-A949-68EFC5D37E6D}">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EU is a union based on the rule of law; effective judicial protection is cardinal (Arts 19(1) TEU &amp; 47 Charter)</a:t>
          </a:r>
        </a:p>
      </dsp:txBody>
      <dsp:txXfrm>
        <a:off x="1437631" y="531"/>
        <a:ext cx="6449068" cy="1244702"/>
      </dsp:txXfrm>
    </dsp:sp>
    <dsp:sp modelId="{C0221B81-AC50-4BE1-A204-6AAEF9BF868C}">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DF75C0-6914-4E5C-9CDE-B53D7B5A006B}">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926B43-492D-473E-A138-3B3441603DEB}">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Preliminary ruling (Art. 267 TFEU) ensures uniformity &amp; autonomy of EU law</a:t>
          </a:r>
        </a:p>
      </dsp:txBody>
      <dsp:txXfrm>
        <a:off x="1437631" y="1556410"/>
        <a:ext cx="6449068" cy="1244702"/>
      </dsp:txXfrm>
    </dsp:sp>
    <dsp:sp modelId="{4DC5B7EE-5F9D-4B10-9150-5CDA57EA8312}">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96B7A-BDBD-49CF-A7F6-3A5F0C3E78B1}">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E83699-4A18-4420-9C2F-DC5FDE1A1E70}">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Arbitration between individuals is acceptable — but not at the expense of EU public policy</a:t>
          </a:r>
        </a:p>
      </dsp:txBody>
      <dsp:txXfrm>
        <a:off x="1437631" y="3112289"/>
        <a:ext cx="6449068" cy="12447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9FBB7-D91D-45E9-AEA4-FA8E2216D3E2}">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05DE2-648F-41F2-9F80-8F3F7228AA97}">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1986FA-7052-4720-9818-EDEB3442CA2A}">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Distinction: voluntary waiver vs. compulsory/arbitration imposed by sports associations</a:t>
          </a:r>
        </a:p>
      </dsp:txBody>
      <dsp:txXfrm>
        <a:off x="1437631" y="531"/>
        <a:ext cx="6449068" cy="1244702"/>
      </dsp:txXfrm>
    </dsp:sp>
    <dsp:sp modelId="{B4A57539-65DB-4378-B96D-BA70B441CE81}">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BBEDEA-6796-49CC-B4B2-A30C280FB113}">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DB81B5-50BD-43F0-A2AA-CC2C6CAC4506}">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CAS in sport often ‘imposed in practice’ via federation statutes; exclusivity &amp; ban on ordinary courts</a:t>
          </a:r>
        </a:p>
      </dsp:txBody>
      <dsp:txXfrm>
        <a:off x="1437631" y="1556410"/>
        <a:ext cx="6449068" cy="1244702"/>
      </dsp:txXfrm>
    </dsp:sp>
    <dsp:sp modelId="{5C7927DB-2E06-4757-BA5E-AB1D1175C319}">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FFDBD-B1D5-482E-8F3D-F6169E232ED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83A76D-87E9-43C9-A8BD-12378C4F3F1B}">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Imposition heightens the need for effective judicial review within the EU legal order</a:t>
          </a:r>
        </a:p>
      </dsp:txBody>
      <dsp:txXfrm>
        <a:off x="1437631" y="3112289"/>
        <a:ext cx="6449068" cy="12447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6FCCE-ADAD-3A4A-918F-2285353CABC4}" type="datetimeFigureOut">
              <a:rPr lang="en-BE" smtClean="0"/>
              <a:t>11/10/2025</a:t>
            </a:fld>
            <a:endParaRPr lang="en-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D48A9-172B-1C4F-AC86-BD8C013AD6C0}" type="slidenum">
              <a:rPr lang="en-BE" smtClean="0"/>
              <a:t>‹#›</a:t>
            </a:fld>
            <a:endParaRPr lang="en-BE"/>
          </a:p>
        </p:txBody>
      </p:sp>
    </p:spTree>
    <p:extLst>
      <p:ext uri="{BB962C8B-B14F-4D97-AF65-F5344CB8AC3E}">
        <p14:creationId xmlns:p14="http://schemas.microsoft.com/office/powerpoint/2010/main" val="407827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Use this as an orientation slide with the core metadata.</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Note: Swiss court review is limited to Swiss public policy and cannot make Art. 267 TFEU references.</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 short: no automatic res judicata or probative effect in the EU without effective EU‑compatible judicial review first.</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70C5B37-469E-7B42-BAD5-F1F14F369203}" type="datetime1">
              <a:rPr lang="en-US" smtClean="0"/>
              <a:t>10/11/25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000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20A0B0-3F5E-6C42-9AA8-45DD1FD35E27}" type="datetime1">
              <a:rPr lang="en-US" smtClean="0"/>
              <a:t>10/11/25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9319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0590A27-74C6-5A4D-9C62-847CC29C09E8}" type="datetime1">
              <a:rPr lang="en-US" smtClean="0"/>
              <a:t>10/11/25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4520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9DBCE6-759C-6B49-9A1C-5DF85F97A3D3}" type="datetime1">
              <a:rPr lang="en-US" smtClean="0"/>
              <a:t>10/11/25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3286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116565F-4B84-8B4E-95E1-390D1D2A5D07}" type="datetime1">
              <a:rPr lang="en-US" smtClean="0"/>
              <a:t>10/11/25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5996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82F84AD-B1B9-3145-8CFC-B773D98E004E}" type="datetime1">
              <a:rPr lang="en-US" smtClean="0"/>
              <a:t>10/11/25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777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ABD7394-A9A2-6C44-95F8-EB2E107D1CC2}" type="datetime1">
              <a:rPr lang="en-US" smtClean="0"/>
              <a:t>10/11/25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7657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850E63B-76B9-2942-84AB-C378E3716AC6}" type="datetime1">
              <a:rPr lang="en-US" smtClean="0"/>
              <a:t>10/11/25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8055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2220A-EA76-5F43-BCC5-0822B58384C8}" type="datetime1">
              <a:rPr lang="en-US" smtClean="0"/>
              <a:t>10/11/25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1524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1E288AE-5FF0-5A48-A339-5FAD52D22765}" type="datetime1">
              <a:rPr lang="en-US" smtClean="0"/>
              <a:t>10/11/25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1148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3729380-182A-2F49-B64C-2809D2553E79}" type="datetime1">
              <a:rPr lang="en-US" smtClean="0"/>
              <a:t>10/11/25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8907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C1E10-0CD5-7047-97E8-BB7A3AA2F115}" type="datetime1">
              <a:rPr lang="en-US" smtClean="0"/>
              <a:t>10/11/25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1553493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olucci.eu" TargetMode="External"/><Relationship Id="rId2" Type="http://schemas.openxmlformats.org/officeDocument/2006/relationships/hyperlink" Target="http://www.colucci.eu/"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4.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0060" y="4419600"/>
            <a:ext cx="8181594" cy="1203960"/>
          </a:xfrm>
        </p:spPr>
        <p:txBody>
          <a:bodyPr anchor="ctr">
            <a:normAutofit/>
          </a:bodyPr>
          <a:lstStyle/>
          <a:p>
            <a:r>
              <a:rPr lang="en-GB" sz="1900" b="1" dirty="0"/>
              <a:t>RFC Seraing v. FIFA </a:t>
            </a:r>
            <a:br>
              <a:rPr lang="en-GB" sz="1900" b="1" dirty="0"/>
            </a:br>
            <a:r>
              <a:rPr lang="en-GB" sz="1900" dirty="0"/>
              <a:t>ECJ</a:t>
            </a:r>
            <a:r>
              <a:rPr lang="en-GB" sz="1900" b="1" dirty="0"/>
              <a:t> </a:t>
            </a:r>
            <a:r>
              <a:rPr lang="en-GB" sz="1900" dirty="0"/>
              <a:t>Judgment of 1 August 2025</a:t>
            </a:r>
            <a:br>
              <a:rPr lang="en-GB" sz="1900" dirty="0"/>
            </a:br>
            <a:r>
              <a:rPr lang="en-GB" sz="1900" dirty="0"/>
              <a:t>Judicial protection, CAS arbitration &amp; EU public policy</a:t>
            </a:r>
            <a:br>
              <a:rPr lang="en-GB" sz="1900" dirty="0"/>
            </a:br>
            <a:endParaRPr lang="en-GB" sz="1900" dirty="0"/>
          </a:p>
        </p:txBody>
      </p:sp>
      <p:sp>
        <p:nvSpPr>
          <p:cNvPr id="3" name="Subtitle 2"/>
          <p:cNvSpPr>
            <a:spLocks noGrp="1"/>
          </p:cNvSpPr>
          <p:nvPr>
            <p:ph type="subTitle" idx="1"/>
          </p:nvPr>
        </p:nvSpPr>
        <p:spPr>
          <a:xfrm>
            <a:off x="480060" y="5856977"/>
            <a:ext cx="8181594" cy="492540"/>
          </a:xfrm>
        </p:spPr>
        <p:txBody>
          <a:bodyPr anchor="ctr">
            <a:noAutofit/>
          </a:bodyPr>
          <a:lstStyle/>
          <a:p>
            <a:r>
              <a:rPr lang="en-GB" sz="3200" dirty="0"/>
              <a:t>	</a:t>
            </a:r>
            <a:r>
              <a:rPr lang="en-GB" sz="3200" b="1" dirty="0"/>
              <a:t>Michele Colucci </a:t>
            </a:r>
          </a:p>
          <a:p>
            <a:r>
              <a:rPr lang="en-GB" sz="3200" dirty="0"/>
              <a:t>	</a:t>
            </a:r>
            <a:r>
              <a:rPr lang="en-GB" sz="3200" dirty="0">
                <a:hlinkClick r:id="rId2"/>
              </a:rPr>
              <a:t>www.colucci.eu</a:t>
            </a:r>
            <a:r>
              <a:rPr lang="en-GB" sz="3200" dirty="0"/>
              <a:t> -  	</a:t>
            </a:r>
            <a:r>
              <a:rPr lang="en-GB" sz="3200" dirty="0">
                <a:hlinkClick r:id="rId3"/>
              </a:rPr>
              <a:t>info@colucci.eu</a:t>
            </a:r>
            <a:r>
              <a:rPr lang="en-GB" sz="3200" dirty="0"/>
              <a:t>   </a:t>
            </a:r>
          </a:p>
        </p:txBody>
      </p:sp>
      <p:pic>
        <p:nvPicPr>
          <p:cNvPr id="5" name="Picture 4" descr="Soccer player standing on pitch, with foot on football, and spectators on bleachers">
            <a:extLst>
              <a:ext uri="{FF2B5EF4-FFF2-40B4-BE49-F238E27FC236}">
                <a16:creationId xmlns:a16="http://schemas.microsoft.com/office/drawing/2014/main" id="{EBFE32AD-E997-ACF5-2219-FE80F489A5E4}"/>
              </a:ext>
            </a:extLst>
          </p:cNvPr>
          <p:cNvPicPr>
            <a:picLocks noChangeAspect="1"/>
          </p:cNvPicPr>
          <p:nvPr/>
        </p:nvPicPr>
        <p:blipFill>
          <a:blip r:embed="rId4"/>
          <a:srcRect l="16454" r="22240" b="2"/>
          <a:stretch>
            <a:fillRect/>
          </a:stretch>
        </p:blipFill>
        <p:spPr>
          <a:xfrm>
            <a:off x="4" y="-11"/>
            <a:ext cx="4571996"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4" name="Picture 3" descr="European Union Flag on white board">
            <a:extLst>
              <a:ext uri="{FF2B5EF4-FFF2-40B4-BE49-F238E27FC236}">
                <a16:creationId xmlns:a16="http://schemas.microsoft.com/office/drawing/2014/main" id="{A01419DF-F099-872E-6099-D1472CBBCD20}"/>
              </a:ext>
            </a:extLst>
          </p:cNvPr>
          <p:cNvPicPr>
            <a:picLocks noChangeAspect="1"/>
          </p:cNvPicPr>
          <p:nvPr/>
        </p:nvPicPr>
        <p:blipFill>
          <a:blip r:embed="rId5"/>
          <a:srcRect r="37797" b="-1"/>
          <a:stretch>
            <a:fillRect/>
          </a:stretch>
        </p:blipFill>
        <p:spPr>
          <a:xfrm>
            <a:off x="4514850" y="12"/>
            <a:ext cx="4629146"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16"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5598439"/>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84B578C-45C6-9803-698C-3F4C594F8BF6}"/>
              </a:ext>
            </a:extLst>
          </p:cNvPr>
          <p:cNvSpPr>
            <a:spLocks noGrp="1"/>
          </p:cNvSpPr>
          <p:nvPr>
            <p:ph type="sldNum" sz="quarter" idx="12"/>
          </p:nvPr>
        </p:nvSpPr>
        <p:spPr>
          <a:xfrm>
            <a:off x="6457950" y="6356350"/>
            <a:ext cx="2057400" cy="365125"/>
          </a:xfrm>
        </p:spPr>
        <p:txBody>
          <a:bodyPr>
            <a:normAutofit/>
          </a:bodyPr>
          <a:lstStyle/>
          <a:p>
            <a:pPr>
              <a:spcAft>
                <a:spcPts val="600"/>
              </a:spcAft>
            </a:pPr>
            <a:fld id="{C1FF6DA9-008F-8B48-92A6-B652298478BF}" type="slidenum">
              <a:rPr lang="en-US" smtClean="0"/>
              <a:pPr>
                <a:spcAft>
                  <a:spcPts val="600"/>
                </a:spcAft>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36" y="256032"/>
            <a:ext cx="7879842" cy="1014984"/>
          </a:xfrm>
        </p:spPr>
        <p:txBody>
          <a:bodyPr anchor="b">
            <a:normAutofit/>
          </a:bodyPr>
          <a:lstStyle/>
          <a:p>
            <a:r>
              <a:t>Court’s Core Principles</a:t>
            </a:r>
          </a:p>
        </p:txBody>
      </p:sp>
      <p:graphicFrame>
        <p:nvGraphicFramePr>
          <p:cNvPr id="5" name="Content Placeholder 2">
            <a:extLst>
              <a:ext uri="{FF2B5EF4-FFF2-40B4-BE49-F238E27FC236}">
                <a16:creationId xmlns:a16="http://schemas.microsoft.com/office/drawing/2014/main" id="{9AFA995B-EC85-1C2E-53A4-000FB686F984}"/>
              </a:ext>
            </a:extLst>
          </p:cNvPr>
          <p:cNvGraphicFramePr>
            <a:graphicFrameLocks noGrp="1"/>
          </p:cNvGraphicFramePr>
          <p:nvPr>
            <p:ph idx="1"/>
            <p:extLst>
              <p:ext uri="{D42A27DB-BD31-4B8C-83A1-F6EECF244321}">
                <p14:modId xmlns:p14="http://schemas.microsoft.com/office/powerpoint/2010/main" val="118194957"/>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A9A91BA-2354-1576-FD04-9360911B992E}"/>
              </a:ext>
            </a:extLst>
          </p:cNvPr>
          <p:cNvSpPr>
            <a:spLocks noGrp="1"/>
          </p:cNvSpPr>
          <p:nvPr>
            <p:ph type="sldNum" sz="quarter" idx="12"/>
          </p:nvPr>
        </p:nvSpPr>
        <p:spPr/>
        <p:txBody>
          <a:bodyPr/>
          <a:lstStyle/>
          <a:p>
            <a:fld id="{C1FF6DA9-008F-8B48-92A6-B652298478BF}"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36" y="256032"/>
            <a:ext cx="7879842" cy="1014984"/>
          </a:xfrm>
        </p:spPr>
        <p:txBody>
          <a:bodyPr anchor="b">
            <a:normAutofit/>
          </a:bodyPr>
          <a:lstStyle/>
          <a:p>
            <a:r>
              <a:t>Voluntary vs. Imposed Arbitration</a:t>
            </a:r>
          </a:p>
        </p:txBody>
      </p:sp>
      <p:graphicFrame>
        <p:nvGraphicFramePr>
          <p:cNvPr id="5" name="Content Placeholder 2">
            <a:extLst>
              <a:ext uri="{FF2B5EF4-FFF2-40B4-BE49-F238E27FC236}">
                <a16:creationId xmlns:a16="http://schemas.microsoft.com/office/drawing/2014/main" id="{B742C732-8ABD-847B-C51F-E1D36FEDA635}"/>
              </a:ext>
            </a:extLst>
          </p:cNvPr>
          <p:cNvGraphicFramePr>
            <a:graphicFrameLocks noGrp="1"/>
          </p:cNvGraphicFramePr>
          <p:nvPr>
            <p:ph idx="1"/>
            <p:extLst>
              <p:ext uri="{D42A27DB-BD31-4B8C-83A1-F6EECF244321}">
                <p14:modId xmlns:p14="http://schemas.microsoft.com/office/powerpoint/2010/main" val="3457230119"/>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EF63639-88E6-37F4-F84F-8A65B4D0C063}"/>
              </a:ext>
            </a:extLst>
          </p:cNvPr>
          <p:cNvSpPr>
            <a:spLocks noGrp="1"/>
          </p:cNvSpPr>
          <p:nvPr>
            <p:ph type="sldNum" sz="quarter" idx="12"/>
          </p:nvPr>
        </p:nvSpPr>
        <p:spPr/>
        <p:txBody>
          <a:bodyPr/>
          <a:lstStyle/>
          <a:p>
            <a:fld id="{C1FF6DA9-008F-8B48-92A6-B652298478BF}"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1FBF99-03A8-79FB-B0C3-47F9FC2D6321}"/>
              </a:ext>
            </a:extLst>
          </p:cNvPr>
          <p:cNvPicPr>
            <a:picLocks noChangeAspect="1"/>
          </p:cNvPicPr>
          <p:nvPr/>
        </p:nvPicPr>
        <p:blipFill>
          <a:blip r:embed="rId2">
            <a:duotone>
              <a:schemeClr val="bg2">
                <a:shade val="45000"/>
                <a:satMod val="135000"/>
              </a:schemeClr>
              <a:prstClr val="white"/>
            </a:duotone>
          </a:blip>
          <a:srcRect r="10999" b="-1"/>
          <a:stretch>
            <a:fillRect/>
          </a:stretch>
        </p:blipFill>
        <p:spPr>
          <a:xfrm>
            <a:off x="20" y="10"/>
            <a:ext cx="9143980" cy="6857990"/>
          </a:xfrm>
          <a:prstGeom prst="rect">
            <a:avLst/>
          </a:prstGeom>
        </p:spPr>
      </p:pic>
      <p:sp>
        <p:nvSpPr>
          <p:cNvPr id="2" name="Title 1"/>
          <p:cNvSpPr>
            <a:spLocks noGrp="1"/>
          </p:cNvSpPr>
          <p:nvPr>
            <p:ph type="title"/>
          </p:nvPr>
        </p:nvSpPr>
        <p:spPr/>
        <p:txBody>
          <a:bodyPr>
            <a:normAutofit/>
          </a:bodyPr>
          <a:lstStyle/>
          <a:p>
            <a:pPr>
              <a:lnSpc>
                <a:spcPct val="90000"/>
              </a:lnSpc>
            </a:pPr>
            <a:r>
              <a:t>Required Judicial Review (Substance &amp; Scope)</a:t>
            </a:r>
            <a:endParaRPr lang="en-BE"/>
          </a:p>
        </p:txBody>
      </p:sp>
      <p:graphicFrame>
        <p:nvGraphicFramePr>
          <p:cNvPr id="5" name="Content Placeholder 2">
            <a:extLst>
              <a:ext uri="{FF2B5EF4-FFF2-40B4-BE49-F238E27FC236}">
                <a16:creationId xmlns:a16="http://schemas.microsoft.com/office/drawing/2014/main" id="{38436260-E0B6-5B85-4048-860A6250D8AF}"/>
              </a:ext>
            </a:extLst>
          </p:cNvPr>
          <p:cNvGraphicFramePr>
            <a:graphicFrameLocks noGrp="1"/>
          </p:cNvGraphicFramePr>
          <p:nvPr>
            <p:ph idx="1"/>
            <p:extLst>
              <p:ext uri="{D42A27DB-BD31-4B8C-83A1-F6EECF244321}">
                <p14:modId xmlns:p14="http://schemas.microsoft.com/office/powerpoint/2010/main" val="420664925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B88EB6E-CB4F-B00A-0163-BDDE2D03D055}"/>
              </a:ext>
            </a:extLst>
          </p:cNvPr>
          <p:cNvSpPr>
            <a:spLocks noGrp="1"/>
          </p:cNvSpPr>
          <p:nvPr>
            <p:ph type="sldNum" sz="quarter" idx="12"/>
          </p:nvPr>
        </p:nvSpPr>
        <p:spPr/>
        <p:txBody>
          <a:bodyPr/>
          <a:lstStyle/>
          <a:p>
            <a:fld id="{C1FF6DA9-008F-8B48-92A6-B652298478BF}"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700"/>
              <a:t>Interim Relief &amp; Consequences</a:t>
            </a:r>
          </a:p>
        </p:txBody>
      </p:sp>
      <p:graphicFrame>
        <p:nvGraphicFramePr>
          <p:cNvPr id="5" name="Content Placeholder 2">
            <a:extLst>
              <a:ext uri="{FF2B5EF4-FFF2-40B4-BE49-F238E27FC236}">
                <a16:creationId xmlns:a16="http://schemas.microsoft.com/office/drawing/2014/main" id="{63C52665-553E-3532-DAD9-E6DE00EE9D0C}"/>
              </a:ext>
            </a:extLst>
          </p:cNvPr>
          <p:cNvGraphicFramePr>
            <a:graphicFrameLocks noGrp="1"/>
          </p:cNvGraphicFramePr>
          <p:nvPr>
            <p:ph idx="1"/>
            <p:extLst>
              <p:ext uri="{D42A27DB-BD31-4B8C-83A1-F6EECF244321}">
                <p14:modId xmlns:p14="http://schemas.microsoft.com/office/powerpoint/2010/main" val="441099779"/>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8103F11-6265-0F53-6A59-3B36DD054719}"/>
              </a:ext>
            </a:extLst>
          </p:cNvPr>
          <p:cNvSpPr>
            <a:spLocks noGrp="1"/>
          </p:cNvSpPr>
          <p:nvPr>
            <p:ph type="sldNum" sz="quarter" idx="12"/>
          </p:nvPr>
        </p:nvSpPr>
        <p:spPr/>
        <p:txBody>
          <a:bodyPr/>
          <a:lstStyle/>
          <a:p>
            <a:fld id="{C1FF6DA9-008F-8B48-92A6-B652298478BF}"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700"/>
              <a:t>The Holding (Outcome)</a:t>
            </a:r>
          </a:p>
        </p:txBody>
      </p:sp>
      <p:graphicFrame>
        <p:nvGraphicFramePr>
          <p:cNvPr id="5" name="Content Placeholder 2">
            <a:extLst>
              <a:ext uri="{FF2B5EF4-FFF2-40B4-BE49-F238E27FC236}">
                <a16:creationId xmlns:a16="http://schemas.microsoft.com/office/drawing/2014/main" id="{93EB96D5-AEB9-066C-294D-88F794CA2788}"/>
              </a:ext>
            </a:extLst>
          </p:cNvPr>
          <p:cNvGraphicFramePr>
            <a:graphicFrameLocks noGrp="1"/>
          </p:cNvGraphicFramePr>
          <p:nvPr>
            <p:ph idx="1"/>
            <p:extLst>
              <p:ext uri="{D42A27DB-BD31-4B8C-83A1-F6EECF244321}">
                <p14:modId xmlns:p14="http://schemas.microsoft.com/office/powerpoint/2010/main" val="3699079297"/>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659C618-8B65-A022-8E91-A47084409845}"/>
              </a:ext>
            </a:extLst>
          </p:cNvPr>
          <p:cNvSpPr>
            <a:spLocks noGrp="1"/>
          </p:cNvSpPr>
          <p:nvPr>
            <p:ph type="sldNum" sz="quarter" idx="12"/>
          </p:nvPr>
        </p:nvSpPr>
        <p:spPr/>
        <p:txBody>
          <a:bodyPr/>
          <a:lstStyle/>
          <a:p>
            <a:fld id="{C1FF6DA9-008F-8B48-92A6-B652298478BF}"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56995"/>
            <a:ext cx="7886700" cy="1133693"/>
          </a:xfrm>
        </p:spPr>
        <p:txBody>
          <a:bodyPr>
            <a:normAutofit/>
          </a:bodyPr>
          <a:lstStyle/>
          <a:p>
            <a:r>
              <a:rPr lang="en-GB" sz="4500"/>
              <a:t>EU Public Policy at Stake</a:t>
            </a:r>
          </a:p>
        </p:txBody>
      </p:sp>
      <p:graphicFrame>
        <p:nvGraphicFramePr>
          <p:cNvPr id="5" name="Content Placeholder 2">
            <a:extLst>
              <a:ext uri="{FF2B5EF4-FFF2-40B4-BE49-F238E27FC236}">
                <a16:creationId xmlns:a16="http://schemas.microsoft.com/office/drawing/2014/main" id="{5245824B-8596-584A-F90F-1993B0B5DA61}"/>
              </a:ext>
            </a:extLst>
          </p:cNvPr>
          <p:cNvGraphicFramePr>
            <a:graphicFrameLocks noGrp="1"/>
          </p:cNvGraphicFramePr>
          <p:nvPr>
            <p:ph idx="1"/>
            <p:extLst>
              <p:ext uri="{D42A27DB-BD31-4B8C-83A1-F6EECF244321}">
                <p14:modId xmlns:p14="http://schemas.microsoft.com/office/powerpoint/2010/main" val="56623603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B09519D-323C-E86C-0B58-652F25C68CE3}"/>
              </a:ext>
            </a:extLst>
          </p:cNvPr>
          <p:cNvSpPr>
            <a:spLocks noGrp="1"/>
          </p:cNvSpPr>
          <p:nvPr>
            <p:ph type="sldNum" sz="quarter" idx="12"/>
          </p:nvPr>
        </p:nvSpPr>
        <p:spPr/>
        <p:txBody>
          <a:bodyPr/>
          <a:lstStyle/>
          <a:p>
            <a:fld id="{C1FF6DA9-008F-8B48-92A6-B652298478BF}"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GB" sz="4300"/>
              <a:t>Practical Implications — Sports Bodies (FIFA/UEFA/URBSFA)</a:t>
            </a:r>
          </a:p>
        </p:txBody>
      </p:sp>
      <p:graphicFrame>
        <p:nvGraphicFramePr>
          <p:cNvPr id="15" name="Content Placeholder 2">
            <a:extLst>
              <a:ext uri="{FF2B5EF4-FFF2-40B4-BE49-F238E27FC236}">
                <a16:creationId xmlns:a16="http://schemas.microsoft.com/office/drawing/2014/main" id="{F7740DBB-C0CE-34A7-022B-D26D2757B8BF}"/>
              </a:ext>
            </a:extLst>
          </p:cNvPr>
          <p:cNvGraphicFramePr>
            <a:graphicFrameLocks noGrp="1"/>
          </p:cNvGraphicFramePr>
          <p:nvPr>
            <p:ph idx="1"/>
            <p:extLst>
              <p:ext uri="{D42A27DB-BD31-4B8C-83A1-F6EECF244321}">
                <p14:modId xmlns:p14="http://schemas.microsoft.com/office/powerpoint/2010/main" val="4104432233"/>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71D8956-A4DE-92A9-623E-282AABEF8825}"/>
              </a:ext>
            </a:extLst>
          </p:cNvPr>
          <p:cNvSpPr>
            <a:spLocks noGrp="1"/>
          </p:cNvSpPr>
          <p:nvPr>
            <p:ph type="sldNum" sz="quarter" idx="12"/>
          </p:nvPr>
        </p:nvSpPr>
        <p:spPr/>
        <p:txBody>
          <a:bodyPr/>
          <a:lstStyle/>
          <a:p>
            <a:fld id="{C1FF6DA9-008F-8B48-92A6-B652298478BF}"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GB" sz="4300"/>
              <a:t>Practical Implications — Clubs/Players/Investors</a:t>
            </a:r>
          </a:p>
        </p:txBody>
      </p:sp>
      <p:graphicFrame>
        <p:nvGraphicFramePr>
          <p:cNvPr id="5" name="Content Placeholder 2">
            <a:extLst>
              <a:ext uri="{FF2B5EF4-FFF2-40B4-BE49-F238E27FC236}">
                <a16:creationId xmlns:a16="http://schemas.microsoft.com/office/drawing/2014/main" id="{76302405-F0ED-4BA1-BDE3-EEBAE88DE3F0}"/>
              </a:ext>
            </a:extLst>
          </p:cNvPr>
          <p:cNvGraphicFramePr>
            <a:graphicFrameLocks noGrp="1"/>
          </p:cNvGraphicFramePr>
          <p:nvPr>
            <p:ph idx="1"/>
            <p:extLst>
              <p:ext uri="{D42A27DB-BD31-4B8C-83A1-F6EECF244321}">
                <p14:modId xmlns:p14="http://schemas.microsoft.com/office/powerpoint/2010/main" val="444319303"/>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3F39C87-23C5-D9CB-1383-E2F1C5ED69E6}"/>
              </a:ext>
            </a:extLst>
          </p:cNvPr>
          <p:cNvSpPr>
            <a:spLocks noGrp="1"/>
          </p:cNvSpPr>
          <p:nvPr>
            <p:ph type="sldNum" sz="quarter" idx="12"/>
          </p:nvPr>
        </p:nvSpPr>
        <p:spPr/>
        <p:txBody>
          <a:bodyPr/>
          <a:lstStyle/>
          <a:p>
            <a:fld id="{C1FF6DA9-008F-8B48-92A6-B652298478BF}"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700"/>
              <a:t>New York Convention Interface</a:t>
            </a:r>
          </a:p>
        </p:txBody>
      </p:sp>
      <p:graphicFrame>
        <p:nvGraphicFramePr>
          <p:cNvPr id="5" name="Content Placeholder 2">
            <a:extLst>
              <a:ext uri="{FF2B5EF4-FFF2-40B4-BE49-F238E27FC236}">
                <a16:creationId xmlns:a16="http://schemas.microsoft.com/office/drawing/2014/main" id="{78ED9B8D-4755-3363-FCE7-0E6BD42891A7}"/>
              </a:ext>
            </a:extLst>
          </p:cNvPr>
          <p:cNvGraphicFramePr>
            <a:graphicFrameLocks noGrp="1"/>
          </p:cNvGraphicFramePr>
          <p:nvPr>
            <p:ph idx="1"/>
            <p:extLst>
              <p:ext uri="{D42A27DB-BD31-4B8C-83A1-F6EECF244321}">
                <p14:modId xmlns:p14="http://schemas.microsoft.com/office/powerpoint/2010/main" val="3028065585"/>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88F773F-333D-B647-F713-B4B97BEA918A}"/>
              </a:ext>
            </a:extLst>
          </p:cNvPr>
          <p:cNvSpPr>
            <a:spLocks noGrp="1"/>
          </p:cNvSpPr>
          <p:nvPr>
            <p:ph type="sldNum" sz="quarter" idx="12"/>
          </p:nvPr>
        </p:nvSpPr>
        <p:spPr/>
        <p:txBody>
          <a:bodyPr/>
          <a:lstStyle/>
          <a:p>
            <a:fld id="{C1FF6DA9-008F-8B48-92A6-B652298478BF}"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2297" y="502020"/>
            <a:ext cx="3992787" cy="1642970"/>
          </a:xfrm>
        </p:spPr>
        <p:txBody>
          <a:bodyPr anchor="b">
            <a:normAutofit/>
          </a:bodyPr>
          <a:lstStyle/>
          <a:p>
            <a:r>
              <a:rPr lang="en-GB" sz="4800" b="1" dirty="0"/>
              <a:t>Key Takeaways</a:t>
            </a:r>
          </a:p>
        </p:txBody>
      </p:sp>
      <p:graphicFrame>
        <p:nvGraphicFramePr>
          <p:cNvPr id="5" name="Content Placeholder 2">
            <a:extLst>
              <a:ext uri="{FF2B5EF4-FFF2-40B4-BE49-F238E27FC236}">
                <a16:creationId xmlns:a16="http://schemas.microsoft.com/office/drawing/2014/main" id="{7121D602-E26A-7E76-3DEA-231660865CBE}"/>
              </a:ext>
            </a:extLst>
          </p:cNvPr>
          <p:cNvGraphicFramePr>
            <a:graphicFrameLocks noGrp="1"/>
          </p:cNvGraphicFramePr>
          <p:nvPr>
            <p:ph idx="1"/>
            <p:extLst>
              <p:ext uri="{D42A27DB-BD31-4B8C-83A1-F6EECF244321}">
                <p14:modId xmlns:p14="http://schemas.microsoft.com/office/powerpoint/2010/main" val="3381926929"/>
              </p:ext>
            </p:extLst>
          </p:nvPr>
        </p:nvGraphicFramePr>
        <p:xfrm>
          <a:off x="858692" y="2405894"/>
          <a:ext cx="3986392" cy="3535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226E000-88CF-9B4A-55E6-9916EC0D96E1}"/>
              </a:ext>
            </a:extLst>
          </p:cNvPr>
          <p:cNvSpPr>
            <a:spLocks noGrp="1"/>
          </p:cNvSpPr>
          <p:nvPr>
            <p:ph type="sldNum" sz="quarter" idx="12"/>
          </p:nvPr>
        </p:nvSpPr>
        <p:spPr/>
        <p:txBody>
          <a:bodyPr/>
          <a:lstStyle/>
          <a:p>
            <a:fld id="{C1FF6DA9-008F-8B48-92A6-B652298478BF}" type="slidenum">
              <a:rPr lang="en-US" smtClean="0"/>
              <a:t>19</a:t>
            </a:fld>
            <a:endParaRPr lang="en-US"/>
          </a:p>
        </p:txBody>
      </p:sp>
      <p:pic>
        <p:nvPicPr>
          <p:cNvPr id="3" name="Picture 2" descr="A square image of a levitating 3D bubble in a studio environment, on a white background, featuring the flag of The European Union. ">
            <a:extLst>
              <a:ext uri="{FF2B5EF4-FFF2-40B4-BE49-F238E27FC236}">
                <a16:creationId xmlns:a16="http://schemas.microsoft.com/office/drawing/2014/main" id="{77458D4D-E166-CAFD-9016-F480CA15B717}"/>
              </a:ext>
            </a:extLst>
          </p:cNvPr>
          <p:cNvPicPr>
            <a:picLocks noChangeAspect="1"/>
          </p:cNvPicPr>
          <p:nvPr/>
        </p:nvPicPr>
        <p:blipFill>
          <a:blip r:embed="rId7"/>
          <a:srcRect l="20538" r="12721"/>
          <a:stretch>
            <a:fillRect/>
          </a:stretch>
        </p:blipFill>
        <p:spPr>
          <a:xfrm>
            <a:off x="5306975" y="1101636"/>
            <a:ext cx="3127897" cy="46866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9369" y="238539"/>
            <a:ext cx="8263890" cy="1434415"/>
          </a:xfrm>
        </p:spPr>
        <p:txBody>
          <a:bodyPr anchor="b">
            <a:normAutofit/>
          </a:bodyPr>
          <a:lstStyle/>
          <a:p>
            <a:r>
              <a:rPr lang="en-GB" sz="4700"/>
              <a:t>Snapshot of the Case</a:t>
            </a:r>
          </a:p>
        </p:txBody>
      </p:sp>
      <p:graphicFrame>
        <p:nvGraphicFramePr>
          <p:cNvPr id="12" name="Content Placeholder 2">
            <a:extLst>
              <a:ext uri="{FF2B5EF4-FFF2-40B4-BE49-F238E27FC236}">
                <a16:creationId xmlns:a16="http://schemas.microsoft.com/office/drawing/2014/main" id="{09BEC8E5-F88A-7545-0534-41FF27929E40}"/>
              </a:ext>
            </a:extLst>
          </p:cNvPr>
          <p:cNvGraphicFramePr>
            <a:graphicFrameLocks noGrp="1"/>
          </p:cNvGraphicFramePr>
          <p:nvPr>
            <p:ph idx="1"/>
            <p:extLst>
              <p:ext uri="{D42A27DB-BD31-4B8C-83A1-F6EECF244321}">
                <p14:modId xmlns:p14="http://schemas.microsoft.com/office/powerpoint/2010/main" val="2067357411"/>
              </p:ext>
            </p:extLst>
          </p:nvPr>
        </p:nvGraphicFramePr>
        <p:xfrm>
          <a:off x="429369" y="2071316"/>
          <a:ext cx="5035164"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A02F5F5-A9DF-CA72-DB1D-13B7F48F2826}"/>
              </a:ext>
            </a:extLst>
          </p:cNvPr>
          <p:cNvSpPr>
            <a:spLocks noGrp="1"/>
          </p:cNvSpPr>
          <p:nvPr>
            <p:ph type="sldNum" sz="quarter" idx="12"/>
          </p:nvPr>
        </p:nvSpPr>
        <p:spPr/>
        <p:txBody>
          <a:bodyPr/>
          <a:lstStyle/>
          <a:p>
            <a:fld id="{C1FF6DA9-008F-8B48-92A6-B652298478BF}" type="slidenum">
              <a:rPr lang="en-US" smtClean="0"/>
              <a:t>2</a:t>
            </a:fld>
            <a:endParaRPr lang="en-US"/>
          </a:p>
        </p:txBody>
      </p:sp>
      <p:pic>
        <p:nvPicPr>
          <p:cNvPr id="3" name="Picture 2" descr="Foosball football players">
            <a:extLst>
              <a:ext uri="{FF2B5EF4-FFF2-40B4-BE49-F238E27FC236}">
                <a16:creationId xmlns:a16="http://schemas.microsoft.com/office/drawing/2014/main" id="{50A953A6-6119-36F0-5826-2C65FDE14C65}"/>
              </a:ext>
            </a:extLst>
          </p:cNvPr>
          <p:cNvPicPr>
            <a:picLocks noChangeAspect="1"/>
          </p:cNvPicPr>
          <p:nvPr/>
        </p:nvPicPr>
        <p:blipFill>
          <a:blip r:embed="rId8"/>
          <a:srcRect l="28978" r="23038" b="-3"/>
          <a:stretch>
            <a:fillRect/>
          </a:stretch>
        </p:blipFill>
        <p:spPr>
          <a:xfrm>
            <a:off x="5756743" y="2093976"/>
            <a:ext cx="2955798" cy="40965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352" y="350196"/>
            <a:ext cx="3485178" cy="1624520"/>
          </a:xfrm>
        </p:spPr>
        <p:txBody>
          <a:bodyPr anchor="ctr">
            <a:normAutofit/>
          </a:bodyPr>
          <a:lstStyle/>
          <a:p>
            <a:r>
              <a:rPr lang="en-GB" sz="3500" dirty="0"/>
              <a:t>Context &amp; Themes</a:t>
            </a:r>
          </a:p>
        </p:txBody>
      </p:sp>
      <p:sp>
        <p:nvSpPr>
          <p:cNvPr id="3" name="Content Placeholder 2"/>
          <p:cNvSpPr>
            <a:spLocks noGrp="1"/>
          </p:cNvSpPr>
          <p:nvPr>
            <p:ph idx="1"/>
          </p:nvPr>
        </p:nvSpPr>
        <p:spPr>
          <a:xfrm>
            <a:off x="571351" y="2743200"/>
            <a:ext cx="3485179" cy="3613149"/>
          </a:xfrm>
        </p:spPr>
        <p:txBody>
          <a:bodyPr anchor="ctr">
            <a:normAutofit/>
          </a:bodyPr>
          <a:lstStyle/>
          <a:p>
            <a:r>
              <a:rPr lang="en-GB" sz="1700"/>
              <a:t>Sports arbitration imposed by international federations (CAS in Lausanne)</a:t>
            </a:r>
          </a:p>
          <a:p>
            <a:r>
              <a:rPr lang="en-GB" sz="1700"/>
              <a:t>EU public policy: free movement &amp; competition rules; effective judicial protection</a:t>
            </a:r>
          </a:p>
          <a:p>
            <a:r>
              <a:rPr lang="en-GB" sz="1700"/>
              <a:t>National effects: res judicata and probative value for arbitral awards in Member States</a:t>
            </a:r>
          </a:p>
        </p:txBody>
      </p:sp>
      <p:sp>
        <p:nvSpPr>
          <p:cNvPr id="6" name="Slide Number Placeholder 5">
            <a:extLst>
              <a:ext uri="{FF2B5EF4-FFF2-40B4-BE49-F238E27FC236}">
                <a16:creationId xmlns:a16="http://schemas.microsoft.com/office/drawing/2014/main" id="{602D78B3-61B4-4018-5547-054BEB63A4B2}"/>
              </a:ext>
            </a:extLst>
          </p:cNvPr>
          <p:cNvSpPr>
            <a:spLocks noGrp="1"/>
          </p:cNvSpPr>
          <p:nvPr>
            <p:ph type="sldNum" sz="quarter" idx="12"/>
          </p:nvPr>
        </p:nvSpPr>
        <p:spPr/>
        <p:txBody>
          <a:bodyPr/>
          <a:lstStyle/>
          <a:p>
            <a:fld id="{C1FF6DA9-008F-8B48-92A6-B652298478BF}" type="slidenum">
              <a:rPr lang="en-US" smtClean="0"/>
              <a:t>3</a:t>
            </a:fld>
            <a:endParaRPr lang="en-US"/>
          </a:p>
        </p:txBody>
      </p:sp>
      <p:pic>
        <p:nvPicPr>
          <p:cNvPr id="5" name="Picture 4">
            <a:extLst>
              <a:ext uri="{FF2B5EF4-FFF2-40B4-BE49-F238E27FC236}">
                <a16:creationId xmlns:a16="http://schemas.microsoft.com/office/drawing/2014/main" id="{32BC73F5-358E-48DC-BDC1-C30179FA95BF}"/>
              </a:ext>
            </a:extLst>
          </p:cNvPr>
          <p:cNvPicPr>
            <a:picLocks noChangeAspect="1"/>
          </p:cNvPicPr>
          <p:nvPr/>
        </p:nvPicPr>
        <p:blipFill>
          <a:blip r:embed="rId2"/>
          <a:srcRect l="28951" r="33507"/>
          <a:stretch>
            <a:fillRect/>
          </a:stretch>
        </p:blipFill>
        <p:spPr>
          <a:xfrm>
            <a:off x="4572000" y="1"/>
            <a:ext cx="4577118" cy="6858000"/>
          </a:xfrm>
          <a:prstGeom prst="rect">
            <a:avLst/>
          </a:prstGeom>
        </p:spPr>
      </p:pic>
      <p:pic>
        <p:nvPicPr>
          <p:cNvPr id="4" name="Picture 3" descr="&quot;Football, baseball glove, football ball, basketball, Martial Arts belt, and dumbell together.&quot;">
            <a:extLst>
              <a:ext uri="{FF2B5EF4-FFF2-40B4-BE49-F238E27FC236}">
                <a16:creationId xmlns:a16="http://schemas.microsoft.com/office/drawing/2014/main" id="{A62570BA-6777-65DC-FD83-1E701AB24B80}"/>
              </a:ext>
            </a:extLst>
          </p:cNvPr>
          <p:cNvPicPr>
            <a:picLocks noChangeAspect="1"/>
          </p:cNvPicPr>
          <p:nvPr/>
        </p:nvPicPr>
        <p:blipFill>
          <a:blip r:embed="rId3"/>
          <a:stretch>
            <a:fillRect/>
          </a:stretch>
        </p:blipFill>
        <p:spPr>
          <a:xfrm>
            <a:off x="4566882" y="0"/>
            <a:ext cx="4577118" cy="68579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5299" y="548464"/>
            <a:ext cx="5098906" cy="1675623"/>
          </a:xfrm>
        </p:spPr>
        <p:txBody>
          <a:bodyPr anchor="b">
            <a:normAutofit/>
          </a:bodyPr>
          <a:lstStyle/>
          <a:p>
            <a:r>
              <a:rPr lang="en-GB" sz="3500"/>
              <a:t>Legal Framework (EU)</a:t>
            </a:r>
          </a:p>
        </p:txBody>
      </p:sp>
      <p:graphicFrame>
        <p:nvGraphicFramePr>
          <p:cNvPr id="5" name="Content Placeholder 2">
            <a:extLst>
              <a:ext uri="{FF2B5EF4-FFF2-40B4-BE49-F238E27FC236}">
                <a16:creationId xmlns:a16="http://schemas.microsoft.com/office/drawing/2014/main" id="{11AB33C7-E3CF-CE74-8F5E-F0B7FEB950AF}"/>
              </a:ext>
            </a:extLst>
          </p:cNvPr>
          <p:cNvGraphicFramePr>
            <a:graphicFrameLocks noGrp="1"/>
          </p:cNvGraphicFramePr>
          <p:nvPr>
            <p:ph idx="1"/>
            <p:extLst>
              <p:ext uri="{D42A27DB-BD31-4B8C-83A1-F6EECF244321}">
                <p14:modId xmlns:p14="http://schemas.microsoft.com/office/powerpoint/2010/main" val="2779474041"/>
              </p:ext>
            </p:extLst>
          </p:nvPr>
        </p:nvGraphicFramePr>
        <p:xfrm>
          <a:off x="3415300" y="2409830"/>
          <a:ext cx="5098904" cy="3705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0A67A533-94D0-475B-3C2E-3C003D50CCAD}"/>
              </a:ext>
            </a:extLst>
          </p:cNvPr>
          <p:cNvSpPr>
            <a:spLocks noGrp="1"/>
          </p:cNvSpPr>
          <p:nvPr>
            <p:ph type="sldNum" sz="quarter" idx="12"/>
          </p:nvPr>
        </p:nvSpPr>
        <p:spPr/>
        <p:txBody>
          <a:bodyPr/>
          <a:lstStyle/>
          <a:p>
            <a:fld id="{C1FF6DA9-008F-8B48-92A6-B652298478BF}" type="slidenum">
              <a:rPr lang="en-US" smtClean="0"/>
              <a:t>4</a:t>
            </a:fld>
            <a:endParaRPr lang="en-US"/>
          </a:p>
        </p:txBody>
      </p:sp>
      <p:pic>
        <p:nvPicPr>
          <p:cNvPr id="6" name="Picture 5">
            <a:extLst>
              <a:ext uri="{FF2B5EF4-FFF2-40B4-BE49-F238E27FC236}">
                <a16:creationId xmlns:a16="http://schemas.microsoft.com/office/drawing/2014/main" id="{2E375748-E458-40AE-C702-36F1417AD3C1}"/>
              </a:ext>
            </a:extLst>
          </p:cNvPr>
          <p:cNvPicPr>
            <a:picLocks noChangeAspect="1"/>
          </p:cNvPicPr>
          <p:nvPr/>
        </p:nvPicPr>
        <p:blipFill>
          <a:blip r:embed="rId7"/>
          <a:srcRect l="29659" r="24448"/>
          <a:stretch>
            <a:fillRect/>
          </a:stretch>
        </p:blipFill>
        <p:spPr>
          <a:xfrm>
            <a:off x="20" y="10"/>
            <a:ext cx="3147352" cy="6857990"/>
          </a:xfrm>
          <a:prstGeom prst="rect">
            <a:avLst/>
          </a:prstGeom>
          <a:effectLst/>
        </p:spPr>
      </p:pic>
      <p:pic>
        <p:nvPicPr>
          <p:cNvPr id="3" name="Picture 2" descr="Euro person concept">
            <a:extLst>
              <a:ext uri="{FF2B5EF4-FFF2-40B4-BE49-F238E27FC236}">
                <a16:creationId xmlns:a16="http://schemas.microsoft.com/office/drawing/2014/main" id="{2452E63F-1C0B-1DBD-2CA3-F23E27346C40}"/>
              </a:ext>
            </a:extLst>
          </p:cNvPr>
          <p:cNvPicPr>
            <a:picLocks noChangeAspect="1"/>
          </p:cNvPicPr>
          <p:nvPr/>
        </p:nvPicPr>
        <p:blipFill>
          <a:blip r:embed="rId8"/>
          <a:stretch>
            <a:fillRect/>
          </a:stretch>
        </p:blipFill>
        <p:spPr>
          <a:xfrm>
            <a:off x="0" y="0"/>
            <a:ext cx="3415299" cy="6858000"/>
          </a:xfrm>
          <a:prstGeom prst="rect">
            <a:avLst/>
          </a:prstGeom>
        </p:spPr>
      </p:pic>
      <p:pic>
        <p:nvPicPr>
          <p:cNvPr id="4" name="Picture 3" descr="Create a detailed visual representation of the EU legal framework as it relates to sports arbitration and judicial protection. Depict key elements such as the European Union flag, scales of justice, and interconnected legal documents labeled with Art. 19(1) TEU, Art. 47 Charter, and Art. 267 TFEU. Illustrate the relationship between national courts, the Court of Justice of the European Union, and the Court of Arbitration for Sport (CAS), using arrows or pathways to show the flow of judicial review and the concept of effective legal protection. Include subtle references to sports, such as a football or stadium, to anchor the context. Use a professional, modern style with blue, gold, and white tones to reflect the EU identity. The mood should be authoritative and clear, with clean lines and legible, formal font styles for any text elements.">
            <a:extLst>
              <a:ext uri="{FF2B5EF4-FFF2-40B4-BE49-F238E27FC236}">
                <a16:creationId xmlns:a16="http://schemas.microsoft.com/office/drawing/2014/main" id="{F6A4453C-F3EE-4EDB-BF21-ED0C8BF7A2C4}"/>
              </a:ext>
            </a:extLst>
          </p:cNvPr>
          <p:cNvPicPr>
            <a:picLocks noChangeAspect="1"/>
          </p:cNvPicPr>
          <p:nvPr/>
        </p:nvPicPr>
        <p:blipFill>
          <a:blip r:embed="rId9"/>
          <a:stretch>
            <a:fillRect/>
          </a:stretch>
        </p:blipFill>
        <p:spPr>
          <a:xfrm>
            <a:off x="0" y="0"/>
            <a:ext cx="3415299"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352" y="350196"/>
            <a:ext cx="3485178" cy="1624520"/>
          </a:xfrm>
        </p:spPr>
        <p:txBody>
          <a:bodyPr anchor="ctr">
            <a:normAutofit/>
          </a:bodyPr>
          <a:lstStyle/>
          <a:p>
            <a:pPr>
              <a:lnSpc>
                <a:spcPct val="90000"/>
              </a:lnSpc>
            </a:pPr>
            <a:r>
              <a:rPr lang="en-GB" sz="3500"/>
              <a:t>FIFA Statutes &amp; RSTP (relevant extracts)</a:t>
            </a:r>
          </a:p>
        </p:txBody>
      </p:sp>
      <p:graphicFrame>
        <p:nvGraphicFramePr>
          <p:cNvPr id="23" name="Content Placeholder 2">
            <a:extLst>
              <a:ext uri="{FF2B5EF4-FFF2-40B4-BE49-F238E27FC236}">
                <a16:creationId xmlns:a16="http://schemas.microsoft.com/office/drawing/2014/main" id="{CD66EEBF-2302-A1E5-1291-2E6EE825AB84}"/>
              </a:ext>
            </a:extLst>
          </p:cNvPr>
          <p:cNvGraphicFramePr>
            <a:graphicFrameLocks noGrp="1"/>
          </p:cNvGraphicFramePr>
          <p:nvPr>
            <p:ph idx="1"/>
            <p:extLst>
              <p:ext uri="{D42A27DB-BD31-4B8C-83A1-F6EECF244321}">
                <p14:modId xmlns:p14="http://schemas.microsoft.com/office/powerpoint/2010/main" val="3118312992"/>
              </p:ext>
            </p:extLst>
          </p:nvPr>
        </p:nvGraphicFramePr>
        <p:xfrm>
          <a:off x="571351" y="2743200"/>
          <a:ext cx="3485179" cy="3613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CEFB45E-FF52-6CFE-C331-C62E3AFFE5D0}"/>
              </a:ext>
            </a:extLst>
          </p:cNvPr>
          <p:cNvSpPr>
            <a:spLocks noGrp="1"/>
          </p:cNvSpPr>
          <p:nvPr>
            <p:ph type="sldNum" sz="quarter" idx="12"/>
          </p:nvPr>
        </p:nvSpPr>
        <p:spPr/>
        <p:txBody>
          <a:bodyPr/>
          <a:lstStyle/>
          <a:p>
            <a:fld id="{C1FF6DA9-008F-8B48-92A6-B652298478BF}" type="slidenum">
              <a:rPr lang="en-US" smtClean="0"/>
              <a:t>5</a:t>
            </a:fld>
            <a:endParaRPr lang="en-US"/>
          </a:p>
        </p:txBody>
      </p:sp>
      <p:pic>
        <p:nvPicPr>
          <p:cNvPr id="3" name="Picture 2" descr="Kicking football ball">
            <a:extLst>
              <a:ext uri="{FF2B5EF4-FFF2-40B4-BE49-F238E27FC236}">
                <a16:creationId xmlns:a16="http://schemas.microsoft.com/office/drawing/2014/main" id="{5F77A41F-72D9-B540-53DA-9B6BB48334F9}"/>
              </a:ext>
            </a:extLst>
          </p:cNvPr>
          <p:cNvPicPr>
            <a:picLocks noChangeAspect="1"/>
          </p:cNvPicPr>
          <p:nvPr/>
        </p:nvPicPr>
        <p:blipFill>
          <a:blip r:embed="rId7"/>
          <a:srcRect l="25242" r="37216"/>
          <a:stretch>
            <a:fillRect/>
          </a:stretch>
        </p:blipFill>
        <p:spPr>
          <a:xfrm>
            <a:off x="4572000" y="1"/>
            <a:ext cx="4577118"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36" y="256032"/>
            <a:ext cx="7879842" cy="1014984"/>
          </a:xfrm>
        </p:spPr>
        <p:txBody>
          <a:bodyPr anchor="b">
            <a:normAutofit/>
          </a:bodyPr>
          <a:lstStyle/>
          <a:p>
            <a:r>
              <a:t>Facts: Contracts &amp; Sanctions</a:t>
            </a:r>
          </a:p>
        </p:txBody>
      </p:sp>
      <p:graphicFrame>
        <p:nvGraphicFramePr>
          <p:cNvPr id="5" name="Content Placeholder 2">
            <a:extLst>
              <a:ext uri="{FF2B5EF4-FFF2-40B4-BE49-F238E27FC236}">
                <a16:creationId xmlns:a16="http://schemas.microsoft.com/office/drawing/2014/main" id="{833D6FAD-1F23-99FD-1D1E-D78F0BB69C8C}"/>
              </a:ext>
            </a:extLst>
          </p:cNvPr>
          <p:cNvGraphicFramePr>
            <a:graphicFrameLocks noGrp="1"/>
          </p:cNvGraphicFramePr>
          <p:nvPr>
            <p:ph idx="1"/>
            <p:extLst>
              <p:ext uri="{D42A27DB-BD31-4B8C-83A1-F6EECF244321}">
                <p14:modId xmlns:p14="http://schemas.microsoft.com/office/powerpoint/2010/main" val="4108598053"/>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2B8AB5D-6764-8A33-E881-084715E5E08F}"/>
              </a:ext>
            </a:extLst>
          </p:cNvPr>
          <p:cNvSpPr>
            <a:spLocks noGrp="1"/>
          </p:cNvSpPr>
          <p:nvPr>
            <p:ph type="sldNum" sz="quarter" idx="12"/>
          </p:nvPr>
        </p:nvSpPr>
        <p:spPr/>
        <p:txBody>
          <a:bodyPr/>
          <a:lstStyle/>
          <a:p>
            <a:fld id="{C1FF6DA9-008F-8B48-92A6-B652298478BF}"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7673" y="348865"/>
            <a:ext cx="7288583" cy="1576446"/>
          </a:xfrm>
        </p:spPr>
        <p:txBody>
          <a:bodyPr anchor="ctr">
            <a:normAutofit/>
          </a:bodyPr>
          <a:lstStyle/>
          <a:p>
            <a:r>
              <a:rPr lang="en-GB" sz="3500">
                <a:solidFill>
                  <a:srgbClr val="FFFFFF"/>
                </a:solidFill>
              </a:rPr>
              <a:t>CAS Award &amp; Swiss Review</a:t>
            </a:r>
          </a:p>
        </p:txBody>
      </p:sp>
      <p:sp>
        <p:nvSpPr>
          <p:cNvPr id="4" name="Slide Number Placeholder 3">
            <a:extLst>
              <a:ext uri="{FF2B5EF4-FFF2-40B4-BE49-F238E27FC236}">
                <a16:creationId xmlns:a16="http://schemas.microsoft.com/office/drawing/2014/main" id="{1060F2D5-3ADA-6886-6EFE-BDDDAA729A69}"/>
              </a:ext>
            </a:extLst>
          </p:cNvPr>
          <p:cNvSpPr>
            <a:spLocks noGrp="1"/>
          </p:cNvSpPr>
          <p:nvPr>
            <p:ph type="sldNum" sz="quarter" idx="12"/>
          </p:nvPr>
        </p:nvSpPr>
        <p:spPr/>
        <p:txBody>
          <a:bodyPr/>
          <a:lstStyle/>
          <a:p>
            <a:fld id="{C1FF6DA9-008F-8B48-92A6-B652298478BF}" type="slidenum">
              <a:rPr lang="en-US" smtClean="0"/>
              <a:t>7</a:t>
            </a:fld>
            <a:endParaRPr lang="en-US"/>
          </a:p>
        </p:txBody>
      </p:sp>
      <p:graphicFrame>
        <p:nvGraphicFramePr>
          <p:cNvPr id="25" name="Content Placeholder 2">
            <a:extLst>
              <a:ext uri="{FF2B5EF4-FFF2-40B4-BE49-F238E27FC236}">
                <a16:creationId xmlns:a16="http://schemas.microsoft.com/office/drawing/2014/main" id="{AE824F12-CBC2-A957-1AD1-837CEB352B79}"/>
              </a:ext>
            </a:extLst>
          </p:cNvPr>
          <p:cNvGraphicFramePr/>
          <p:nvPr>
            <p:extLst>
              <p:ext uri="{D42A27DB-BD31-4B8C-83A1-F6EECF244321}">
                <p14:modId xmlns:p14="http://schemas.microsoft.com/office/powerpoint/2010/main" val="262730833"/>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352" y="350196"/>
            <a:ext cx="3485178" cy="1624520"/>
          </a:xfrm>
        </p:spPr>
        <p:txBody>
          <a:bodyPr anchor="ctr">
            <a:normAutofit/>
          </a:bodyPr>
          <a:lstStyle/>
          <a:p>
            <a:r>
              <a:rPr lang="en-GB" sz="3500"/>
              <a:t>Belgian Proceedings</a:t>
            </a:r>
          </a:p>
        </p:txBody>
      </p:sp>
      <p:graphicFrame>
        <p:nvGraphicFramePr>
          <p:cNvPr id="5" name="Content Placeholder 2">
            <a:extLst>
              <a:ext uri="{FF2B5EF4-FFF2-40B4-BE49-F238E27FC236}">
                <a16:creationId xmlns:a16="http://schemas.microsoft.com/office/drawing/2014/main" id="{1CEDF129-32F3-7136-08A4-8FC589A46C77}"/>
              </a:ext>
            </a:extLst>
          </p:cNvPr>
          <p:cNvGraphicFramePr>
            <a:graphicFrameLocks noGrp="1"/>
          </p:cNvGraphicFramePr>
          <p:nvPr>
            <p:ph idx="1"/>
            <p:extLst>
              <p:ext uri="{D42A27DB-BD31-4B8C-83A1-F6EECF244321}">
                <p14:modId xmlns:p14="http://schemas.microsoft.com/office/powerpoint/2010/main" val="2475667507"/>
              </p:ext>
            </p:extLst>
          </p:nvPr>
        </p:nvGraphicFramePr>
        <p:xfrm>
          <a:off x="571351" y="2743200"/>
          <a:ext cx="3485179" cy="3613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664989B-7B06-E777-D4E1-B1B690F1412A}"/>
              </a:ext>
            </a:extLst>
          </p:cNvPr>
          <p:cNvSpPr>
            <a:spLocks noGrp="1"/>
          </p:cNvSpPr>
          <p:nvPr>
            <p:ph type="sldNum" sz="quarter" idx="12"/>
          </p:nvPr>
        </p:nvSpPr>
        <p:spPr/>
        <p:txBody>
          <a:bodyPr/>
          <a:lstStyle/>
          <a:p>
            <a:fld id="{C1FF6DA9-008F-8B48-92A6-B652298478BF}" type="slidenum">
              <a:rPr lang="en-US" smtClean="0"/>
              <a:t>8</a:t>
            </a:fld>
            <a:endParaRPr lang="en-US"/>
          </a:p>
        </p:txBody>
      </p:sp>
      <p:pic>
        <p:nvPicPr>
          <p:cNvPr id="3" name="Picture 2" descr="Belgian and Euro flags waving in market town - medieval old town - Belgium">
            <a:extLst>
              <a:ext uri="{FF2B5EF4-FFF2-40B4-BE49-F238E27FC236}">
                <a16:creationId xmlns:a16="http://schemas.microsoft.com/office/drawing/2014/main" id="{8BCDE095-589C-3902-7CBF-54949730B806}"/>
              </a:ext>
            </a:extLst>
          </p:cNvPr>
          <p:cNvPicPr>
            <a:picLocks noChangeAspect="1"/>
          </p:cNvPicPr>
          <p:nvPr/>
        </p:nvPicPr>
        <p:blipFill>
          <a:blip r:embed="rId7"/>
          <a:srcRect l="21293" r="34156" b="-2"/>
          <a:stretch>
            <a:fillRect/>
          </a:stretch>
        </p:blipFill>
        <p:spPr>
          <a:xfrm>
            <a:off x="4572000" y="1"/>
            <a:ext cx="4577118"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7673" y="348865"/>
            <a:ext cx="7288583" cy="1576446"/>
          </a:xfrm>
        </p:spPr>
        <p:txBody>
          <a:bodyPr anchor="ctr">
            <a:normAutofit/>
          </a:bodyPr>
          <a:lstStyle/>
          <a:p>
            <a:r>
              <a:rPr lang="en-GB" sz="3500">
                <a:solidFill>
                  <a:srgbClr val="FFFFFF"/>
                </a:solidFill>
              </a:rPr>
              <a:t>Questions Referred (simplified)</a:t>
            </a:r>
          </a:p>
        </p:txBody>
      </p:sp>
      <p:graphicFrame>
        <p:nvGraphicFramePr>
          <p:cNvPr id="5" name="Content Placeholder 2">
            <a:extLst>
              <a:ext uri="{FF2B5EF4-FFF2-40B4-BE49-F238E27FC236}">
                <a16:creationId xmlns:a16="http://schemas.microsoft.com/office/drawing/2014/main" id="{42D2CD8D-D7D3-AF99-9460-698D4A1E4D21}"/>
              </a:ext>
            </a:extLst>
          </p:cNvPr>
          <p:cNvGraphicFramePr>
            <a:graphicFrameLocks noGrp="1"/>
          </p:cNvGraphicFramePr>
          <p:nvPr>
            <p:ph idx="1"/>
            <p:extLst>
              <p:ext uri="{D42A27DB-BD31-4B8C-83A1-F6EECF244321}">
                <p14:modId xmlns:p14="http://schemas.microsoft.com/office/powerpoint/2010/main" val="3838179019"/>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661B5B6-DEDA-FD0B-734F-D2D0D073F370}"/>
              </a:ext>
            </a:extLst>
          </p:cNvPr>
          <p:cNvSpPr>
            <a:spLocks noGrp="1"/>
          </p:cNvSpPr>
          <p:nvPr>
            <p:ph type="sldNum" sz="quarter" idx="12"/>
          </p:nvPr>
        </p:nvSpPr>
        <p:spPr/>
        <p:txBody>
          <a:bodyPr/>
          <a:lstStyle/>
          <a:p>
            <a:fld id="{C1FF6DA9-008F-8B48-92A6-B652298478BF}" type="slidenum">
              <a:rPr lang="en-US" smtClean="0"/>
              <a:t>9</a:t>
            </a:fld>
            <a:endParaRPr lang="en-US"/>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C89015B-7D52-D642-B1EF-407E766D821C}">
  <we:reference id="wa200005566" version="3.0.0.3" store="en-GB"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80</TotalTime>
  <Words>1090</Words>
  <Application>Microsoft Macintosh PowerPoint</Application>
  <PresentationFormat>On-screen Show (4:3)</PresentationFormat>
  <Paragraphs>103</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Calibri Light</vt:lpstr>
      <vt:lpstr>Office 2013 - 2022 Theme</vt:lpstr>
      <vt:lpstr>RFC Seraing v. FIFA  ECJ Judgment of 1 August 2025 Judicial protection, CAS arbitration &amp; EU public policy </vt:lpstr>
      <vt:lpstr>Snapshot of the Case</vt:lpstr>
      <vt:lpstr>Context &amp; Themes</vt:lpstr>
      <vt:lpstr>Legal Framework (EU)</vt:lpstr>
      <vt:lpstr>FIFA Statutes &amp; RSTP (relevant extracts)</vt:lpstr>
      <vt:lpstr>Facts: Contracts &amp; Sanctions</vt:lpstr>
      <vt:lpstr>CAS Award &amp; Swiss Review</vt:lpstr>
      <vt:lpstr>Belgian Proceedings</vt:lpstr>
      <vt:lpstr>Questions Referred (simplified)</vt:lpstr>
      <vt:lpstr>Court’s Core Principles</vt:lpstr>
      <vt:lpstr>Voluntary vs. Imposed Arbitration</vt:lpstr>
      <vt:lpstr>Required Judicial Review (Substance &amp; Scope)</vt:lpstr>
      <vt:lpstr>Interim Relief &amp; Consequences</vt:lpstr>
      <vt:lpstr>The Holding (Outcome)</vt:lpstr>
      <vt:lpstr>EU Public Policy at Stake</vt:lpstr>
      <vt:lpstr>Practical Implications — Sports Bodies (FIFA/UEFA/URBSFA)</vt:lpstr>
      <vt:lpstr>Practical Implications — Clubs/Players/Investors</vt:lpstr>
      <vt:lpstr>New York Convention Interface</vt:lpstr>
      <vt:lpstr>Key Takeaways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C‑600/23 RFC Seraing v. FIFA (Grand Chamber, 1 Aug 2025)</dc:title>
  <dc:subject>Effective judicial protection, arbitration in sport, res judicata &amp; EU public policy</dc:subject>
  <dc:creator>Prepared by ChatGPT</dc:creator>
  <cp:keywords>Article 19 TEU, Article 47 Charter, Article 267 TFEU, CAS, res judicata, public policy, sports law</cp:keywords>
  <dc:description>Source: User-provided judgment text</dc:description>
  <cp:lastModifiedBy>michele colucci</cp:lastModifiedBy>
  <cp:revision>6</cp:revision>
  <dcterms:created xsi:type="dcterms:W3CDTF">2013-01-27T09:14:16Z</dcterms:created>
  <dcterms:modified xsi:type="dcterms:W3CDTF">2025-10-11T15:24:02Z</dcterms:modified>
  <cp:category/>
</cp:coreProperties>
</file>