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webextensions/taskpanes.xml" ContentType="application/vnd.ms-office.webextensiontaskpanes+xml"/>
  <Override PartName="/ppt/webextensions/webextension1.xml" ContentType="application/vnd.ms-office.webextension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11/relationships/webextensiontaskpanes" Target="ppt/webextensions/taskpanes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0060"/>
    <p:restoredTop sz="94690"/>
  </p:normalViewPr>
  <p:slideViewPr>
    <p:cSldViewPr snapToGrid="0" snapToObjects="1">
      <p:cViewPr>
        <p:scale>
          <a:sx n="161" d="100"/>
          <a:sy n="161" d="100"/>
        </p:scale>
        <p:origin x="-2010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2.png"/><Relationship Id="rId6" Type="http://schemas.openxmlformats.org/officeDocument/2006/relationships/image" Target="../media/image8.svg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6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2.png"/><Relationship Id="rId6" Type="http://schemas.openxmlformats.org/officeDocument/2006/relationships/image" Target="../media/image8.svg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419C75-FEF6-47E4-86A7-E7FD1F93DFD4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BB0D031-BD2A-402B-AD33-41E158FD5DB9}">
      <dgm:prSet/>
      <dgm:spPr/>
      <dgm:t>
        <a:bodyPr/>
        <a:lstStyle/>
        <a:p>
          <a:r>
            <a:rPr lang="en-US"/>
            <a:t>Royal Excelsior Seraing FC sfida il divieto FIFA sui TPO</a:t>
          </a:r>
        </a:p>
      </dgm:t>
    </dgm:pt>
    <dgm:pt modelId="{D4CF0C01-0968-466F-87F1-FBA98E87A343}" type="parTrans" cxnId="{0F273BD2-EA64-4861-99D6-24B8EC69B823}">
      <dgm:prSet/>
      <dgm:spPr/>
      <dgm:t>
        <a:bodyPr/>
        <a:lstStyle/>
        <a:p>
          <a:endParaRPr lang="en-US"/>
        </a:p>
      </dgm:t>
    </dgm:pt>
    <dgm:pt modelId="{5E6F2DDF-8B61-4C8C-A84C-73CEE657588D}" type="sibTrans" cxnId="{0F273BD2-EA64-4861-99D6-24B8EC69B823}">
      <dgm:prSet/>
      <dgm:spPr/>
      <dgm:t>
        <a:bodyPr/>
        <a:lstStyle/>
        <a:p>
          <a:endParaRPr lang="en-US"/>
        </a:p>
      </dgm:t>
    </dgm:pt>
    <dgm:pt modelId="{5F1D1574-9B11-4962-A40E-3E10934F5C65}">
      <dgm:prSet/>
      <dgm:spPr/>
      <dgm:t>
        <a:bodyPr/>
        <a:lstStyle/>
        <a:p>
          <a:r>
            <a:rPr lang="en-US" dirty="0" err="1">
              <a:solidFill>
                <a:srgbClr val="0070C0"/>
              </a:solidFill>
            </a:rPr>
            <a:t>Domanda</a:t>
          </a:r>
          <a:r>
            <a:rPr lang="en-US" dirty="0">
              <a:solidFill>
                <a:srgbClr val="0070C0"/>
              </a:solidFill>
            </a:rPr>
            <a:t> </a:t>
          </a:r>
          <a:r>
            <a:rPr lang="en-US" dirty="0" err="1">
              <a:solidFill>
                <a:srgbClr val="0070C0"/>
              </a:solidFill>
            </a:rPr>
            <a:t>pregiudiziale</a:t>
          </a:r>
          <a:r>
            <a:rPr lang="en-US" dirty="0">
              <a:solidFill>
                <a:srgbClr val="0070C0"/>
              </a:solidFill>
            </a:rPr>
            <a:t> da </a:t>
          </a:r>
          <a:r>
            <a:rPr lang="en-US" dirty="0" err="1">
              <a:solidFill>
                <a:srgbClr val="0070C0"/>
              </a:solidFill>
            </a:rPr>
            <a:t>Bruxelles</a:t>
          </a:r>
          <a:endParaRPr lang="en-US" dirty="0">
            <a:solidFill>
              <a:srgbClr val="0070C0"/>
            </a:solidFill>
          </a:endParaRPr>
        </a:p>
      </dgm:t>
    </dgm:pt>
    <dgm:pt modelId="{D5F4D54A-CBC4-4088-999E-20F7391AA64B}" type="parTrans" cxnId="{2E84023A-613E-4CB8-A412-901E837AF324}">
      <dgm:prSet/>
      <dgm:spPr/>
      <dgm:t>
        <a:bodyPr/>
        <a:lstStyle/>
        <a:p>
          <a:endParaRPr lang="en-US"/>
        </a:p>
      </dgm:t>
    </dgm:pt>
    <dgm:pt modelId="{221990AB-5C1A-451C-83F2-28CA0D74D641}" type="sibTrans" cxnId="{2E84023A-613E-4CB8-A412-901E837AF324}">
      <dgm:prSet/>
      <dgm:spPr/>
      <dgm:t>
        <a:bodyPr/>
        <a:lstStyle/>
        <a:p>
          <a:endParaRPr lang="en-US"/>
        </a:p>
      </dgm:t>
    </dgm:pt>
    <dgm:pt modelId="{C7ACD305-96EB-4012-A238-5BE123DAAAF7}">
      <dgm:prSet/>
      <dgm:spPr/>
      <dgm:t>
        <a:bodyPr/>
        <a:lstStyle/>
        <a:p>
          <a:r>
            <a:rPr lang="en-US" dirty="0"/>
            <a:t>Focus: </a:t>
          </a:r>
          <a:r>
            <a:rPr lang="en-US" dirty="0" err="1"/>
            <a:t>Conclusioni</a:t>
          </a:r>
          <a:r>
            <a:rPr lang="en-US" dirty="0"/>
            <a:t> </a:t>
          </a:r>
          <a:r>
            <a:rPr lang="en-US" dirty="0" err="1"/>
            <a:t>dell’Avvocato</a:t>
          </a:r>
          <a:r>
            <a:rPr lang="en-US" dirty="0"/>
            <a:t> Generale Capeta</a:t>
          </a:r>
        </a:p>
      </dgm:t>
    </dgm:pt>
    <dgm:pt modelId="{0774792A-1979-4F52-9680-3D868C62F7D4}" type="parTrans" cxnId="{30764AE4-5201-4581-92D6-E2FCD191DEC8}">
      <dgm:prSet/>
      <dgm:spPr/>
      <dgm:t>
        <a:bodyPr/>
        <a:lstStyle/>
        <a:p>
          <a:endParaRPr lang="en-US"/>
        </a:p>
      </dgm:t>
    </dgm:pt>
    <dgm:pt modelId="{03981637-C128-4F6A-B7B7-CA833F525E28}" type="sibTrans" cxnId="{30764AE4-5201-4581-92D6-E2FCD191DEC8}">
      <dgm:prSet/>
      <dgm:spPr/>
      <dgm:t>
        <a:bodyPr/>
        <a:lstStyle/>
        <a:p>
          <a:endParaRPr lang="en-US"/>
        </a:p>
      </dgm:t>
    </dgm:pt>
    <dgm:pt modelId="{FE51863B-439D-F248-A969-B387CF3F7287}" type="pres">
      <dgm:prSet presAssocID="{81419C75-FEF6-47E4-86A7-E7FD1F93DFD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634BAEE3-7579-0648-87F4-55E03CA088D6}" type="pres">
      <dgm:prSet presAssocID="{DBB0D031-BD2A-402B-AD33-41E158FD5DB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90F647A-45A7-274E-99D2-7B64F12484A6}" type="pres">
      <dgm:prSet presAssocID="{5E6F2DDF-8B61-4C8C-A84C-73CEE657588D}" presName="spacer" presStyleCnt="0"/>
      <dgm:spPr/>
    </dgm:pt>
    <dgm:pt modelId="{E5233A9E-4EAD-9343-BB38-F0D41FACC685}" type="pres">
      <dgm:prSet presAssocID="{5F1D1574-9B11-4962-A40E-3E10934F5C6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94A2959-3E25-7A4B-813C-796037183F2B}" type="pres">
      <dgm:prSet presAssocID="{221990AB-5C1A-451C-83F2-28CA0D74D641}" presName="spacer" presStyleCnt="0"/>
      <dgm:spPr/>
    </dgm:pt>
    <dgm:pt modelId="{B79017CA-6FB7-884C-B3CD-AF956267ED3E}" type="pres">
      <dgm:prSet presAssocID="{C7ACD305-96EB-4012-A238-5BE123DAAAF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0F273BD2-EA64-4861-99D6-24B8EC69B823}" srcId="{81419C75-FEF6-47E4-86A7-E7FD1F93DFD4}" destId="{DBB0D031-BD2A-402B-AD33-41E158FD5DB9}" srcOrd="0" destOrd="0" parTransId="{D4CF0C01-0968-466F-87F1-FBA98E87A343}" sibTransId="{5E6F2DDF-8B61-4C8C-A84C-73CEE657588D}"/>
    <dgm:cxn modelId="{091E061E-82BE-D34A-A3F3-563DC4E361F0}" type="presOf" srcId="{5F1D1574-9B11-4962-A40E-3E10934F5C65}" destId="{E5233A9E-4EAD-9343-BB38-F0D41FACC685}" srcOrd="0" destOrd="0" presId="urn:microsoft.com/office/officeart/2005/8/layout/vList2"/>
    <dgm:cxn modelId="{9627F74C-A06C-B940-92B3-9701E360B529}" type="presOf" srcId="{DBB0D031-BD2A-402B-AD33-41E158FD5DB9}" destId="{634BAEE3-7579-0648-87F4-55E03CA088D6}" srcOrd="0" destOrd="0" presId="urn:microsoft.com/office/officeart/2005/8/layout/vList2"/>
    <dgm:cxn modelId="{2E84023A-613E-4CB8-A412-901E837AF324}" srcId="{81419C75-FEF6-47E4-86A7-E7FD1F93DFD4}" destId="{5F1D1574-9B11-4962-A40E-3E10934F5C65}" srcOrd="1" destOrd="0" parTransId="{D5F4D54A-CBC4-4088-999E-20F7391AA64B}" sibTransId="{221990AB-5C1A-451C-83F2-28CA0D74D641}"/>
    <dgm:cxn modelId="{CD61EC37-3CAB-D741-BB26-A8D888521D1D}" type="presOf" srcId="{C7ACD305-96EB-4012-A238-5BE123DAAAF7}" destId="{B79017CA-6FB7-884C-B3CD-AF956267ED3E}" srcOrd="0" destOrd="0" presId="urn:microsoft.com/office/officeart/2005/8/layout/vList2"/>
    <dgm:cxn modelId="{CBA486AF-F410-E64A-87B5-1A2088BA4B4B}" type="presOf" srcId="{81419C75-FEF6-47E4-86A7-E7FD1F93DFD4}" destId="{FE51863B-439D-F248-A969-B387CF3F7287}" srcOrd="0" destOrd="0" presId="urn:microsoft.com/office/officeart/2005/8/layout/vList2"/>
    <dgm:cxn modelId="{30764AE4-5201-4581-92D6-E2FCD191DEC8}" srcId="{81419C75-FEF6-47E4-86A7-E7FD1F93DFD4}" destId="{C7ACD305-96EB-4012-A238-5BE123DAAAF7}" srcOrd="2" destOrd="0" parTransId="{0774792A-1979-4F52-9680-3D868C62F7D4}" sibTransId="{03981637-C128-4F6A-B7B7-CA833F525E28}"/>
    <dgm:cxn modelId="{CF70C94A-38EA-F74C-B497-D6D608B810DA}" type="presParOf" srcId="{FE51863B-439D-F248-A969-B387CF3F7287}" destId="{634BAEE3-7579-0648-87F4-55E03CA088D6}" srcOrd="0" destOrd="0" presId="urn:microsoft.com/office/officeart/2005/8/layout/vList2"/>
    <dgm:cxn modelId="{81A0C835-078B-4B46-B344-86452877AAE9}" type="presParOf" srcId="{FE51863B-439D-F248-A969-B387CF3F7287}" destId="{490F647A-45A7-274E-99D2-7B64F12484A6}" srcOrd="1" destOrd="0" presId="urn:microsoft.com/office/officeart/2005/8/layout/vList2"/>
    <dgm:cxn modelId="{016914B2-51AF-9E42-8F80-A06C0F72E7FA}" type="presParOf" srcId="{FE51863B-439D-F248-A969-B387CF3F7287}" destId="{E5233A9E-4EAD-9343-BB38-F0D41FACC685}" srcOrd="2" destOrd="0" presId="urn:microsoft.com/office/officeart/2005/8/layout/vList2"/>
    <dgm:cxn modelId="{9C7A146E-0656-AB48-AA77-EF09F8049544}" type="presParOf" srcId="{FE51863B-439D-F248-A969-B387CF3F7287}" destId="{F94A2959-3E25-7A4B-813C-796037183F2B}" srcOrd="3" destOrd="0" presId="urn:microsoft.com/office/officeart/2005/8/layout/vList2"/>
    <dgm:cxn modelId="{01DAD854-1367-5C4A-9B27-E5EF5F2B5380}" type="presParOf" srcId="{FE51863B-439D-F248-A969-B387CF3F7287}" destId="{B79017CA-6FB7-884C-B3CD-AF956267ED3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882D28-E50A-42E6-8489-FD4E140AD7AB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EE51EBDA-E6FD-4A9C-BDC1-F2EFCD894920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x-none" sz="1600" b="1" dirty="0"/>
            <a:t>Divieto di TPO (Third Party Ownership)</a:t>
          </a:r>
          <a:r>
            <a:rPr lang="x-none" sz="1600" dirty="0"/>
            <a:t>: FIFA vieta il possesso dei diritti economici dei giocatori da parte di terzi (2015).</a:t>
          </a:r>
          <a:endParaRPr lang="en-US" sz="1600" dirty="0"/>
        </a:p>
      </dgm:t>
    </dgm:pt>
    <dgm:pt modelId="{60713AD8-7696-4239-BEBB-26516B268970}" type="parTrans" cxnId="{5513CE64-D6D0-468A-B80C-16B9A58E8F81}">
      <dgm:prSet/>
      <dgm:spPr/>
      <dgm:t>
        <a:bodyPr/>
        <a:lstStyle/>
        <a:p>
          <a:endParaRPr lang="en-US"/>
        </a:p>
      </dgm:t>
    </dgm:pt>
    <dgm:pt modelId="{25E1696E-7F71-40F4-818A-61DBAB430B73}" type="sibTrans" cxnId="{5513CE64-D6D0-468A-B80C-16B9A58E8F81}">
      <dgm:prSet/>
      <dgm:spPr/>
      <dgm:t>
        <a:bodyPr/>
        <a:lstStyle/>
        <a:p>
          <a:endParaRPr lang="en-US"/>
        </a:p>
      </dgm:t>
    </dgm:pt>
    <dgm:pt modelId="{3AE46AE9-A34B-48F9-8E4F-C1C3E302720A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x-none" sz="1600" b="1" dirty="0"/>
            <a:t>Contratti Seraing-Doyen</a:t>
          </a:r>
          <a:r>
            <a:rPr lang="x-none" sz="1600" dirty="0"/>
            <a:t>: stipulati in violazione del nuovo divieto.</a:t>
          </a:r>
          <a:endParaRPr lang="en-US" sz="1600" dirty="0"/>
        </a:p>
      </dgm:t>
    </dgm:pt>
    <dgm:pt modelId="{6834EFF4-FF35-4F51-B408-6810A9264AA0}" type="parTrans" cxnId="{0EBC679B-4AD7-435A-8831-79EF4AF33A23}">
      <dgm:prSet/>
      <dgm:spPr/>
      <dgm:t>
        <a:bodyPr/>
        <a:lstStyle/>
        <a:p>
          <a:endParaRPr lang="en-US"/>
        </a:p>
      </dgm:t>
    </dgm:pt>
    <dgm:pt modelId="{7257B860-3613-445A-B5F0-26A7CDF659E3}" type="sibTrans" cxnId="{0EBC679B-4AD7-435A-8831-79EF4AF33A23}">
      <dgm:prSet/>
      <dgm:spPr/>
      <dgm:t>
        <a:bodyPr/>
        <a:lstStyle/>
        <a:p>
          <a:endParaRPr lang="en-US"/>
        </a:p>
      </dgm:t>
    </dgm:pt>
    <dgm:pt modelId="{5A59FC2B-2861-479E-A13D-281B9C7C599B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x-none" sz="1600" b="1" dirty="0"/>
            <a:t>Sanzioni FIFA</a:t>
          </a:r>
          <a:r>
            <a:rPr lang="x-none" sz="1600" dirty="0"/>
            <a:t>:</a:t>
          </a:r>
        </a:p>
        <a:p>
          <a:pPr>
            <a:lnSpc>
              <a:spcPct val="100000"/>
            </a:lnSpc>
            <a:defRPr b="1"/>
          </a:pPr>
          <a:r>
            <a:rPr lang="x-none" sz="1600" dirty="0"/>
            <a:t>Multa di 150.000 CHF,</a:t>
          </a:r>
          <a:endParaRPr lang="en-US" sz="1600" dirty="0"/>
        </a:p>
        <a:p>
          <a:pPr>
            <a:lnSpc>
              <a:spcPct val="100000"/>
            </a:lnSpc>
            <a:defRPr b="1"/>
          </a:pPr>
          <a:r>
            <a:rPr lang="x-none" sz="1600" dirty="0"/>
            <a:t>Blocco dei tesseramenti per 3 periodi.</a:t>
          </a:r>
          <a:endParaRPr lang="en-US" sz="1600" dirty="0"/>
        </a:p>
      </dgm:t>
    </dgm:pt>
    <dgm:pt modelId="{375B070E-D868-44B9-B2B2-21688FA1F1E0}" type="parTrans" cxnId="{37D9C35A-7BAE-4A41-BE0D-0D7C8BFF2575}">
      <dgm:prSet/>
      <dgm:spPr/>
      <dgm:t>
        <a:bodyPr/>
        <a:lstStyle/>
        <a:p>
          <a:endParaRPr lang="en-US"/>
        </a:p>
      </dgm:t>
    </dgm:pt>
    <dgm:pt modelId="{F46EE64A-AA70-44B7-928A-F579D9430AE2}" type="sibTrans" cxnId="{37D9C35A-7BAE-4A41-BE0D-0D7C8BFF2575}">
      <dgm:prSet/>
      <dgm:spPr/>
      <dgm:t>
        <a:bodyPr/>
        <a:lstStyle/>
        <a:p>
          <a:endParaRPr lang="en-US"/>
        </a:p>
      </dgm:t>
    </dgm:pt>
    <dgm:pt modelId="{C7CC2DED-7128-4188-9F34-41A40B9FD1A6}">
      <dgm:prSet/>
      <dgm:spPr/>
      <dgm:t>
        <a:bodyPr/>
        <a:lstStyle/>
        <a:p>
          <a:pPr>
            <a:lnSpc>
              <a:spcPct val="100000"/>
            </a:lnSpc>
          </a:pPr>
          <a:endParaRPr lang="en-US" dirty="0"/>
        </a:p>
      </dgm:t>
    </dgm:pt>
    <dgm:pt modelId="{2FD9820C-5A86-471C-8E19-54F6D34A01D4}" type="parTrans" cxnId="{5FF116E2-0248-4148-B1DA-78C21AF72093}">
      <dgm:prSet/>
      <dgm:spPr/>
      <dgm:t>
        <a:bodyPr/>
        <a:lstStyle/>
        <a:p>
          <a:endParaRPr lang="en-US"/>
        </a:p>
      </dgm:t>
    </dgm:pt>
    <dgm:pt modelId="{1DB1BBD9-6A04-4BC6-9257-D525D5F55ABA}" type="sibTrans" cxnId="{5FF116E2-0248-4148-B1DA-78C21AF72093}">
      <dgm:prSet/>
      <dgm:spPr/>
      <dgm:t>
        <a:bodyPr/>
        <a:lstStyle/>
        <a:p>
          <a:endParaRPr lang="en-US"/>
        </a:p>
      </dgm:t>
    </dgm:pt>
    <dgm:pt modelId="{A1938DE6-8168-4C20-A050-61A8D373DA38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x-none" sz="1600" b="1" dirty="0"/>
            <a:t>Appello al TAS</a:t>
          </a:r>
          <a:r>
            <a:rPr lang="x-none" sz="1600" dirty="0"/>
            <a:t>: lodo che conferma la validità delle norme FIFA.</a:t>
          </a:r>
          <a:endParaRPr lang="en-US" sz="1600" dirty="0"/>
        </a:p>
      </dgm:t>
    </dgm:pt>
    <dgm:pt modelId="{3C5CA7C8-8114-42B8-8A93-BE0AED99EF90}" type="parTrans" cxnId="{EE42D3D6-4F0B-4CAB-BC7D-32DFA21B9144}">
      <dgm:prSet/>
      <dgm:spPr/>
      <dgm:t>
        <a:bodyPr/>
        <a:lstStyle/>
        <a:p>
          <a:endParaRPr lang="en-US"/>
        </a:p>
      </dgm:t>
    </dgm:pt>
    <dgm:pt modelId="{40E20C8A-1D75-4A8C-A3E0-F1D11B01F7AC}" type="sibTrans" cxnId="{EE42D3D6-4F0B-4CAB-BC7D-32DFA21B9144}">
      <dgm:prSet/>
      <dgm:spPr/>
      <dgm:t>
        <a:bodyPr/>
        <a:lstStyle/>
        <a:p>
          <a:endParaRPr lang="en-US"/>
        </a:p>
      </dgm:t>
    </dgm:pt>
    <dgm:pt modelId="{A75101FA-8D92-4129-A4CE-4F79C558C2AA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x-none" b="1" dirty="0"/>
            <a:t>Ricorso al Tribunale Federale Svizzero</a:t>
          </a:r>
          <a:r>
            <a:rPr lang="x-none" dirty="0"/>
            <a:t>: rigetto dell'annullamento → il lodo diventa definitivo.</a:t>
          </a:r>
          <a:endParaRPr lang="en-US" dirty="0"/>
        </a:p>
      </dgm:t>
    </dgm:pt>
    <dgm:pt modelId="{1BF80251-6862-4777-85E7-C7A30360D7EA}" type="parTrans" cxnId="{6F26348B-1A9D-45B0-B66C-977F51712420}">
      <dgm:prSet/>
      <dgm:spPr/>
      <dgm:t>
        <a:bodyPr/>
        <a:lstStyle/>
        <a:p>
          <a:endParaRPr lang="en-US"/>
        </a:p>
      </dgm:t>
    </dgm:pt>
    <dgm:pt modelId="{F4BD34AB-E218-4CAA-AC65-3F374B9DF27F}" type="sibTrans" cxnId="{6F26348B-1A9D-45B0-B66C-977F51712420}">
      <dgm:prSet/>
      <dgm:spPr/>
      <dgm:t>
        <a:bodyPr/>
        <a:lstStyle/>
        <a:p>
          <a:endParaRPr lang="en-US"/>
        </a:p>
      </dgm:t>
    </dgm:pt>
    <dgm:pt modelId="{5AD295D2-B329-489C-9593-41ED59784AD8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x-none" b="1" dirty="0"/>
            <a:t>Effetto in Belgio</a:t>
          </a:r>
          <a:r>
            <a:rPr lang="x-none" dirty="0"/>
            <a:t>: il lodo è riconosciuto </a:t>
          </a:r>
          <a:r>
            <a:rPr lang="x-none" b="1" dirty="0"/>
            <a:t>automaticamente</a:t>
          </a:r>
          <a:r>
            <a:rPr lang="x-none" dirty="0"/>
            <a:t> </a:t>
          </a:r>
        </a:p>
        <a:p>
          <a:pPr>
            <a:lnSpc>
              <a:spcPct val="100000"/>
            </a:lnSpc>
            <a:defRPr b="1"/>
          </a:pPr>
          <a:r>
            <a:rPr lang="x-none" dirty="0"/>
            <a:t>come </a:t>
          </a:r>
          <a:r>
            <a:rPr lang="x-none" b="1" dirty="0"/>
            <a:t>cosa giudicata</a:t>
          </a:r>
          <a:r>
            <a:rPr lang="x-none" dirty="0"/>
            <a:t> senza necessità di exequatur.</a:t>
          </a:r>
          <a:endParaRPr lang="en-US" dirty="0"/>
        </a:p>
      </dgm:t>
    </dgm:pt>
    <dgm:pt modelId="{85792675-A67F-4BD6-A0A6-7720E0783BDB}" type="parTrans" cxnId="{CD665815-AD69-438B-8591-75F24E0F25AD}">
      <dgm:prSet/>
      <dgm:spPr/>
      <dgm:t>
        <a:bodyPr/>
        <a:lstStyle/>
        <a:p>
          <a:endParaRPr lang="en-US"/>
        </a:p>
      </dgm:t>
    </dgm:pt>
    <dgm:pt modelId="{9642EE41-6DA4-467C-9972-F68444970D2A}" type="sibTrans" cxnId="{CD665815-AD69-438B-8591-75F24E0F25AD}">
      <dgm:prSet/>
      <dgm:spPr/>
      <dgm:t>
        <a:bodyPr/>
        <a:lstStyle/>
        <a:p>
          <a:endParaRPr lang="en-US"/>
        </a:p>
      </dgm:t>
    </dgm:pt>
    <dgm:pt modelId="{A76983A0-21B2-4D15-B039-3022A717A3AC}" type="pres">
      <dgm:prSet presAssocID="{20882D28-E50A-42E6-8489-FD4E140AD7AB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2CCF9F98-F801-4EAA-9108-B7D468236A03}" type="pres">
      <dgm:prSet presAssocID="{EE51EBDA-E6FD-4A9C-BDC1-F2EFCD894920}" presName="compNode" presStyleCnt="0"/>
      <dgm:spPr/>
    </dgm:pt>
    <dgm:pt modelId="{D1FCF3E9-49DB-41F9-8B43-DA24B1C87012}" type="pres">
      <dgm:prSet presAssocID="{EE51EBDA-E6FD-4A9C-BDC1-F2EFCD894920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occer Player"/>
        </a:ext>
      </dgm:extLst>
    </dgm:pt>
    <dgm:pt modelId="{80C80FAE-A8CA-4A74-8290-69D61764AF25}" type="pres">
      <dgm:prSet presAssocID="{EE51EBDA-E6FD-4A9C-BDC1-F2EFCD894920}" presName="iconSpace" presStyleCnt="0"/>
      <dgm:spPr/>
    </dgm:pt>
    <dgm:pt modelId="{0AD4A0CB-25EA-4069-B03B-1702A1930DAB}" type="pres">
      <dgm:prSet presAssocID="{EE51EBDA-E6FD-4A9C-BDC1-F2EFCD894920}" presName="parTx" presStyleLbl="revTx" presStyleIdx="0" presStyleCnt="12">
        <dgm:presLayoutVars>
          <dgm:chMax val="0"/>
          <dgm:chPref val="0"/>
        </dgm:presLayoutVars>
      </dgm:prSet>
      <dgm:spPr/>
      <dgm:t>
        <a:bodyPr/>
        <a:lstStyle/>
        <a:p>
          <a:endParaRPr lang="it-IT"/>
        </a:p>
      </dgm:t>
    </dgm:pt>
    <dgm:pt modelId="{A9E63FE4-0410-4D08-A95A-D38F55E15A65}" type="pres">
      <dgm:prSet presAssocID="{EE51EBDA-E6FD-4A9C-BDC1-F2EFCD894920}" presName="txSpace" presStyleCnt="0"/>
      <dgm:spPr/>
    </dgm:pt>
    <dgm:pt modelId="{80A36777-7EC8-485C-B54C-BBC9A6579A06}" type="pres">
      <dgm:prSet presAssocID="{EE51EBDA-E6FD-4A9C-BDC1-F2EFCD894920}" presName="desTx" presStyleLbl="revTx" presStyleIdx="1" presStyleCnt="12">
        <dgm:presLayoutVars/>
      </dgm:prSet>
      <dgm:spPr/>
    </dgm:pt>
    <dgm:pt modelId="{AEAD08BE-ED6E-414F-8BB4-82D91E9F3F10}" type="pres">
      <dgm:prSet presAssocID="{25E1696E-7F71-40F4-818A-61DBAB430B73}" presName="sibTrans" presStyleCnt="0"/>
      <dgm:spPr/>
    </dgm:pt>
    <dgm:pt modelId="{CF962942-FEFB-4484-A236-5CEAC6BF3DD8}" type="pres">
      <dgm:prSet presAssocID="{3AE46AE9-A34B-48F9-8E4F-C1C3E302720A}" presName="compNode" presStyleCnt="0"/>
      <dgm:spPr/>
    </dgm:pt>
    <dgm:pt modelId="{F82298AD-F248-4E63-92BB-90363CB3B5A9}" type="pres">
      <dgm:prSet presAssocID="{3AE46AE9-A34B-48F9-8E4F-C1C3E302720A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ustomer Review"/>
        </a:ext>
      </dgm:extLst>
    </dgm:pt>
    <dgm:pt modelId="{D42763F8-9839-4668-90BD-548BF6AD7615}" type="pres">
      <dgm:prSet presAssocID="{3AE46AE9-A34B-48F9-8E4F-C1C3E302720A}" presName="iconSpace" presStyleCnt="0"/>
      <dgm:spPr/>
    </dgm:pt>
    <dgm:pt modelId="{FF9C865A-87EC-4FE3-BEE4-0B36868AAC22}" type="pres">
      <dgm:prSet presAssocID="{3AE46AE9-A34B-48F9-8E4F-C1C3E302720A}" presName="parTx" presStyleLbl="revTx" presStyleIdx="2" presStyleCnt="12">
        <dgm:presLayoutVars>
          <dgm:chMax val="0"/>
          <dgm:chPref val="0"/>
        </dgm:presLayoutVars>
      </dgm:prSet>
      <dgm:spPr/>
      <dgm:t>
        <a:bodyPr/>
        <a:lstStyle/>
        <a:p>
          <a:endParaRPr lang="it-IT"/>
        </a:p>
      </dgm:t>
    </dgm:pt>
    <dgm:pt modelId="{46D38C4D-C394-4079-969B-182FDA940077}" type="pres">
      <dgm:prSet presAssocID="{3AE46AE9-A34B-48F9-8E4F-C1C3E302720A}" presName="txSpace" presStyleCnt="0"/>
      <dgm:spPr/>
    </dgm:pt>
    <dgm:pt modelId="{017FFBF9-2FAB-406C-95AD-9F50C859BAAD}" type="pres">
      <dgm:prSet presAssocID="{3AE46AE9-A34B-48F9-8E4F-C1C3E302720A}" presName="desTx" presStyleLbl="revTx" presStyleIdx="3" presStyleCnt="12">
        <dgm:presLayoutVars/>
      </dgm:prSet>
      <dgm:spPr/>
    </dgm:pt>
    <dgm:pt modelId="{C5927C14-18C9-49A6-A425-7EAE1B16BE91}" type="pres">
      <dgm:prSet presAssocID="{7257B860-3613-445A-B5F0-26A7CDF659E3}" presName="sibTrans" presStyleCnt="0"/>
      <dgm:spPr/>
    </dgm:pt>
    <dgm:pt modelId="{23868D80-1C6E-48D9-9EFE-2701F72AA526}" type="pres">
      <dgm:prSet presAssocID="{5A59FC2B-2861-479E-A13D-281B9C7C599B}" presName="compNode" presStyleCnt="0"/>
      <dgm:spPr/>
    </dgm:pt>
    <dgm:pt modelId="{230AF9E8-4487-4280-9330-FB748276BABD}" type="pres">
      <dgm:prSet presAssocID="{5A59FC2B-2861-479E-A13D-281B9C7C599B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ootball"/>
        </a:ext>
      </dgm:extLst>
    </dgm:pt>
    <dgm:pt modelId="{1AAFE7AD-E01F-4575-A55E-70DF2F836B15}" type="pres">
      <dgm:prSet presAssocID="{5A59FC2B-2861-479E-A13D-281B9C7C599B}" presName="iconSpace" presStyleCnt="0"/>
      <dgm:spPr/>
    </dgm:pt>
    <dgm:pt modelId="{DFD5AFEA-E4D6-4D7D-B04C-9D384FBB5E84}" type="pres">
      <dgm:prSet presAssocID="{5A59FC2B-2861-479E-A13D-281B9C7C599B}" presName="parTx" presStyleLbl="revTx" presStyleIdx="4" presStyleCnt="12">
        <dgm:presLayoutVars>
          <dgm:chMax val="0"/>
          <dgm:chPref val="0"/>
        </dgm:presLayoutVars>
      </dgm:prSet>
      <dgm:spPr/>
      <dgm:t>
        <a:bodyPr/>
        <a:lstStyle/>
        <a:p>
          <a:endParaRPr lang="it-IT"/>
        </a:p>
      </dgm:t>
    </dgm:pt>
    <dgm:pt modelId="{5040F204-1285-4862-82BE-05A923DDE0D4}" type="pres">
      <dgm:prSet presAssocID="{5A59FC2B-2861-479E-A13D-281B9C7C599B}" presName="txSpace" presStyleCnt="0"/>
      <dgm:spPr/>
    </dgm:pt>
    <dgm:pt modelId="{1EF130E3-50D1-4CC4-892A-20146840E73B}" type="pres">
      <dgm:prSet presAssocID="{5A59FC2B-2861-479E-A13D-281B9C7C599B}" presName="desTx" presStyleLbl="revTx" presStyleIdx="5" presStyleCnt="12" custScaleY="186057">
        <dgm:presLayoutVars/>
      </dgm:prSet>
      <dgm:spPr/>
      <dgm:t>
        <a:bodyPr/>
        <a:lstStyle/>
        <a:p>
          <a:endParaRPr lang="it-IT"/>
        </a:p>
      </dgm:t>
    </dgm:pt>
    <dgm:pt modelId="{B13E640E-2010-4287-8E71-25BF714FFB08}" type="pres">
      <dgm:prSet presAssocID="{F46EE64A-AA70-44B7-928A-F579D9430AE2}" presName="sibTrans" presStyleCnt="0"/>
      <dgm:spPr/>
    </dgm:pt>
    <dgm:pt modelId="{31AD9594-EC34-4740-B3BB-3738866519FD}" type="pres">
      <dgm:prSet presAssocID="{A1938DE6-8168-4C20-A050-61A8D373DA38}" presName="compNode" presStyleCnt="0"/>
      <dgm:spPr/>
    </dgm:pt>
    <dgm:pt modelId="{9749B0D1-92F6-4524-84BE-31C9CD47C334}" type="pres">
      <dgm:prSet presAssocID="{A1938DE6-8168-4C20-A050-61A8D373DA38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rophy"/>
        </a:ext>
      </dgm:extLst>
    </dgm:pt>
    <dgm:pt modelId="{999297A5-031C-4702-A63E-C3AC084507B9}" type="pres">
      <dgm:prSet presAssocID="{A1938DE6-8168-4C20-A050-61A8D373DA38}" presName="iconSpace" presStyleCnt="0"/>
      <dgm:spPr/>
    </dgm:pt>
    <dgm:pt modelId="{8673300F-2593-486B-9304-DFCF48A4CDCD}" type="pres">
      <dgm:prSet presAssocID="{A1938DE6-8168-4C20-A050-61A8D373DA38}" presName="parTx" presStyleLbl="revTx" presStyleIdx="6" presStyleCnt="12">
        <dgm:presLayoutVars>
          <dgm:chMax val="0"/>
          <dgm:chPref val="0"/>
        </dgm:presLayoutVars>
      </dgm:prSet>
      <dgm:spPr/>
      <dgm:t>
        <a:bodyPr/>
        <a:lstStyle/>
        <a:p>
          <a:endParaRPr lang="it-IT"/>
        </a:p>
      </dgm:t>
    </dgm:pt>
    <dgm:pt modelId="{CE0BC3A7-2D88-4C30-AA12-59ACD0E47618}" type="pres">
      <dgm:prSet presAssocID="{A1938DE6-8168-4C20-A050-61A8D373DA38}" presName="txSpace" presStyleCnt="0"/>
      <dgm:spPr/>
    </dgm:pt>
    <dgm:pt modelId="{033EC23C-087B-49B6-9633-5883CF135266}" type="pres">
      <dgm:prSet presAssocID="{A1938DE6-8168-4C20-A050-61A8D373DA38}" presName="desTx" presStyleLbl="revTx" presStyleIdx="7" presStyleCnt="12">
        <dgm:presLayoutVars/>
      </dgm:prSet>
      <dgm:spPr/>
    </dgm:pt>
    <dgm:pt modelId="{2EC6C90F-9FA6-4BE3-A8DA-E9F9EB22BD3A}" type="pres">
      <dgm:prSet presAssocID="{40E20C8A-1D75-4A8C-A3E0-F1D11B01F7AC}" presName="sibTrans" presStyleCnt="0"/>
      <dgm:spPr/>
    </dgm:pt>
    <dgm:pt modelId="{A33A5992-F9B8-4FBF-A818-6F40F1586A98}" type="pres">
      <dgm:prSet presAssocID="{A75101FA-8D92-4129-A4CE-4F79C558C2AA}" presName="compNode" presStyleCnt="0"/>
      <dgm:spPr/>
    </dgm:pt>
    <dgm:pt modelId="{5CC343E9-FB4C-47D9-B9B6-233DB14AE8A6}" type="pres">
      <dgm:prSet presAssocID="{A75101FA-8D92-4129-A4CE-4F79C558C2AA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owchart"/>
        </a:ext>
      </dgm:extLst>
    </dgm:pt>
    <dgm:pt modelId="{EEE2ADDB-7B8B-4BEF-ADE3-0C7131C4AC9C}" type="pres">
      <dgm:prSet presAssocID="{A75101FA-8D92-4129-A4CE-4F79C558C2AA}" presName="iconSpace" presStyleCnt="0"/>
      <dgm:spPr/>
    </dgm:pt>
    <dgm:pt modelId="{A0F73766-8DCB-4D04-88D3-1A5F19AA3872}" type="pres">
      <dgm:prSet presAssocID="{A75101FA-8D92-4129-A4CE-4F79C558C2AA}" presName="parTx" presStyleLbl="revTx" presStyleIdx="8" presStyleCnt="12" custScaleX="123385">
        <dgm:presLayoutVars>
          <dgm:chMax val="0"/>
          <dgm:chPref val="0"/>
        </dgm:presLayoutVars>
      </dgm:prSet>
      <dgm:spPr/>
      <dgm:t>
        <a:bodyPr/>
        <a:lstStyle/>
        <a:p>
          <a:endParaRPr lang="it-IT"/>
        </a:p>
      </dgm:t>
    </dgm:pt>
    <dgm:pt modelId="{3E6C6263-D715-402B-B04E-834826C84E22}" type="pres">
      <dgm:prSet presAssocID="{A75101FA-8D92-4129-A4CE-4F79C558C2AA}" presName="txSpace" presStyleCnt="0"/>
      <dgm:spPr/>
    </dgm:pt>
    <dgm:pt modelId="{19A99F1B-658B-4A65-9225-E97005CCA3D6}" type="pres">
      <dgm:prSet presAssocID="{A75101FA-8D92-4129-A4CE-4F79C558C2AA}" presName="desTx" presStyleLbl="revTx" presStyleIdx="9" presStyleCnt="12">
        <dgm:presLayoutVars/>
      </dgm:prSet>
      <dgm:spPr/>
    </dgm:pt>
    <dgm:pt modelId="{5EB861FC-B476-44AE-8DD6-E2437946263F}" type="pres">
      <dgm:prSet presAssocID="{F4BD34AB-E218-4CAA-AC65-3F374B9DF27F}" presName="sibTrans" presStyleCnt="0"/>
      <dgm:spPr/>
    </dgm:pt>
    <dgm:pt modelId="{CA95F089-85C0-4D00-B5C3-AB6CCCCF8A7E}" type="pres">
      <dgm:prSet presAssocID="{5AD295D2-B329-489C-9593-41ED59784AD8}" presName="compNode" presStyleCnt="0"/>
      <dgm:spPr/>
    </dgm:pt>
    <dgm:pt modelId="{7810D7A5-B8A7-4282-B0FA-D1A5750E4FDC}" type="pres">
      <dgm:prSet presAssocID="{5AD295D2-B329-489C-9593-41ED59784AD8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1F68973A-8DC1-4956-835F-7C2E690631D6}" type="pres">
      <dgm:prSet presAssocID="{5AD295D2-B329-489C-9593-41ED59784AD8}" presName="iconSpace" presStyleCnt="0"/>
      <dgm:spPr/>
    </dgm:pt>
    <dgm:pt modelId="{007D9893-DC77-4F43-9316-9E4912962EAF}" type="pres">
      <dgm:prSet presAssocID="{5AD295D2-B329-489C-9593-41ED59784AD8}" presName="parTx" presStyleLbl="revTx" presStyleIdx="10" presStyleCnt="12" custScaleX="134174">
        <dgm:presLayoutVars>
          <dgm:chMax val="0"/>
          <dgm:chPref val="0"/>
        </dgm:presLayoutVars>
      </dgm:prSet>
      <dgm:spPr/>
      <dgm:t>
        <a:bodyPr/>
        <a:lstStyle/>
        <a:p>
          <a:endParaRPr lang="it-IT"/>
        </a:p>
      </dgm:t>
    </dgm:pt>
    <dgm:pt modelId="{6095E975-2F11-4206-B0DC-5D2388FCCB0A}" type="pres">
      <dgm:prSet presAssocID="{5AD295D2-B329-489C-9593-41ED59784AD8}" presName="txSpace" presStyleCnt="0"/>
      <dgm:spPr/>
    </dgm:pt>
    <dgm:pt modelId="{490D9FB0-B684-4634-BC87-7C52EA3ED08D}" type="pres">
      <dgm:prSet presAssocID="{5AD295D2-B329-489C-9593-41ED59784AD8}" presName="desTx" presStyleLbl="revTx" presStyleIdx="11" presStyleCnt="12">
        <dgm:presLayoutVars/>
      </dgm:prSet>
      <dgm:spPr/>
    </dgm:pt>
  </dgm:ptLst>
  <dgm:cxnLst>
    <dgm:cxn modelId="{EE42D3D6-4F0B-4CAB-BC7D-32DFA21B9144}" srcId="{20882D28-E50A-42E6-8489-FD4E140AD7AB}" destId="{A1938DE6-8168-4C20-A050-61A8D373DA38}" srcOrd="3" destOrd="0" parTransId="{3C5CA7C8-8114-42B8-8A93-BE0AED99EF90}" sibTransId="{40E20C8A-1D75-4A8C-A3E0-F1D11B01F7AC}"/>
    <dgm:cxn modelId="{4E0D80E9-D607-4397-895D-00ED961E9108}" type="presOf" srcId="{A1938DE6-8168-4C20-A050-61A8D373DA38}" destId="{8673300F-2593-486B-9304-DFCF48A4CDCD}" srcOrd="0" destOrd="0" presId="urn:microsoft.com/office/officeart/2018/2/layout/IconLabelDescriptionList"/>
    <dgm:cxn modelId="{CF80302A-9F93-4DBA-A7B4-BF91292A745C}" type="presOf" srcId="{20882D28-E50A-42E6-8489-FD4E140AD7AB}" destId="{A76983A0-21B2-4D15-B039-3022A717A3AC}" srcOrd="0" destOrd="0" presId="urn:microsoft.com/office/officeart/2018/2/layout/IconLabelDescriptionList"/>
    <dgm:cxn modelId="{124A8EAC-0AA8-41EC-BFEE-881E2610D139}" type="presOf" srcId="{5A59FC2B-2861-479E-A13D-281B9C7C599B}" destId="{DFD5AFEA-E4D6-4D7D-B04C-9D384FBB5E84}" srcOrd="0" destOrd="0" presId="urn:microsoft.com/office/officeart/2018/2/layout/IconLabelDescriptionList"/>
    <dgm:cxn modelId="{5FF116E2-0248-4148-B1DA-78C21AF72093}" srcId="{5A59FC2B-2861-479E-A13D-281B9C7C599B}" destId="{C7CC2DED-7128-4188-9F34-41A40B9FD1A6}" srcOrd="0" destOrd="0" parTransId="{2FD9820C-5A86-471C-8E19-54F6D34A01D4}" sibTransId="{1DB1BBD9-6A04-4BC6-9257-D525D5F55ABA}"/>
    <dgm:cxn modelId="{6F8E0C1D-9876-431F-9BDF-F693E061645C}" type="presOf" srcId="{A75101FA-8D92-4129-A4CE-4F79C558C2AA}" destId="{A0F73766-8DCB-4D04-88D3-1A5F19AA3872}" srcOrd="0" destOrd="0" presId="urn:microsoft.com/office/officeart/2018/2/layout/IconLabelDescriptionList"/>
    <dgm:cxn modelId="{CD665815-AD69-438B-8591-75F24E0F25AD}" srcId="{20882D28-E50A-42E6-8489-FD4E140AD7AB}" destId="{5AD295D2-B329-489C-9593-41ED59784AD8}" srcOrd="5" destOrd="0" parTransId="{85792675-A67F-4BD6-A0A6-7720E0783BDB}" sibTransId="{9642EE41-6DA4-467C-9972-F68444970D2A}"/>
    <dgm:cxn modelId="{5513CE64-D6D0-468A-B80C-16B9A58E8F81}" srcId="{20882D28-E50A-42E6-8489-FD4E140AD7AB}" destId="{EE51EBDA-E6FD-4A9C-BDC1-F2EFCD894920}" srcOrd="0" destOrd="0" parTransId="{60713AD8-7696-4239-BEBB-26516B268970}" sibTransId="{25E1696E-7F71-40F4-818A-61DBAB430B73}"/>
    <dgm:cxn modelId="{37D9C35A-7BAE-4A41-BE0D-0D7C8BFF2575}" srcId="{20882D28-E50A-42E6-8489-FD4E140AD7AB}" destId="{5A59FC2B-2861-479E-A13D-281B9C7C599B}" srcOrd="2" destOrd="0" parTransId="{375B070E-D868-44B9-B2B2-21688FA1F1E0}" sibTransId="{F46EE64A-AA70-44B7-928A-F579D9430AE2}"/>
    <dgm:cxn modelId="{CD32E871-788D-4B7B-8F01-F3D56170F435}" type="presOf" srcId="{EE51EBDA-E6FD-4A9C-BDC1-F2EFCD894920}" destId="{0AD4A0CB-25EA-4069-B03B-1702A1930DAB}" srcOrd="0" destOrd="0" presId="urn:microsoft.com/office/officeart/2018/2/layout/IconLabelDescriptionList"/>
    <dgm:cxn modelId="{166ABAB8-A34C-4932-BBB1-6025A5B1D698}" type="presOf" srcId="{3AE46AE9-A34B-48F9-8E4F-C1C3E302720A}" destId="{FF9C865A-87EC-4FE3-BEE4-0B36868AAC22}" srcOrd="0" destOrd="0" presId="urn:microsoft.com/office/officeart/2018/2/layout/IconLabelDescriptionList"/>
    <dgm:cxn modelId="{6F26348B-1A9D-45B0-B66C-977F51712420}" srcId="{20882D28-E50A-42E6-8489-FD4E140AD7AB}" destId="{A75101FA-8D92-4129-A4CE-4F79C558C2AA}" srcOrd="4" destOrd="0" parTransId="{1BF80251-6862-4777-85E7-C7A30360D7EA}" sibTransId="{F4BD34AB-E218-4CAA-AC65-3F374B9DF27F}"/>
    <dgm:cxn modelId="{B0C6D0C9-8DFE-43EB-A7B1-587A025B5B90}" type="presOf" srcId="{5AD295D2-B329-489C-9593-41ED59784AD8}" destId="{007D9893-DC77-4F43-9316-9E4912962EAF}" srcOrd="0" destOrd="0" presId="urn:microsoft.com/office/officeart/2018/2/layout/IconLabelDescriptionList"/>
    <dgm:cxn modelId="{0EBC679B-4AD7-435A-8831-79EF4AF33A23}" srcId="{20882D28-E50A-42E6-8489-FD4E140AD7AB}" destId="{3AE46AE9-A34B-48F9-8E4F-C1C3E302720A}" srcOrd="1" destOrd="0" parTransId="{6834EFF4-FF35-4F51-B408-6810A9264AA0}" sibTransId="{7257B860-3613-445A-B5F0-26A7CDF659E3}"/>
    <dgm:cxn modelId="{05F31232-F5E6-48AB-BEF2-A7F5E71E7C9C}" type="presOf" srcId="{C7CC2DED-7128-4188-9F34-41A40B9FD1A6}" destId="{1EF130E3-50D1-4CC4-892A-20146840E73B}" srcOrd="0" destOrd="0" presId="urn:microsoft.com/office/officeart/2018/2/layout/IconLabelDescriptionList"/>
    <dgm:cxn modelId="{9ED86AAE-3821-4F55-804C-BF4A8C24E38C}" type="presParOf" srcId="{A76983A0-21B2-4D15-B039-3022A717A3AC}" destId="{2CCF9F98-F801-4EAA-9108-B7D468236A03}" srcOrd="0" destOrd="0" presId="urn:microsoft.com/office/officeart/2018/2/layout/IconLabelDescriptionList"/>
    <dgm:cxn modelId="{3EB564F4-8C57-4803-8095-A156CE2E536F}" type="presParOf" srcId="{2CCF9F98-F801-4EAA-9108-B7D468236A03}" destId="{D1FCF3E9-49DB-41F9-8B43-DA24B1C87012}" srcOrd="0" destOrd="0" presId="urn:microsoft.com/office/officeart/2018/2/layout/IconLabelDescriptionList"/>
    <dgm:cxn modelId="{F2FA8DEE-BE26-426D-9E23-19454CB68D29}" type="presParOf" srcId="{2CCF9F98-F801-4EAA-9108-B7D468236A03}" destId="{80C80FAE-A8CA-4A74-8290-69D61764AF25}" srcOrd="1" destOrd="0" presId="urn:microsoft.com/office/officeart/2018/2/layout/IconLabelDescriptionList"/>
    <dgm:cxn modelId="{805AD500-7DE2-4BF4-8F33-50C888E024D0}" type="presParOf" srcId="{2CCF9F98-F801-4EAA-9108-B7D468236A03}" destId="{0AD4A0CB-25EA-4069-B03B-1702A1930DAB}" srcOrd="2" destOrd="0" presId="urn:microsoft.com/office/officeart/2018/2/layout/IconLabelDescriptionList"/>
    <dgm:cxn modelId="{9E051388-B82B-4CA1-8765-4BCB060F4D7B}" type="presParOf" srcId="{2CCF9F98-F801-4EAA-9108-B7D468236A03}" destId="{A9E63FE4-0410-4D08-A95A-D38F55E15A65}" srcOrd="3" destOrd="0" presId="urn:microsoft.com/office/officeart/2018/2/layout/IconLabelDescriptionList"/>
    <dgm:cxn modelId="{6AE4FC8F-2B85-41D0-BCE1-852BBCD72686}" type="presParOf" srcId="{2CCF9F98-F801-4EAA-9108-B7D468236A03}" destId="{80A36777-7EC8-485C-B54C-BBC9A6579A06}" srcOrd="4" destOrd="0" presId="urn:microsoft.com/office/officeart/2018/2/layout/IconLabelDescriptionList"/>
    <dgm:cxn modelId="{E1FC8BCC-3A45-44DD-9CBD-AD4E518D4057}" type="presParOf" srcId="{A76983A0-21B2-4D15-B039-3022A717A3AC}" destId="{AEAD08BE-ED6E-414F-8BB4-82D91E9F3F10}" srcOrd="1" destOrd="0" presId="urn:microsoft.com/office/officeart/2018/2/layout/IconLabelDescriptionList"/>
    <dgm:cxn modelId="{EEDD991E-1FD2-418A-A61A-290DC3FF44A0}" type="presParOf" srcId="{A76983A0-21B2-4D15-B039-3022A717A3AC}" destId="{CF962942-FEFB-4484-A236-5CEAC6BF3DD8}" srcOrd="2" destOrd="0" presId="urn:microsoft.com/office/officeart/2018/2/layout/IconLabelDescriptionList"/>
    <dgm:cxn modelId="{79A34E88-72C9-41F4-922D-30547E5F3C1A}" type="presParOf" srcId="{CF962942-FEFB-4484-A236-5CEAC6BF3DD8}" destId="{F82298AD-F248-4E63-92BB-90363CB3B5A9}" srcOrd="0" destOrd="0" presId="urn:microsoft.com/office/officeart/2018/2/layout/IconLabelDescriptionList"/>
    <dgm:cxn modelId="{0B80B960-BD56-4D61-88C1-95A1DA06A4AA}" type="presParOf" srcId="{CF962942-FEFB-4484-A236-5CEAC6BF3DD8}" destId="{D42763F8-9839-4668-90BD-548BF6AD7615}" srcOrd="1" destOrd="0" presId="urn:microsoft.com/office/officeart/2018/2/layout/IconLabelDescriptionList"/>
    <dgm:cxn modelId="{25E77F67-8B12-4D65-9B89-CEA6F88C2EAA}" type="presParOf" srcId="{CF962942-FEFB-4484-A236-5CEAC6BF3DD8}" destId="{FF9C865A-87EC-4FE3-BEE4-0B36868AAC22}" srcOrd="2" destOrd="0" presId="urn:microsoft.com/office/officeart/2018/2/layout/IconLabelDescriptionList"/>
    <dgm:cxn modelId="{956A0E5B-EB07-43AC-A4A4-F942F8CB682A}" type="presParOf" srcId="{CF962942-FEFB-4484-A236-5CEAC6BF3DD8}" destId="{46D38C4D-C394-4079-969B-182FDA940077}" srcOrd="3" destOrd="0" presId="urn:microsoft.com/office/officeart/2018/2/layout/IconLabelDescriptionList"/>
    <dgm:cxn modelId="{C7C9DDB4-E3BD-4DDE-9D38-AA5F106821C0}" type="presParOf" srcId="{CF962942-FEFB-4484-A236-5CEAC6BF3DD8}" destId="{017FFBF9-2FAB-406C-95AD-9F50C859BAAD}" srcOrd="4" destOrd="0" presId="urn:microsoft.com/office/officeart/2018/2/layout/IconLabelDescriptionList"/>
    <dgm:cxn modelId="{E2D67246-B465-4A6E-A2EC-9C7E8E9752C8}" type="presParOf" srcId="{A76983A0-21B2-4D15-B039-3022A717A3AC}" destId="{C5927C14-18C9-49A6-A425-7EAE1B16BE91}" srcOrd="3" destOrd="0" presId="urn:microsoft.com/office/officeart/2018/2/layout/IconLabelDescriptionList"/>
    <dgm:cxn modelId="{B109EB19-383D-404D-AB8F-4592FB6D5B41}" type="presParOf" srcId="{A76983A0-21B2-4D15-B039-3022A717A3AC}" destId="{23868D80-1C6E-48D9-9EFE-2701F72AA526}" srcOrd="4" destOrd="0" presId="urn:microsoft.com/office/officeart/2018/2/layout/IconLabelDescriptionList"/>
    <dgm:cxn modelId="{3619C2A5-C0F8-48BE-8F7F-F5F7F0FAD6CB}" type="presParOf" srcId="{23868D80-1C6E-48D9-9EFE-2701F72AA526}" destId="{230AF9E8-4487-4280-9330-FB748276BABD}" srcOrd="0" destOrd="0" presId="urn:microsoft.com/office/officeart/2018/2/layout/IconLabelDescriptionList"/>
    <dgm:cxn modelId="{635EA90A-77F6-42AC-B2E5-43D533E14F83}" type="presParOf" srcId="{23868D80-1C6E-48D9-9EFE-2701F72AA526}" destId="{1AAFE7AD-E01F-4575-A55E-70DF2F836B15}" srcOrd="1" destOrd="0" presId="urn:microsoft.com/office/officeart/2018/2/layout/IconLabelDescriptionList"/>
    <dgm:cxn modelId="{3D1F22E2-495B-4196-B91B-413E1FCA0AE6}" type="presParOf" srcId="{23868D80-1C6E-48D9-9EFE-2701F72AA526}" destId="{DFD5AFEA-E4D6-4D7D-B04C-9D384FBB5E84}" srcOrd="2" destOrd="0" presId="urn:microsoft.com/office/officeart/2018/2/layout/IconLabelDescriptionList"/>
    <dgm:cxn modelId="{3F5C079A-0C01-402F-8548-9FCEAA9AA20F}" type="presParOf" srcId="{23868D80-1C6E-48D9-9EFE-2701F72AA526}" destId="{5040F204-1285-4862-82BE-05A923DDE0D4}" srcOrd="3" destOrd="0" presId="urn:microsoft.com/office/officeart/2018/2/layout/IconLabelDescriptionList"/>
    <dgm:cxn modelId="{9CDFCA9D-85BA-4D52-B09E-616D202BC035}" type="presParOf" srcId="{23868D80-1C6E-48D9-9EFE-2701F72AA526}" destId="{1EF130E3-50D1-4CC4-892A-20146840E73B}" srcOrd="4" destOrd="0" presId="urn:microsoft.com/office/officeart/2018/2/layout/IconLabelDescriptionList"/>
    <dgm:cxn modelId="{7C3D7632-A2F9-415D-8F42-833CCF5AC09B}" type="presParOf" srcId="{A76983A0-21B2-4D15-B039-3022A717A3AC}" destId="{B13E640E-2010-4287-8E71-25BF714FFB08}" srcOrd="5" destOrd="0" presId="urn:microsoft.com/office/officeart/2018/2/layout/IconLabelDescriptionList"/>
    <dgm:cxn modelId="{FF38D019-5E7B-452B-9B70-FB4B7DA4275B}" type="presParOf" srcId="{A76983A0-21B2-4D15-B039-3022A717A3AC}" destId="{31AD9594-EC34-4740-B3BB-3738866519FD}" srcOrd="6" destOrd="0" presId="urn:microsoft.com/office/officeart/2018/2/layout/IconLabelDescriptionList"/>
    <dgm:cxn modelId="{BED20108-754F-4E5E-8539-ABB34111F053}" type="presParOf" srcId="{31AD9594-EC34-4740-B3BB-3738866519FD}" destId="{9749B0D1-92F6-4524-84BE-31C9CD47C334}" srcOrd="0" destOrd="0" presId="urn:microsoft.com/office/officeart/2018/2/layout/IconLabelDescriptionList"/>
    <dgm:cxn modelId="{E9D5C38E-3534-46BD-9F85-720C31BFE8FB}" type="presParOf" srcId="{31AD9594-EC34-4740-B3BB-3738866519FD}" destId="{999297A5-031C-4702-A63E-C3AC084507B9}" srcOrd="1" destOrd="0" presId="urn:microsoft.com/office/officeart/2018/2/layout/IconLabelDescriptionList"/>
    <dgm:cxn modelId="{684166A7-EAEC-4720-9886-B0EBB7FA4B3F}" type="presParOf" srcId="{31AD9594-EC34-4740-B3BB-3738866519FD}" destId="{8673300F-2593-486B-9304-DFCF48A4CDCD}" srcOrd="2" destOrd="0" presId="urn:microsoft.com/office/officeart/2018/2/layout/IconLabelDescriptionList"/>
    <dgm:cxn modelId="{92C90E3C-2BC1-436F-8AC9-B5FAC90C10FE}" type="presParOf" srcId="{31AD9594-EC34-4740-B3BB-3738866519FD}" destId="{CE0BC3A7-2D88-4C30-AA12-59ACD0E47618}" srcOrd="3" destOrd="0" presId="urn:microsoft.com/office/officeart/2018/2/layout/IconLabelDescriptionList"/>
    <dgm:cxn modelId="{4B831D04-665D-4470-8BA1-F759A8A5B874}" type="presParOf" srcId="{31AD9594-EC34-4740-B3BB-3738866519FD}" destId="{033EC23C-087B-49B6-9633-5883CF135266}" srcOrd="4" destOrd="0" presId="urn:microsoft.com/office/officeart/2018/2/layout/IconLabelDescriptionList"/>
    <dgm:cxn modelId="{9C769ABD-C208-42D2-8990-AB08C6FA22A2}" type="presParOf" srcId="{A76983A0-21B2-4D15-B039-3022A717A3AC}" destId="{2EC6C90F-9FA6-4BE3-A8DA-E9F9EB22BD3A}" srcOrd="7" destOrd="0" presId="urn:microsoft.com/office/officeart/2018/2/layout/IconLabelDescriptionList"/>
    <dgm:cxn modelId="{BB1D2C15-85D4-41C4-B53C-8AB2D0EB3AB8}" type="presParOf" srcId="{A76983A0-21B2-4D15-B039-3022A717A3AC}" destId="{A33A5992-F9B8-4FBF-A818-6F40F1586A98}" srcOrd="8" destOrd="0" presId="urn:microsoft.com/office/officeart/2018/2/layout/IconLabelDescriptionList"/>
    <dgm:cxn modelId="{A297CEF0-F30A-407B-8828-7BCB25641469}" type="presParOf" srcId="{A33A5992-F9B8-4FBF-A818-6F40F1586A98}" destId="{5CC343E9-FB4C-47D9-B9B6-233DB14AE8A6}" srcOrd="0" destOrd="0" presId="urn:microsoft.com/office/officeart/2018/2/layout/IconLabelDescriptionList"/>
    <dgm:cxn modelId="{B65AE392-2E27-4F30-AE78-29BF8897C7C3}" type="presParOf" srcId="{A33A5992-F9B8-4FBF-A818-6F40F1586A98}" destId="{EEE2ADDB-7B8B-4BEF-ADE3-0C7131C4AC9C}" srcOrd="1" destOrd="0" presId="urn:microsoft.com/office/officeart/2018/2/layout/IconLabelDescriptionList"/>
    <dgm:cxn modelId="{9953BBA7-9C04-4FC9-84F8-27C006F72822}" type="presParOf" srcId="{A33A5992-F9B8-4FBF-A818-6F40F1586A98}" destId="{A0F73766-8DCB-4D04-88D3-1A5F19AA3872}" srcOrd="2" destOrd="0" presId="urn:microsoft.com/office/officeart/2018/2/layout/IconLabelDescriptionList"/>
    <dgm:cxn modelId="{D69E74B0-A431-432D-B8EE-E53492C5176B}" type="presParOf" srcId="{A33A5992-F9B8-4FBF-A818-6F40F1586A98}" destId="{3E6C6263-D715-402B-B04E-834826C84E22}" srcOrd="3" destOrd="0" presId="urn:microsoft.com/office/officeart/2018/2/layout/IconLabelDescriptionList"/>
    <dgm:cxn modelId="{E1105399-3B07-48AB-8461-B89DE80665EC}" type="presParOf" srcId="{A33A5992-F9B8-4FBF-A818-6F40F1586A98}" destId="{19A99F1B-658B-4A65-9225-E97005CCA3D6}" srcOrd="4" destOrd="0" presId="urn:microsoft.com/office/officeart/2018/2/layout/IconLabelDescriptionList"/>
    <dgm:cxn modelId="{B5B101A2-2391-48EA-8507-67C3A86C39CE}" type="presParOf" srcId="{A76983A0-21B2-4D15-B039-3022A717A3AC}" destId="{5EB861FC-B476-44AE-8DD6-E2437946263F}" srcOrd="9" destOrd="0" presId="urn:microsoft.com/office/officeart/2018/2/layout/IconLabelDescriptionList"/>
    <dgm:cxn modelId="{6F3E7C48-E509-43DF-86BC-0FA8EAD11F15}" type="presParOf" srcId="{A76983A0-21B2-4D15-B039-3022A717A3AC}" destId="{CA95F089-85C0-4D00-B5C3-AB6CCCCF8A7E}" srcOrd="10" destOrd="0" presId="urn:microsoft.com/office/officeart/2018/2/layout/IconLabelDescriptionList"/>
    <dgm:cxn modelId="{7088FEEE-42C8-4FF7-8D7E-A47153F62FA8}" type="presParOf" srcId="{CA95F089-85C0-4D00-B5C3-AB6CCCCF8A7E}" destId="{7810D7A5-B8A7-4282-B0FA-D1A5750E4FDC}" srcOrd="0" destOrd="0" presId="urn:microsoft.com/office/officeart/2018/2/layout/IconLabelDescriptionList"/>
    <dgm:cxn modelId="{377FB387-2E41-4219-9E78-66FA2F10F654}" type="presParOf" srcId="{CA95F089-85C0-4D00-B5C3-AB6CCCCF8A7E}" destId="{1F68973A-8DC1-4956-835F-7C2E690631D6}" srcOrd="1" destOrd="0" presId="urn:microsoft.com/office/officeart/2018/2/layout/IconLabelDescriptionList"/>
    <dgm:cxn modelId="{389728A0-9E76-4E7E-B058-ECB4FAF9F93C}" type="presParOf" srcId="{CA95F089-85C0-4D00-B5C3-AB6CCCCF8A7E}" destId="{007D9893-DC77-4F43-9316-9E4912962EAF}" srcOrd="2" destOrd="0" presId="urn:microsoft.com/office/officeart/2018/2/layout/IconLabelDescriptionList"/>
    <dgm:cxn modelId="{40268E91-DCF8-4001-B844-37922ED3DAA7}" type="presParOf" srcId="{CA95F089-85C0-4D00-B5C3-AB6CCCCF8A7E}" destId="{6095E975-2F11-4206-B0DC-5D2388FCCB0A}" srcOrd="3" destOrd="0" presId="urn:microsoft.com/office/officeart/2018/2/layout/IconLabelDescriptionList"/>
    <dgm:cxn modelId="{9652479B-88AC-4C66-A6EA-88484B89635A}" type="presParOf" srcId="{CA95F089-85C0-4D00-B5C3-AB6CCCCF8A7E}" destId="{490D9FB0-B684-4634-BC87-7C52EA3ED08D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4FA467C-AEC5-4A18-BA56-714A55939601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24E8BDF6-C78F-4881-AB7C-9A2E62A55DAC}">
      <dgm:prSet/>
      <dgm:spPr/>
      <dgm:t>
        <a:bodyPr/>
        <a:lstStyle/>
        <a:p>
          <a:r>
            <a:rPr lang="x-none" b="1"/>
            <a:t>Arbitrato obbligatorio</a:t>
          </a:r>
          <a:r>
            <a:rPr lang="x-none"/>
            <a:t>:</a:t>
          </a:r>
          <a:endParaRPr lang="en-US"/>
        </a:p>
      </dgm:t>
    </dgm:pt>
    <dgm:pt modelId="{94737935-D88B-4124-8BC8-011E61D3E5AE}" type="parTrans" cxnId="{8930F35D-9DCE-4860-88D1-206C7BFEA6F0}">
      <dgm:prSet/>
      <dgm:spPr/>
      <dgm:t>
        <a:bodyPr/>
        <a:lstStyle/>
        <a:p>
          <a:endParaRPr lang="en-US"/>
        </a:p>
      </dgm:t>
    </dgm:pt>
    <dgm:pt modelId="{45AF772F-8AD4-45D9-8E0F-742395839AE9}" type="sibTrans" cxnId="{8930F35D-9DCE-4860-88D1-206C7BFEA6F0}">
      <dgm:prSet/>
      <dgm:spPr/>
      <dgm:t>
        <a:bodyPr/>
        <a:lstStyle/>
        <a:p>
          <a:endParaRPr lang="en-US"/>
        </a:p>
      </dgm:t>
    </dgm:pt>
    <dgm:pt modelId="{2ACE9D70-F2BB-4A85-8C6E-ECC2873963DB}">
      <dgm:prSet/>
      <dgm:spPr/>
      <dgm:t>
        <a:bodyPr/>
        <a:lstStyle/>
        <a:p>
          <a:r>
            <a:rPr lang="x-none"/>
            <a:t>Club e atleti devono sottoporre le controversie sportive al TAS.</a:t>
          </a:r>
          <a:endParaRPr lang="en-US"/>
        </a:p>
      </dgm:t>
    </dgm:pt>
    <dgm:pt modelId="{3A5B324A-EB75-41B0-B37B-F8597A2CFEB5}" type="parTrans" cxnId="{AD0F4E5B-A41F-4F91-AB6F-1B988F279048}">
      <dgm:prSet/>
      <dgm:spPr/>
      <dgm:t>
        <a:bodyPr/>
        <a:lstStyle/>
        <a:p>
          <a:endParaRPr lang="en-US"/>
        </a:p>
      </dgm:t>
    </dgm:pt>
    <dgm:pt modelId="{6636BE60-E3AA-4BE1-9948-F98665193CBB}" type="sibTrans" cxnId="{AD0F4E5B-A41F-4F91-AB6F-1B988F279048}">
      <dgm:prSet/>
      <dgm:spPr/>
      <dgm:t>
        <a:bodyPr/>
        <a:lstStyle/>
        <a:p>
          <a:endParaRPr lang="en-US"/>
        </a:p>
      </dgm:t>
    </dgm:pt>
    <dgm:pt modelId="{B2B2CCF3-52B9-4A13-989B-682D5C6CECE9}">
      <dgm:prSet/>
      <dgm:spPr/>
      <dgm:t>
        <a:bodyPr/>
        <a:lstStyle/>
        <a:p>
          <a:r>
            <a:rPr lang="x-none"/>
            <a:t>L’alternativa ai giudici ordinari è vietata dai regolamenti FIFA.</a:t>
          </a:r>
          <a:endParaRPr lang="en-US"/>
        </a:p>
      </dgm:t>
    </dgm:pt>
    <dgm:pt modelId="{BCBD5BC0-088C-4797-944E-BF183D4C5DA2}" type="parTrans" cxnId="{C5A9521C-7389-45C4-AF43-32F118F6CF36}">
      <dgm:prSet/>
      <dgm:spPr/>
      <dgm:t>
        <a:bodyPr/>
        <a:lstStyle/>
        <a:p>
          <a:endParaRPr lang="en-US"/>
        </a:p>
      </dgm:t>
    </dgm:pt>
    <dgm:pt modelId="{3B88EE79-587A-4A06-BBA3-D71686B0A348}" type="sibTrans" cxnId="{C5A9521C-7389-45C4-AF43-32F118F6CF36}">
      <dgm:prSet/>
      <dgm:spPr/>
      <dgm:t>
        <a:bodyPr/>
        <a:lstStyle/>
        <a:p>
          <a:endParaRPr lang="en-US"/>
        </a:p>
      </dgm:t>
    </dgm:pt>
    <dgm:pt modelId="{3D9B42D5-D543-463C-AFFF-636B9CC938E5}">
      <dgm:prSet/>
      <dgm:spPr/>
      <dgm:t>
        <a:bodyPr/>
        <a:lstStyle/>
        <a:p>
          <a:r>
            <a:rPr lang="x-none" b="1"/>
            <a:t>Assenza di volontarietà</a:t>
          </a:r>
          <a:r>
            <a:rPr lang="x-none"/>
            <a:t>:</a:t>
          </a:r>
          <a:endParaRPr lang="en-US"/>
        </a:p>
      </dgm:t>
    </dgm:pt>
    <dgm:pt modelId="{0F8ED176-BBEB-4E18-8209-EABC0EB5E7A0}" type="parTrans" cxnId="{EE226CDB-6FB8-4199-9EB2-F04564E70194}">
      <dgm:prSet/>
      <dgm:spPr/>
      <dgm:t>
        <a:bodyPr/>
        <a:lstStyle/>
        <a:p>
          <a:endParaRPr lang="en-US"/>
        </a:p>
      </dgm:t>
    </dgm:pt>
    <dgm:pt modelId="{A592C296-4B76-49E5-8C35-9E72A8722492}" type="sibTrans" cxnId="{EE226CDB-6FB8-4199-9EB2-F04564E70194}">
      <dgm:prSet/>
      <dgm:spPr/>
      <dgm:t>
        <a:bodyPr/>
        <a:lstStyle/>
        <a:p>
          <a:endParaRPr lang="en-US"/>
        </a:p>
      </dgm:t>
    </dgm:pt>
    <dgm:pt modelId="{A8941856-F18F-4774-9C5F-9992BF4A511E}">
      <dgm:prSet/>
      <dgm:spPr/>
      <dgm:t>
        <a:bodyPr/>
        <a:lstStyle/>
        <a:p>
          <a:r>
            <a:rPr lang="x-none"/>
            <a:t>Diverso dall’arbitrato commerciale basato sul consenso libero.</a:t>
          </a:r>
          <a:endParaRPr lang="en-US"/>
        </a:p>
      </dgm:t>
    </dgm:pt>
    <dgm:pt modelId="{4039C347-8196-41CF-A8A5-14155D58A38B}" type="parTrans" cxnId="{837A3460-7095-42E0-A364-7B296979888C}">
      <dgm:prSet/>
      <dgm:spPr/>
      <dgm:t>
        <a:bodyPr/>
        <a:lstStyle/>
        <a:p>
          <a:endParaRPr lang="en-US"/>
        </a:p>
      </dgm:t>
    </dgm:pt>
    <dgm:pt modelId="{AB6A10B6-CB3C-47FA-AC73-2866F13B11C1}" type="sibTrans" cxnId="{837A3460-7095-42E0-A364-7B296979888C}">
      <dgm:prSet/>
      <dgm:spPr/>
      <dgm:t>
        <a:bodyPr/>
        <a:lstStyle/>
        <a:p>
          <a:endParaRPr lang="en-US"/>
        </a:p>
      </dgm:t>
    </dgm:pt>
    <dgm:pt modelId="{D9900616-2ED0-4286-9C4D-00B5B8CAAD03}">
      <dgm:prSet/>
      <dgm:spPr/>
      <dgm:t>
        <a:bodyPr/>
        <a:lstStyle/>
        <a:p>
          <a:r>
            <a:rPr lang="x-none" b="1"/>
            <a:t>Sistema auto-esecutivo</a:t>
          </a:r>
          <a:r>
            <a:rPr lang="x-none"/>
            <a:t>:</a:t>
          </a:r>
          <a:endParaRPr lang="en-US"/>
        </a:p>
      </dgm:t>
    </dgm:pt>
    <dgm:pt modelId="{DF5953C5-B2EB-4A7C-B77E-F20F605E0F39}" type="parTrans" cxnId="{FBB3AC3C-D109-4A1E-9E23-825286B228D8}">
      <dgm:prSet/>
      <dgm:spPr/>
      <dgm:t>
        <a:bodyPr/>
        <a:lstStyle/>
        <a:p>
          <a:endParaRPr lang="en-US"/>
        </a:p>
      </dgm:t>
    </dgm:pt>
    <dgm:pt modelId="{EFFA7F8A-4F0F-48FB-BB2B-F9E0FF67460A}" type="sibTrans" cxnId="{FBB3AC3C-D109-4A1E-9E23-825286B228D8}">
      <dgm:prSet/>
      <dgm:spPr/>
      <dgm:t>
        <a:bodyPr/>
        <a:lstStyle/>
        <a:p>
          <a:endParaRPr lang="en-US"/>
        </a:p>
      </dgm:t>
    </dgm:pt>
    <dgm:pt modelId="{1E8C3A2F-0504-4B7B-9291-C951CDCA844F}">
      <dgm:prSet/>
      <dgm:spPr/>
      <dgm:t>
        <a:bodyPr/>
        <a:lstStyle/>
        <a:p>
          <a:r>
            <a:rPr lang="x-none"/>
            <a:t>FIFA può applicare direttamente le sanzioni senza bisogno di convalida giudiziaria.</a:t>
          </a:r>
          <a:endParaRPr lang="en-US"/>
        </a:p>
      </dgm:t>
    </dgm:pt>
    <dgm:pt modelId="{E28D3B9F-A9F7-438C-A227-DB176FE6EAA3}" type="parTrans" cxnId="{5A527DA5-C863-4737-891F-50571B140B00}">
      <dgm:prSet/>
      <dgm:spPr/>
      <dgm:t>
        <a:bodyPr/>
        <a:lstStyle/>
        <a:p>
          <a:endParaRPr lang="en-US"/>
        </a:p>
      </dgm:t>
    </dgm:pt>
    <dgm:pt modelId="{4ABD3477-38EB-49B7-B37A-8E5B7A90A181}" type="sibTrans" cxnId="{5A527DA5-C863-4737-891F-50571B140B00}">
      <dgm:prSet/>
      <dgm:spPr/>
      <dgm:t>
        <a:bodyPr/>
        <a:lstStyle/>
        <a:p>
          <a:endParaRPr lang="en-US"/>
        </a:p>
      </dgm:t>
    </dgm:pt>
    <dgm:pt modelId="{809B66BF-3268-407D-A218-3F9E48882B15}">
      <dgm:prSet/>
      <dgm:spPr/>
      <dgm:t>
        <a:bodyPr/>
        <a:lstStyle/>
        <a:p>
          <a:r>
            <a:rPr lang="x-none" b="1"/>
            <a:t>Limitazioni alla tutela giurisdizionale</a:t>
          </a:r>
          <a:r>
            <a:rPr lang="x-none"/>
            <a:t>:</a:t>
          </a:r>
          <a:endParaRPr lang="en-US"/>
        </a:p>
      </dgm:t>
    </dgm:pt>
    <dgm:pt modelId="{A45EEB0B-8CE8-4275-A010-CD2F96045DD1}" type="parTrans" cxnId="{D15DFCCD-2FB0-4A33-A6F1-53056764E091}">
      <dgm:prSet/>
      <dgm:spPr/>
      <dgm:t>
        <a:bodyPr/>
        <a:lstStyle/>
        <a:p>
          <a:endParaRPr lang="en-US"/>
        </a:p>
      </dgm:t>
    </dgm:pt>
    <dgm:pt modelId="{C5BA4CCF-871F-4B1C-A41A-A11BD159C337}" type="sibTrans" cxnId="{D15DFCCD-2FB0-4A33-A6F1-53056764E091}">
      <dgm:prSet/>
      <dgm:spPr/>
      <dgm:t>
        <a:bodyPr/>
        <a:lstStyle/>
        <a:p>
          <a:endParaRPr lang="en-US"/>
        </a:p>
      </dgm:t>
    </dgm:pt>
    <dgm:pt modelId="{CFB55318-F577-462A-9F18-C0F34CE4EF63}">
      <dgm:prSet/>
      <dgm:spPr/>
      <dgm:t>
        <a:bodyPr/>
        <a:lstStyle/>
        <a:p>
          <a:r>
            <a:rPr lang="x-none"/>
            <a:t>Né il TAS né il Tribunale Federale Svizzero possono effettuare </a:t>
          </a:r>
          <a:r>
            <a:rPr lang="x-none" b="1"/>
            <a:t>rinvii pregiudiziali</a:t>
          </a:r>
          <a:r>
            <a:rPr lang="x-none"/>
            <a:t> alla Corte UE.</a:t>
          </a:r>
          <a:endParaRPr lang="en-US"/>
        </a:p>
      </dgm:t>
    </dgm:pt>
    <dgm:pt modelId="{429C3D6D-CEBC-4F55-B017-EC868100AE93}" type="parTrans" cxnId="{26EF413E-1FF4-4F83-BA58-08AB980678D5}">
      <dgm:prSet/>
      <dgm:spPr/>
      <dgm:t>
        <a:bodyPr/>
        <a:lstStyle/>
        <a:p>
          <a:endParaRPr lang="en-US"/>
        </a:p>
      </dgm:t>
    </dgm:pt>
    <dgm:pt modelId="{81E418F0-2103-4038-8AE0-941FBF9D45F6}" type="sibTrans" cxnId="{26EF413E-1FF4-4F83-BA58-08AB980678D5}">
      <dgm:prSet/>
      <dgm:spPr/>
      <dgm:t>
        <a:bodyPr/>
        <a:lstStyle/>
        <a:p>
          <a:endParaRPr lang="en-US"/>
        </a:p>
      </dgm:t>
    </dgm:pt>
    <dgm:pt modelId="{600676FC-12B4-7E49-9B63-28563288B673}" type="pres">
      <dgm:prSet presAssocID="{44FA467C-AEC5-4A18-BA56-714A5593960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EFC9968D-E29E-7649-9617-30CCCFA2CF8C}" type="pres">
      <dgm:prSet presAssocID="{24E8BDF6-C78F-4881-AB7C-9A2E62A55DAC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D7CB061-35E0-6247-9B0F-1D33B73140C0}" type="pres">
      <dgm:prSet presAssocID="{24E8BDF6-C78F-4881-AB7C-9A2E62A55DAC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EDED8E9-FB7E-F04C-A8D5-3E174B59C953}" type="pres">
      <dgm:prSet presAssocID="{3D9B42D5-D543-463C-AFFF-636B9CC938E5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5A3CF20-E889-F142-B48C-D6C06E439B8A}" type="pres">
      <dgm:prSet presAssocID="{3D9B42D5-D543-463C-AFFF-636B9CC938E5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3D6F622-1BE0-874C-968A-F75C7F4541C5}" type="pres">
      <dgm:prSet presAssocID="{D9900616-2ED0-4286-9C4D-00B5B8CAAD0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56B6103-E120-1145-8E58-F38657EBC31D}" type="pres">
      <dgm:prSet presAssocID="{D9900616-2ED0-4286-9C4D-00B5B8CAAD03}" presName="childTex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9134BD5-C89A-D945-9C4A-D9C1B2088C99}" type="pres">
      <dgm:prSet presAssocID="{809B66BF-3268-407D-A218-3F9E48882B15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52732BB-952D-324B-B8A8-3AB6AC259ECB}" type="pres">
      <dgm:prSet presAssocID="{809B66BF-3268-407D-A218-3F9E48882B15}" presName="childTex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A9581FF7-5AB5-364C-8C67-A784EE642789}" type="presOf" srcId="{24E8BDF6-C78F-4881-AB7C-9A2E62A55DAC}" destId="{EFC9968D-E29E-7649-9617-30CCCFA2CF8C}" srcOrd="0" destOrd="0" presId="urn:microsoft.com/office/officeart/2005/8/layout/vList2"/>
    <dgm:cxn modelId="{93C37E39-0589-434A-A119-02ED5A6B0DBC}" type="presOf" srcId="{A8941856-F18F-4774-9C5F-9992BF4A511E}" destId="{F5A3CF20-E889-F142-B48C-D6C06E439B8A}" srcOrd="0" destOrd="0" presId="urn:microsoft.com/office/officeart/2005/8/layout/vList2"/>
    <dgm:cxn modelId="{B28B20D7-05BF-1F4F-90AA-D562A3720566}" type="presOf" srcId="{B2B2CCF3-52B9-4A13-989B-682D5C6CECE9}" destId="{7D7CB061-35E0-6247-9B0F-1D33B73140C0}" srcOrd="0" destOrd="1" presId="urn:microsoft.com/office/officeart/2005/8/layout/vList2"/>
    <dgm:cxn modelId="{FBB3AC3C-D109-4A1E-9E23-825286B228D8}" srcId="{44FA467C-AEC5-4A18-BA56-714A55939601}" destId="{D9900616-2ED0-4286-9C4D-00B5B8CAAD03}" srcOrd="2" destOrd="0" parTransId="{DF5953C5-B2EB-4A7C-B77E-F20F605E0F39}" sibTransId="{EFFA7F8A-4F0F-48FB-BB2B-F9E0FF67460A}"/>
    <dgm:cxn modelId="{3A6B24A8-0462-2E42-9F80-8E6350E07C2B}" type="presOf" srcId="{809B66BF-3268-407D-A218-3F9E48882B15}" destId="{59134BD5-C89A-D945-9C4A-D9C1B2088C99}" srcOrd="0" destOrd="0" presId="urn:microsoft.com/office/officeart/2005/8/layout/vList2"/>
    <dgm:cxn modelId="{E296D8C6-AE0B-584D-A3F9-F283D3007DF2}" type="presOf" srcId="{44FA467C-AEC5-4A18-BA56-714A55939601}" destId="{600676FC-12B4-7E49-9B63-28563288B673}" srcOrd="0" destOrd="0" presId="urn:microsoft.com/office/officeart/2005/8/layout/vList2"/>
    <dgm:cxn modelId="{399B345A-A57A-9D4F-BF09-7FCD6B7FCEC9}" type="presOf" srcId="{1E8C3A2F-0504-4B7B-9291-C951CDCA844F}" destId="{056B6103-E120-1145-8E58-F38657EBC31D}" srcOrd="0" destOrd="0" presId="urn:microsoft.com/office/officeart/2005/8/layout/vList2"/>
    <dgm:cxn modelId="{1FDF0A81-43C2-5A40-B33E-CD43149C7F14}" type="presOf" srcId="{CFB55318-F577-462A-9F18-C0F34CE4EF63}" destId="{852732BB-952D-324B-B8A8-3AB6AC259ECB}" srcOrd="0" destOrd="0" presId="urn:microsoft.com/office/officeart/2005/8/layout/vList2"/>
    <dgm:cxn modelId="{26EF413E-1FF4-4F83-BA58-08AB980678D5}" srcId="{809B66BF-3268-407D-A218-3F9E48882B15}" destId="{CFB55318-F577-462A-9F18-C0F34CE4EF63}" srcOrd="0" destOrd="0" parTransId="{429C3D6D-CEBC-4F55-B017-EC868100AE93}" sibTransId="{81E418F0-2103-4038-8AE0-941FBF9D45F6}"/>
    <dgm:cxn modelId="{AD0F4E5B-A41F-4F91-AB6F-1B988F279048}" srcId="{24E8BDF6-C78F-4881-AB7C-9A2E62A55DAC}" destId="{2ACE9D70-F2BB-4A85-8C6E-ECC2873963DB}" srcOrd="0" destOrd="0" parTransId="{3A5B324A-EB75-41B0-B37B-F8597A2CFEB5}" sibTransId="{6636BE60-E3AA-4BE1-9948-F98665193CBB}"/>
    <dgm:cxn modelId="{837A3460-7095-42E0-A364-7B296979888C}" srcId="{3D9B42D5-D543-463C-AFFF-636B9CC938E5}" destId="{A8941856-F18F-4774-9C5F-9992BF4A511E}" srcOrd="0" destOrd="0" parTransId="{4039C347-8196-41CF-A8A5-14155D58A38B}" sibTransId="{AB6A10B6-CB3C-47FA-AC73-2866F13B11C1}"/>
    <dgm:cxn modelId="{D15DFCCD-2FB0-4A33-A6F1-53056764E091}" srcId="{44FA467C-AEC5-4A18-BA56-714A55939601}" destId="{809B66BF-3268-407D-A218-3F9E48882B15}" srcOrd="3" destOrd="0" parTransId="{A45EEB0B-8CE8-4275-A010-CD2F96045DD1}" sibTransId="{C5BA4CCF-871F-4B1C-A41A-A11BD159C337}"/>
    <dgm:cxn modelId="{AE69D234-2D89-544F-B16F-E070F41427B9}" type="presOf" srcId="{D9900616-2ED0-4286-9C4D-00B5B8CAAD03}" destId="{C3D6F622-1BE0-874C-968A-F75C7F4541C5}" srcOrd="0" destOrd="0" presId="urn:microsoft.com/office/officeart/2005/8/layout/vList2"/>
    <dgm:cxn modelId="{8930F35D-9DCE-4860-88D1-206C7BFEA6F0}" srcId="{44FA467C-AEC5-4A18-BA56-714A55939601}" destId="{24E8BDF6-C78F-4881-AB7C-9A2E62A55DAC}" srcOrd="0" destOrd="0" parTransId="{94737935-D88B-4124-8BC8-011E61D3E5AE}" sibTransId="{45AF772F-8AD4-45D9-8E0F-742395839AE9}"/>
    <dgm:cxn modelId="{C5A9521C-7389-45C4-AF43-32F118F6CF36}" srcId="{24E8BDF6-C78F-4881-AB7C-9A2E62A55DAC}" destId="{B2B2CCF3-52B9-4A13-989B-682D5C6CECE9}" srcOrd="1" destOrd="0" parTransId="{BCBD5BC0-088C-4797-944E-BF183D4C5DA2}" sibTransId="{3B88EE79-587A-4A06-BBA3-D71686B0A348}"/>
    <dgm:cxn modelId="{5A527DA5-C863-4737-891F-50571B140B00}" srcId="{D9900616-2ED0-4286-9C4D-00B5B8CAAD03}" destId="{1E8C3A2F-0504-4B7B-9291-C951CDCA844F}" srcOrd="0" destOrd="0" parTransId="{E28D3B9F-A9F7-438C-A227-DB176FE6EAA3}" sibTransId="{4ABD3477-38EB-49B7-B37A-8E5B7A90A181}"/>
    <dgm:cxn modelId="{EBDCCA6E-96F5-1B4B-B616-5E45A76D2C05}" type="presOf" srcId="{2ACE9D70-F2BB-4A85-8C6E-ECC2873963DB}" destId="{7D7CB061-35E0-6247-9B0F-1D33B73140C0}" srcOrd="0" destOrd="0" presId="urn:microsoft.com/office/officeart/2005/8/layout/vList2"/>
    <dgm:cxn modelId="{E1B00548-136A-C844-AF1B-58A67686904E}" type="presOf" srcId="{3D9B42D5-D543-463C-AFFF-636B9CC938E5}" destId="{7EDED8E9-FB7E-F04C-A8D5-3E174B59C953}" srcOrd="0" destOrd="0" presId="urn:microsoft.com/office/officeart/2005/8/layout/vList2"/>
    <dgm:cxn modelId="{EE226CDB-6FB8-4199-9EB2-F04564E70194}" srcId="{44FA467C-AEC5-4A18-BA56-714A55939601}" destId="{3D9B42D5-D543-463C-AFFF-636B9CC938E5}" srcOrd="1" destOrd="0" parTransId="{0F8ED176-BBEB-4E18-8209-EABC0EB5E7A0}" sibTransId="{A592C296-4B76-49E5-8C35-9E72A8722492}"/>
    <dgm:cxn modelId="{420A8A4C-418A-D04C-8FC7-F47BA162FD5C}" type="presParOf" srcId="{600676FC-12B4-7E49-9B63-28563288B673}" destId="{EFC9968D-E29E-7649-9617-30CCCFA2CF8C}" srcOrd="0" destOrd="0" presId="urn:microsoft.com/office/officeart/2005/8/layout/vList2"/>
    <dgm:cxn modelId="{D53516C3-3FE1-2F49-93B4-CAE235E70650}" type="presParOf" srcId="{600676FC-12B4-7E49-9B63-28563288B673}" destId="{7D7CB061-35E0-6247-9B0F-1D33B73140C0}" srcOrd="1" destOrd="0" presId="urn:microsoft.com/office/officeart/2005/8/layout/vList2"/>
    <dgm:cxn modelId="{A15B7A4C-02EA-9B47-93FF-3A82DBC6DFA6}" type="presParOf" srcId="{600676FC-12B4-7E49-9B63-28563288B673}" destId="{7EDED8E9-FB7E-F04C-A8D5-3E174B59C953}" srcOrd="2" destOrd="0" presId="urn:microsoft.com/office/officeart/2005/8/layout/vList2"/>
    <dgm:cxn modelId="{400C6DA1-C3FD-C146-9839-1431AE7A4E0A}" type="presParOf" srcId="{600676FC-12B4-7E49-9B63-28563288B673}" destId="{F5A3CF20-E889-F142-B48C-D6C06E439B8A}" srcOrd="3" destOrd="0" presId="urn:microsoft.com/office/officeart/2005/8/layout/vList2"/>
    <dgm:cxn modelId="{3E9B6CB5-FD8E-E649-8894-A0F63DA71098}" type="presParOf" srcId="{600676FC-12B4-7E49-9B63-28563288B673}" destId="{C3D6F622-1BE0-874C-968A-F75C7F4541C5}" srcOrd="4" destOrd="0" presId="urn:microsoft.com/office/officeart/2005/8/layout/vList2"/>
    <dgm:cxn modelId="{FD898511-EFAC-B94F-9F75-8B98FB56189D}" type="presParOf" srcId="{600676FC-12B4-7E49-9B63-28563288B673}" destId="{056B6103-E120-1145-8E58-F38657EBC31D}" srcOrd="5" destOrd="0" presId="urn:microsoft.com/office/officeart/2005/8/layout/vList2"/>
    <dgm:cxn modelId="{B6CFFBE2-E738-B94B-A433-89D03D055888}" type="presParOf" srcId="{600676FC-12B4-7E49-9B63-28563288B673}" destId="{59134BD5-C89A-D945-9C4A-D9C1B2088C99}" srcOrd="6" destOrd="0" presId="urn:microsoft.com/office/officeart/2005/8/layout/vList2"/>
    <dgm:cxn modelId="{4E0CB877-2F4D-F546-9300-53E865AC463C}" type="presParOf" srcId="{600676FC-12B4-7E49-9B63-28563288B673}" destId="{852732BB-952D-324B-B8A8-3AB6AC259ECB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445E500-FA76-4B76-8D91-8C1609B80E08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09D16C4-B99A-402F-99C4-10121D887475}">
      <dgm:prSet/>
      <dgm:spPr/>
      <dgm:t>
        <a:bodyPr/>
        <a:lstStyle/>
        <a:p>
          <a:r>
            <a:rPr lang="x-none" b="1"/>
            <a:t>Autorità di cosa giudicata</a:t>
          </a:r>
          <a:r>
            <a:rPr lang="x-none"/>
            <a:t> concessa senza possibilità di sindacato giurisdizionale viola i diritti UE.</a:t>
          </a:r>
          <a:endParaRPr lang="en-US"/>
        </a:p>
      </dgm:t>
    </dgm:pt>
    <dgm:pt modelId="{D838B862-601A-4FFE-AB8F-116F17460169}" type="parTrans" cxnId="{E407AF18-1087-4791-88F5-D58C268A4DCC}">
      <dgm:prSet/>
      <dgm:spPr/>
      <dgm:t>
        <a:bodyPr/>
        <a:lstStyle/>
        <a:p>
          <a:endParaRPr lang="en-US"/>
        </a:p>
      </dgm:t>
    </dgm:pt>
    <dgm:pt modelId="{7F12BA63-2B23-48EA-B0A6-873D5C308DEC}" type="sibTrans" cxnId="{E407AF18-1087-4791-88F5-D58C268A4DCC}">
      <dgm:prSet/>
      <dgm:spPr/>
      <dgm:t>
        <a:bodyPr/>
        <a:lstStyle/>
        <a:p>
          <a:endParaRPr lang="en-US"/>
        </a:p>
      </dgm:t>
    </dgm:pt>
    <dgm:pt modelId="{DB4634F9-D495-4D93-9EA4-DD3E78F9FCEC}">
      <dgm:prSet/>
      <dgm:spPr/>
      <dgm:t>
        <a:bodyPr/>
        <a:lstStyle/>
        <a:p>
          <a:r>
            <a:rPr lang="x-none" b="1"/>
            <a:t>Incompatibilità strutturale</a:t>
          </a:r>
          <a:r>
            <a:rPr lang="x-none"/>
            <a:t>: il TAS non è una "giurisdizione" UE → manca il controllo sull’applicazione del diritto dell'Unione.</a:t>
          </a:r>
          <a:endParaRPr lang="en-US"/>
        </a:p>
      </dgm:t>
    </dgm:pt>
    <dgm:pt modelId="{61FB8A93-DFCB-4F07-A9DA-8EB551397BEF}" type="parTrans" cxnId="{89675A05-0191-46F7-B466-C69222872FF3}">
      <dgm:prSet/>
      <dgm:spPr/>
      <dgm:t>
        <a:bodyPr/>
        <a:lstStyle/>
        <a:p>
          <a:endParaRPr lang="en-US"/>
        </a:p>
      </dgm:t>
    </dgm:pt>
    <dgm:pt modelId="{FA710F5B-B5E3-4B7D-8982-AD9FDF381485}" type="sibTrans" cxnId="{89675A05-0191-46F7-B466-C69222872FF3}">
      <dgm:prSet/>
      <dgm:spPr/>
      <dgm:t>
        <a:bodyPr/>
        <a:lstStyle/>
        <a:p>
          <a:endParaRPr lang="en-US"/>
        </a:p>
      </dgm:t>
    </dgm:pt>
    <dgm:pt modelId="{E8AF26AE-E54A-4B7B-8AAA-D88BB8E1CB1A}">
      <dgm:prSet/>
      <dgm:spPr/>
      <dgm:t>
        <a:bodyPr/>
        <a:lstStyle/>
        <a:p>
          <a:r>
            <a:rPr lang="x-none" b="1"/>
            <a:t>Mancanza di garanzia</a:t>
          </a:r>
          <a:r>
            <a:rPr lang="x-none"/>
            <a:t> di accesso alla giustizia per i soggetti sportivi.</a:t>
          </a:r>
          <a:endParaRPr lang="en-US"/>
        </a:p>
      </dgm:t>
    </dgm:pt>
    <dgm:pt modelId="{DEEE4090-D8A8-44A4-B721-FB5411C6CB7A}" type="parTrans" cxnId="{0CB36779-6C9C-4E0C-B69B-A1C07B18B9D5}">
      <dgm:prSet/>
      <dgm:spPr/>
      <dgm:t>
        <a:bodyPr/>
        <a:lstStyle/>
        <a:p>
          <a:endParaRPr lang="en-US"/>
        </a:p>
      </dgm:t>
    </dgm:pt>
    <dgm:pt modelId="{F43535E0-D61A-4847-8FA1-07DFF6242EA1}" type="sibTrans" cxnId="{0CB36779-6C9C-4E0C-B69B-A1C07B18B9D5}">
      <dgm:prSet/>
      <dgm:spPr/>
      <dgm:t>
        <a:bodyPr/>
        <a:lstStyle/>
        <a:p>
          <a:endParaRPr lang="en-US"/>
        </a:p>
      </dgm:t>
    </dgm:pt>
    <dgm:pt modelId="{D8B9AE4C-B83A-944B-8DE9-B771EAA8553A}" type="pres">
      <dgm:prSet presAssocID="{F445E500-FA76-4B76-8D91-8C1609B80E0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B30E25C0-4647-4840-B1AD-F1FB8BC1F525}" type="pres">
      <dgm:prSet presAssocID="{E8AF26AE-E54A-4B7B-8AAA-D88BB8E1CB1A}" presName="boxAndChildren" presStyleCnt="0"/>
      <dgm:spPr/>
    </dgm:pt>
    <dgm:pt modelId="{DBDE1FFC-222F-4847-9DE9-04B64F4D22EE}" type="pres">
      <dgm:prSet presAssocID="{E8AF26AE-E54A-4B7B-8AAA-D88BB8E1CB1A}" presName="parentTextBox" presStyleLbl="node1" presStyleIdx="0" presStyleCnt="3"/>
      <dgm:spPr/>
      <dgm:t>
        <a:bodyPr/>
        <a:lstStyle/>
        <a:p>
          <a:endParaRPr lang="it-IT"/>
        </a:p>
      </dgm:t>
    </dgm:pt>
    <dgm:pt modelId="{4CCC6E99-EEB1-2E4F-8C48-C1DC35511CCD}" type="pres">
      <dgm:prSet presAssocID="{FA710F5B-B5E3-4B7D-8982-AD9FDF381485}" presName="sp" presStyleCnt="0"/>
      <dgm:spPr/>
    </dgm:pt>
    <dgm:pt modelId="{8BC27E10-7E5D-734F-AD2D-089EE8A9956D}" type="pres">
      <dgm:prSet presAssocID="{DB4634F9-D495-4D93-9EA4-DD3E78F9FCEC}" presName="arrowAndChildren" presStyleCnt="0"/>
      <dgm:spPr/>
    </dgm:pt>
    <dgm:pt modelId="{1BD1B2D2-22CD-CA4A-BFEA-D292269AC164}" type="pres">
      <dgm:prSet presAssocID="{DB4634F9-D495-4D93-9EA4-DD3E78F9FCEC}" presName="parentTextArrow" presStyleLbl="node1" presStyleIdx="1" presStyleCnt="3"/>
      <dgm:spPr/>
      <dgm:t>
        <a:bodyPr/>
        <a:lstStyle/>
        <a:p>
          <a:endParaRPr lang="it-IT"/>
        </a:p>
      </dgm:t>
    </dgm:pt>
    <dgm:pt modelId="{0D8EE36F-3758-9B48-ABA2-7FCF860A7272}" type="pres">
      <dgm:prSet presAssocID="{7F12BA63-2B23-48EA-B0A6-873D5C308DEC}" presName="sp" presStyleCnt="0"/>
      <dgm:spPr/>
    </dgm:pt>
    <dgm:pt modelId="{5C3CE6DE-1CE6-244C-A8F3-DFCC00B986D1}" type="pres">
      <dgm:prSet presAssocID="{009D16C4-B99A-402F-99C4-10121D887475}" presName="arrowAndChildren" presStyleCnt="0"/>
      <dgm:spPr/>
    </dgm:pt>
    <dgm:pt modelId="{E7C48C97-FE9D-CC49-AA93-A1CF9D31403E}" type="pres">
      <dgm:prSet presAssocID="{009D16C4-B99A-402F-99C4-10121D887475}" presName="parentTextArrow" presStyleLbl="node1" presStyleIdx="2" presStyleCnt="3"/>
      <dgm:spPr/>
      <dgm:t>
        <a:bodyPr/>
        <a:lstStyle/>
        <a:p>
          <a:endParaRPr lang="it-IT"/>
        </a:p>
      </dgm:t>
    </dgm:pt>
  </dgm:ptLst>
  <dgm:cxnLst>
    <dgm:cxn modelId="{0CB36779-6C9C-4E0C-B69B-A1C07B18B9D5}" srcId="{F445E500-FA76-4B76-8D91-8C1609B80E08}" destId="{E8AF26AE-E54A-4B7B-8AAA-D88BB8E1CB1A}" srcOrd="2" destOrd="0" parTransId="{DEEE4090-D8A8-44A4-B721-FB5411C6CB7A}" sibTransId="{F43535E0-D61A-4847-8FA1-07DFF6242EA1}"/>
    <dgm:cxn modelId="{FEE32050-933C-BB4A-8760-CEA08D1D2CE2}" type="presOf" srcId="{DB4634F9-D495-4D93-9EA4-DD3E78F9FCEC}" destId="{1BD1B2D2-22CD-CA4A-BFEA-D292269AC164}" srcOrd="0" destOrd="0" presId="urn:microsoft.com/office/officeart/2005/8/layout/process4"/>
    <dgm:cxn modelId="{691C69FC-263C-0B48-B842-05237DCC85CE}" type="presOf" srcId="{E8AF26AE-E54A-4B7B-8AAA-D88BB8E1CB1A}" destId="{DBDE1FFC-222F-4847-9DE9-04B64F4D22EE}" srcOrd="0" destOrd="0" presId="urn:microsoft.com/office/officeart/2005/8/layout/process4"/>
    <dgm:cxn modelId="{68CDA7E9-C158-DE42-9C15-B161337D15D0}" type="presOf" srcId="{009D16C4-B99A-402F-99C4-10121D887475}" destId="{E7C48C97-FE9D-CC49-AA93-A1CF9D31403E}" srcOrd="0" destOrd="0" presId="urn:microsoft.com/office/officeart/2005/8/layout/process4"/>
    <dgm:cxn modelId="{E5D1AAAC-B9DC-9F4F-BEA7-10DE2078A6B5}" type="presOf" srcId="{F445E500-FA76-4B76-8D91-8C1609B80E08}" destId="{D8B9AE4C-B83A-944B-8DE9-B771EAA8553A}" srcOrd="0" destOrd="0" presId="urn:microsoft.com/office/officeart/2005/8/layout/process4"/>
    <dgm:cxn modelId="{E407AF18-1087-4791-88F5-D58C268A4DCC}" srcId="{F445E500-FA76-4B76-8D91-8C1609B80E08}" destId="{009D16C4-B99A-402F-99C4-10121D887475}" srcOrd="0" destOrd="0" parTransId="{D838B862-601A-4FFE-AB8F-116F17460169}" sibTransId="{7F12BA63-2B23-48EA-B0A6-873D5C308DEC}"/>
    <dgm:cxn modelId="{89675A05-0191-46F7-B466-C69222872FF3}" srcId="{F445E500-FA76-4B76-8D91-8C1609B80E08}" destId="{DB4634F9-D495-4D93-9EA4-DD3E78F9FCEC}" srcOrd="1" destOrd="0" parTransId="{61FB8A93-DFCB-4F07-A9DA-8EB551397BEF}" sibTransId="{FA710F5B-B5E3-4B7D-8982-AD9FDF381485}"/>
    <dgm:cxn modelId="{59CF792B-F03E-0C40-B0F7-4576F219A360}" type="presParOf" srcId="{D8B9AE4C-B83A-944B-8DE9-B771EAA8553A}" destId="{B30E25C0-4647-4840-B1AD-F1FB8BC1F525}" srcOrd="0" destOrd="0" presId="urn:microsoft.com/office/officeart/2005/8/layout/process4"/>
    <dgm:cxn modelId="{915F1C5E-4384-7942-A8B1-004D2ED83854}" type="presParOf" srcId="{B30E25C0-4647-4840-B1AD-F1FB8BC1F525}" destId="{DBDE1FFC-222F-4847-9DE9-04B64F4D22EE}" srcOrd="0" destOrd="0" presId="urn:microsoft.com/office/officeart/2005/8/layout/process4"/>
    <dgm:cxn modelId="{56ECA32E-D2A3-1841-B34D-467D08E063A6}" type="presParOf" srcId="{D8B9AE4C-B83A-944B-8DE9-B771EAA8553A}" destId="{4CCC6E99-EEB1-2E4F-8C48-C1DC35511CCD}" srcOrd="1" destOrd="0" presId="urn:microsoft.com/office/officeart/2005/8/layout/process4"/>
    <dgm:cxn modelId="{C59FD29B-A7E7-7544-8368-B505F7945F2D}" type="presParOf" srcId="{D8B9AE4C-B83A-944B-8DE9-B771EAA8553A}" destId="{8BC27E10-7E5D-734F-AD2D-089EE8A9956D}" srcOrd="2" destOrd="0" presId="urn:microsoft.com/office/officeart/2005/8/layout/process4"/>
    <dgm:cxn modelId="{30274368-734D-A749-822C-FDCC36607A4F}" type="presParOf" srcId="{8BC27E10-7E5D-734F-AD2D-089EE8A9956D}" destId="{1BD1B2D2-22CD-CA4A-BFEA-D292269AC164}" srcOrd="0" destOrd="0" presId="urn:microsoft.com/office/officeart/2005/8/layout/process4"/>
    <dgm:cxn modelId="{A7525B8A-7AD0-494B-BB0C-516962CD6F49}" type="presParOf" srcId="{D8B9AE4C-B83A-944B-8DE9-B771EAA8553A}" destId="{0D8EE36F-3758-9B48-ABA2-7FCF860A7272}" srcOrd="3" destOrd="0" presId="urn:microsoft.com/office/officeart/2005/8/layout/process4"/>
    <dgm:cxn modelId="{2FA323B2-5A5C-5943-9C99-351CAD6BBDFE}" type="presParOf" srcId="{D8B9AE4C-B83A-944B-8DE9-B771EAA8553A}" destId="{5C3CE6DE-1CE6-244C-A8F3-DFCC00B986D1}" srcOrd="4" destOrd="0" presId="urn:microsoft.com/office/officeart/2005/8/layout/process4"/>
    <dgm:cxn modelId="{AE038BD7-273B-EC48-AF95-4857316374B9}" type="presParOf" srcId="{5C3CE6DE-1CE6-244C-A8F3-DFCC00B986D1}" destId="{E7C48C97-FE9D-CC49-AA93-A1CF9D31403E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D42B40E-145F-4800-B043-7FFAB6EEB2AE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B4D0E1C-59C6-4210-B732-4EDD3B74FD14}">
      <dgm:prSet/>
      <dgm:spPr/>
      <dgm:t>
        <a:bodyPr/>
        <a:lstStyle/>
        <a:p>
          <a:r>
            <a:rPr lang="x-none" b="1"/>
            <a:t>L’arbitrato sportivo obbligatorio</a:t>
          </a:r>
          <a:r>
            <a:rPr lang="x-none"/>
            <a:t> non può esimersi dal rispetto del diritto dell’Unione.</a:t>
          </a:r>
          <a:endParaRPr lang="en-US"/>
        </a:p>
      </dgm:t>
    </dgm:pt>
    <dgm:pt modelId="{FDFDD717-13C3-48E8-9704-112BD8E0E730}" type="parTrans" cxnId="{35613CE3-6D16-4EBC-A9C3-68EB6C58F25F}">
      <dgm:prSet/>
      <dgm:spPr/>
      <dgm:t>
        <a:bodyPr/>
        <a:lstStyle/>
        <a:p>
          <a:endParaRPr lang="en-US"/>
        </a:p>
      </dgm:t>
    </dgm:pt>
    <dgm:pt modelId="{930B7061-6EFA-4DBE-BDF1-252DA9366E61}" type="sibTrans" cxnId="{35613CE3-6D16-4EBC-A9C3-68EB6C58F25F}">
      <dgm:prSet/>
      <dgm:spPr/>
      <dgm:t>
        <a:bodyPr/>
        <a:lstStyle/>
        <a:p>
          <a:endParaRPr lang="en-US"/>
        </a:p>
      </dgm:t>
    </dgm:pt>
    <dgm:pt modelId="{326F62BD-5F07-4406-AAC5-A928104EA11E}">
      <dgm:prSet/>
      <dgm:spPr/>
      <dgm:t>
        <a:bodyPr/>
        <a:lstStyle/>
        <a:p>
          <a:r>
            <a:rPr lang="x-none"/>
            <a:t>La </a:t>
          </a:r>
          <a:r>
            <a:rPr lang="x-none" b="1"/>
            <a:t>tutela giurisdizionale effettiva</a:t>
          </a:r>
          <a:r>
            <a:rPr lang="x-none"/>
            <a:t> richiede:</a:t>
          </a:r>
          <a:endParaRPr lang="en-US"/>
        </a:p>
      </dgm:t>
    </dgm:pt>
    <dgm:pt modelId="{72C79A2D-FAB9-4045-9A58-B8197ACCABB3}" type="parTrans" cxnId="{5ACDB60B-43A4-45AB-9F89-B767C731CA1D}">
      <dgm:prSet/>
      <dgm:spPr/>
      <dgm:t>
        <a:bodyPr/>
        <a:lstStyle/>
        <a:p>
          <a:endParaRPr lang="en-US"/>
        </a:p>
      </dgm:t>
    </dgm:pt>
    <dgm:pt modelId="{3D584665-8BC5-410F-A988-16FF64C02031}" type="sibTrans" cxnId="{5ACDB60B-43A4-45AB-9F89-B767C731CA1D}">
      <dgm:prSet/>
      <dgm:spPr/>
      <dgm:t>
        <a:bodyPr/>
        <a:lstStyle/>
        <a:p>
          <a:endParaRPr lang="en-US"/>
        </a:p>
      </dgm:t>
    </dgm:pt>
    <dgm:pt modelId="{217D018C-B979-4FD0-BBF4-956C3B409087}">
      <dgm:prSet/>
      <dgm:spPr/>
      <dgm:t>
        <a:bodyPr/>
        <a:lstStyle/>
        <a:p>
          <a:r>
            <a:rPr lang="x-none"/>
            <a:t>Accesso a un giudice UE indipendente,</a:t>
          </a:r>
          <a:endParaRPr lang="en-US"/>
        </a:p>
      </dgm:t>
    </dgm:pt>
    <dgm:pt modelId="{6FD922CD-A114-4E71-A7F3-D88D339DD612}" type="parTrans" cxnId="{EF90F6D0-2868-44D3-B966-C8FCF30531B6}">
      <dgm:prSet/>
      <dgm:spPr/>
      <dgm:t>
        <a:bodyPr/>
        <a:lstStyle/>
        <a:p>
          <a:endParaRPr lang="en-US"/>
        </a:p>
      </dgm:t>
    </dgm:pt>
    <dgm:pt modelId="{E839DAB8-0B9D-4D75-9AB2-D14313A8B194}" type="sibTrans" cxnId="{EF90F6D0-2868-44D3-B966-C8FCF30531B6}">
      <dgm:prSet/>
      <dgm:spPr/>
      <dgm:t>
        <a:bodyPr/>
        <a:lstStyle/>
        <a:p>
          <a:endParaRPr lang="en-US"/>
        </a:p>
      </dgm:t>
    </dgm:pt>
    <dgm:pt modelId="{00A83A00-534B-4327-8406-55C47DB59B89}">
      <dgm:prSet/>
      <dgm:spPr/>
      <dgm:t>
        <a:bodyPr/>
        <a:lstStyle/>
        <a:p>
          <a:r>
            <a:rPr lang="x-none"/>
            <a:t>Controllo pieno e non limitato dei lodi arbitrali,</a:t>
          </a:r>
          <a:endParaRPr lang="en-US"/>
        </a:p>
      </dgm:t>
    </dgm:pt>
    <dgm:pt modelId="{52E947E9-9A81-4312-9FC0-06C312D6A2FA}" type="parTrans" cxnId="{BF85D9E1-206E-4DBF-B2C2-558C3863DE81}">
      <dgm:prSet/>
      <dgm:spPr/>
      <dgm:t>
        <a:bodyPr/>
        <a:lstStyle/>
        <a:p>
          <a:endParaRPr lang="en-US"/>
        </a:p>
      </dgm:t>
    </dgm:pt>
    <dgm:pt modelId="{BBE9812F-958D-4A0A-AC6E-D50AE466760D}" type="sibTrans" cxnId="{BF85D9E1-206E-4DBF-B2C2-558C3863DE81}">
      <dgm:prSet/>
      <dgm:spPr/>
      <dgm:t>
        <a:bodyPr/>
        <a:lstStyle/>
        <a:p>
          <a:endParaRPr lang="en-US"/>
        </a:p>
      </dgm:t>
    </dgm:pt>
    <dgm:pt modelId="{69AB168E-480A-43B3-BA6D-7F82B31BA182}">
      <dgm:prSet/>
      <dgm:spPr/>
      <dgm:t>
        <a:bodyPr/>
        <a:lstStyle/>
        <a:p>
          <a:r>
            <a:rPr lang="x-none"/>
            <a:t>Possibilità di rinvio pregiudiziale alla Corte di giustizia UE.</a:t>
          </a:r>
          <a:endParaRPr lang="en-US"/>
        </a:p>
      </dgm:t>
    </dgm:pt>
    <dgm:pt modelId="{EE3E83DC-72A2-43E3-87A9-32BAA162A3D6}" type="parTrans" cxnId="{3CF76BE6-55AC-4477-AF81-02FA1FCAE5E7}">
      <dgm:prSet/>
      <dgm:spPr/>
      <dgm:t>
        <a:bodyPr/>
        <a:lstStyle/>
        <a:p>
          <a:endParaRPr lang="en-US"/>
        </a:p>
      </dgm:t>
    </dgm:pt>
    <dgm:pt modelId="{2E49C5DB-0448-4566-A0C5-53C5ED4882BE}" type="sibTrans" cxnId="{3CF76BE6-55AC-4477-AF81-02FA1FCAE5E7}">
      <dgm:prSet/>
      <dgm:spPr/>
      <dgm:t>
        <a:bodyPr/>
        <a:lstStyle/>
        <a:p>
          <a:endParaRPr lang="en-US"/>
        </a:p>
      </dgm:t>
    </dgm:pt>
    <dgm:pt modelId="{176C9F9E-CFBD-46D3-9AE6-27C971018DBA}">
      <dgm:prSet/>
      <dgm:spPr/>
      <dgm:t>
        <a:bodyPr/>
        <a:lstStyle/>
        <a:p>
          <a:r>
            <a:rPr lang="x-none"/>
            <a:t>L'autonomia sportiva deve essere </a:t>
          </a:r>
          <a:r>
            <a:rPr lang="x-none" b="1"/>
            <a:t>bilanciata</a:t>
          </a:r>
          <a:r>
            <a:rPr lang="x-none"/>
            <a:t> con la protezione effettiva dei diritti fondamentali.</a:t>
          </a:r>
          <a:endParaRPr lang="en-US"/>
        </a:p>
      </dgm:t>
    </dgm:pt>
    <dgm:pt modelId="{22AF279E-5E8A-4004-A62F-9A94D11A2DCE}" type="parTrans" cxnId="{D6A402E8-5FC0-4972-A666-991F24E29BAA}">
      <dgm:prSet/>
      <dgm:spPr/>
      <dgm:t>
        <a:bodyPr/>
        <a:lstStyle/>
        <a:p>
          <a:endParaRPr lang="en-US"/>
        </a:p>
      </dgm:t>
    </dgm:pt>
    <dgm:pt modelId="{4AA2D0B6-F2F5-4266-82D5-F43876190A6D}" type="sibTrans" cxnId="{D6A402E8-5FC0-4972-A666-991F24E29BAA}">
      <dgm:prSet/>
      <dgm:spPr/>
      <dgm:t>
        <a:bodyPr/>
        <a:lstStyle/>
        <a:p>
          <a:endParaRPr lang="en-US"/>
        </a:p>
      </dgm:t>
    </dgm:pt>
    <dgm:pt modelId="{AFEB1F15-2314-504A-9810-1BC148B0310F}" type="pres">
      <dgm:prSet presAssocID="{3D42B40E-145F-4800-B043-7FFAB6EEB2A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F23E1560-2D20-B340-AED6-1D4B4A0A0C9C}" type="pres">
      <dgm:prSet presAssocID="{176C9F9E-CFBD-46D3-9AE6-27C971018DBA}" presName="boxAndChildren" presStyleCnt="0"/>
      <dgm:spPr/>
    </dgm:pt>
    <dgm:pt modelId="{ECCC8009-00A1-0843-A694-B34804D24022}" type="pres">
      <dgm:prSet presAssocID="{176C9F9E-CFBD-46D3-9AE6-27C971018DBA}" presName="parentTextBox" presStyleLbl="node1" presStyleIdx="0" presStyleCnt="3"/>
      <dgm:spPr/>
      <dgm:t>
        <a:bodyPr/>
        <a:lstStyle/>
        <a:p>
          <a:endParaRPr lang="it-IT"/>
        </a:p>
      </dgm:t>
    </dgm:pt>
    <dgm:pt modelId="{378A409B-9AFF-1948-9E4F-B88A4C83A28F}" type="pres">
      <dgm:prSet presAssocID="{3D584665-8BC5-410F-A988-16FF64C02031}" presName="sp" presStyleCnt="0"/>
      <dgm:spPr/>
    </dgm:pt>
    <dgm:pt modelId="{D04F3CB3-9D16-8240-9F4A-02B3FE538CB9}" type="pres">
      <dgm:prSet presAssocID="{326F62BD-5F07-4406-AAC5-A928104EA11E}" presName="arrowAndChildren" presStyleCnt="0"/>
      <dgm:spPr/>
    </dgm:pt>
    <dgm:pt modelId="{EB36A53E-3304-DC4F-91EE-AFCEB9C7D26E}" type="pres">
      <dgm:prSet presAssocID="{326F62BD-5F07-4406-AAC5-A928104EA11E}" presName="parentTextArrow" presStyleLbl="node1" presStyleIdx="0" presStyleCnt="3"/>
      <dgm:spPr/>
      <dgm:t>
        <a:bodyPr/>
        <a:lstStyle/>
        <a:p>
          <a:endParaRPr lang="it-IT"/>
        </a:p>
      </dgm:t>
    </dgm:pt>
    <dgm:pt modelId="{BDC68A9E-6CA8-EF48-83ED-C38B11047079}" type="pres">
      <dgm:prSet presAssocID="{326F62BD-5F07-4406-AAC5-A928104EA11E}" presName="arrow" presStyleLbl="node1" presStyleIdx="1" presStyleCnt="3"/>
      <dgm:spPr/>
      <dgm:t>
        <a:bodyPr/>
        <a:lstStyle/>
        <a:p>
          <a:endParaRPr lang="it-IT"/>
        </a:p>
      </dgm:t>
    </dgm:pt>
    <dgm:pt modelId="{B5F99B12-20CD-3B44-AE52-02E64D6C6D9C}" type="pres">
      <dgm:prSet presAssocID="{326F62BD-5F07-4406-AAC5-A928104EA11E}" presName="descendantArrow" presStyleCnt="0"/>
      <dgm:spPr/>
    </dgm:pt>
    <dgm:pt modelId="{17409CAD-A5D0-5E4D-A997-E52B89CE5F29}" type="pres">
      <dgm:prSet presAssocID="{217D018C-B979-4FD0-BBF4-956C3B409087}" presName="childTextArrow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1552375-B288-9442-B043-2D2F2F4F2337}" type="pres">
      <dgm:prSet presAssocID="{00A83A00-534B-4327-8406-55C47DB59B89}" presName="childTextArrow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D2E7FD2-AADA-D749-BFE3-E6E7B6437B0C}" type="pres">
      <dgm:prSet presAssocID="{69AB168E-480A-43B3-BA6D-7F82B31BA182}" presName="childTextArrow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0CDEAAB-0293-494A-A7D7-47CE43EDEBC5}" type="pres">
      <dgm:prSet presAssocID="{930B7061-6EFA-4DBE-BDF1-252DA9366E61}" presName="sp" presStyleCnt="0"/>
      <dgm:spPr/>
    </dgm:pt>
    <dgm:pt modelId="{073D54FE-E30D-FA44-8751-E238394055D9}" type="pres">
      <dgm:prSet presAssocID="{BB4D0E1C-59C6-4210-B732-4EDD3B74FD14}" presName="arrowAndChildren" presStyleCnt="0"/>
      <dgm:spPr/>
    </dgm:pt>
    <dgm:pt modelId="{27F49874-710E-1F44-B145-76774457FEBF}" type="pres">
      <dgm:prSet presAssocID="{BB4D0E1C-59C6-4210-B732-4EDD3B74FD14}" presName="parentTextArrow" presStyleLbl="node1" presStyleIdx="2" presStyleCnt="3"/>
      <dgm:spPr/>
      <dgm:t>
        <a:bodyPr/>
        <a:lstStyle/>
        <a:p>
          <a:endParaRPr lang="it-IT"/>
        </a:p>
      </dgm:t>
    </dgm:pt>
  </dgm:ptLst>
  <dgm:cxnLst>
    <dgm:cxn modelId="{6005950E-14FC-3349-82D5-5705B83DB5EB}" type="presOf" srcId="{326F62BD-5F07-4406-AAC5-A928104EA11E}" destId="{EB36A53E-3304-DC4F-91EE-AFCEB9C7D26E}" srcOrd="0" destOrd="0" presId="urn:microsoft.com/office/officeart/2005/8/layout/process4"/>
    <dgm:cxn modelId="{9AC4B04A-8757-EE4D-9768-910E2DE11CE5}" type="presOf" srcId="{BB4D0E1C-59C6-4210-B732-4EDD3B74FD14}" destId="{27F49874-710E-1F44-B145-76774457FEBF}" srcOrd="0" destOrd="0" presId="urn:microsoft.com/office/officeart/2005/8/layout/process4"/>
    <dgm:cxn modelId="{5ACDB60B-43A4-45AB-9F89-B767C731CA1D}" srcId="{3D42B40E-145F-4800-B043-7FFAB6EEB2AE}" destId="{326F62BD-5F07-4406-AAC5-A928104EA11E}" srcOrd="1" destOrd="0" parTransId="{72C79A2D-FAB9-4045-9A58-B8197ACCABB3}" sibTransId="{3D584665-8BC5-410F-A988-16FF64C02031}"/>
    <dgm:cxn modelId="{3CF76BE6-55AC-4477-AF81-02FA1FCAE5E7}" srcId="{326F62BD-5F07-4406-AAC5-A928104EA11E}" destId="{69AB168E-480A-43B3-BA6D-7F82B31BA182}" srcOrd="2" destOrd="0" parTransId="{EE3E83DC-72A2-43E3-87A9-32BAA162A3D6}" sibTransId="{2E49C5DB-0448-4566-A0C5-53C5ED4882BE}"/>
    <dgm:cxn modelId="{EF90F6D0-2868-44D3-B966-C8FCF30531B6}" srcId="{326F62BD-5F07-4406-AAC5-A928104EA11E}" destId="{217D018C-B979-4FD0-BBF4-956C3B409087}" srcOrd="0" destOrd="0" parTransId="{6FD922CD-A114-4E71-A7F3-D88D339DD612}" sibTransId="{E839DAB8-0B9D-4D75-9AB2-D14313A8B194}"/>
    <dgm:cxn modelId="{F9771AD2-AD1E-834D-A2B0-3369BA4217D0}" type="presOf" srcId="{176C9F9E-CFBD-46D3-9AE6-27C971018DBA}" destId="{ECCC8009-00A1-0843-A694-B34804D24022}" srcOrd="0" destOrd="0" presId="urn:microsoft.com/office/officeart/2005/8/layout/process4"/>
    <dgm:cxn modelId="{83E8EDB6-9CEE-6447-B21F-410C2A5BAC2A}" type="presOf" srcId="{00A83A00-534B-4327-8406-55C47DB59B89}" destId="{51552375-B288-9442-B043-2D2F2F4F2337}" srcOrd="0" destOrd="0" presId="urn:microsoft.com/office/officeart/2005/8/layout/process4"/>
    <dgm:cxn modelId="{35613CE3-6D16-4EBC-A9C3-68EB6C58F25F}" srcId="{3D42B40E-145F-4800-B043-7FFAB6EEB2AE}" destId="{BB4D0E1C-59C6-4210-B732-4EDD3B74FD14}" srcOrd="0" destOrd="0" parTransId="{FDFDD717-13C3-48E8-9704-112BD8E0E730}" sibTransId="{930B7061-6EFA-4DBE-BDF1-252DA9366E61}"/>
    <dgm:cxn modelId="{49087EE9-4AB0-0C4C-8193-3792BC31D388}" type="presOf" srcId="{69AB168E-480A-43B3-BA6D-7F82B31BA182}" destId="{4D2E7FD2-AADA-D749-BFE3-E6E7B6437B0C}" srcOrd="0" destOrd="0" presId="urn:microsoft.com/office/officeart/2005/8/layout/process4"/>
    <dgm:cxn modelId="{D6A402E8-5FC0-4972-A666-991F24E29BAA}" srcId="{3D42B40E-145F-4800-B043-7FFAB6EEB2AE}" destId="{176C9F9E-CFBD-46D3-9AE6-27C971018DBA}" srcOrd="2" destOrd="0" parTransId="{22AF279E-5E8A-4004-A62F-9A94D11A2DCE}" sibTransId="{4AA2D0B6-F2F5-4266-82D5-F43876190A6D}"/>
    <dgm:cxn modelId="{188B612B-A47D-2945-8F2D-E8E52E25E06F}" type="presOf" srcId="{3D42B40E-145F-4800-B043-7FFAB6EEB2AE}" destId="{AFEB1F15-2314-504A-9810-1BC148B0310F}" srcOrd="0" destOrd="0" presId="urn:microsoft.com/office/officeart/2005/8/layout/process4"/>
    <dgm:cxn modelId="{FFA2B623-3C57-1940-A5DE-4E08783204B8}" type="presOf" srcId="{217D018C-B979-4FD0-BBF4-956C3B409087}" destId="{17409CAD-A5D0-5E4D-A997-E52B89CE5F29}" srcOrd="0" destOrd="0" presId="urn:microsoft.com/office/officeart/2005/8/layout/process4"/>
    <dgm:cxn modelId="{5990F771-18C9-5249-B2CD-417508467EB7}" type="presOf" srcId="{326F62BD-5F07-4406-AAC5-A928104EA11E}" destId="{BDC68A9E-6CA8-EF48-83ED-C38B11047079}" srcOrd="1" destOrd="0" presId="urn:microsoft.com/office/officeart/2005/8/layout/process4"/>
    <dgm:cxn modelId="{BF85D9E1-206E-4DBF-B2C2-558C3863DE81}" srcId="{326F62BD-5F07-4406-AAC5-A928104EA11E}" destId="{00A83A00-534B-4327-8406-55C47DB59B89}" srcOrd="1" destOrd="0" parTransId="{52E947E9-9A81-4312-9FC0-06C312D6A2FA}" sibTransId="{BBE9812F-958D-4A0A-AC6E-D50AE466760D}"/>
    <dgm:cxn modelId="{2D179C6C-D864-754E-B8F7-4ED74971BF97}" type="presParOf" srcId="{AFEB1F15-2314-504A-9810-1BC148B0310F}" destId="{F23E1560-2D20-B340-AED6-1D4B4A0A0C9C}" srcOrd="0" destOrd="0" presId="urn:microsoft.com/office/officeart/2005/8/layout/process4"/>
    <dgm:cxn modelId="{589A1598-463B-7B44-AA6E-C63B3809B0DD}" type="presParOf" srcId="{F23E1560-2D20-B340-AED6-1D4B4A0A0C9C}" destId="{ECCC8009-00A1-0843-A694-B34804D24022}" srcOrd="0" destOrd="0" presId="urn:microsoft.com/office/officeart/2005/8/layout/process4"/>
    <dgm:cxn modelId="{605E24FC-432E-954D-BC48-A8BA3644E1D5}" type="presParOf" srcId="{AFEB1F15-2314-504A-9810-1BC148B0310F}" destId="{378A409B-9AFF-1948-9E4F-B88A4C83A28F}" srcOrd="1" destOrd="0" presId="urn:microsoft.com/office/officeart/2005/8/layout/process4"/>
    <dgm:cxn modelId="{EC337638-D754-3740-ABD5-2B146A9B1A94}" type="presParOf" srcId="{AFEB1F15-2314-504A-9810-1BC148B0310F}" destId="{D04F3CB3-9D16-8240-9F4A-02B3FE538CB9}" srcOrd="2" destOrd="0" presId="urn:microsoft.com/office/officeart/2005/8/layout/process4"/>
    <dgm:cxn modelId="{659EAAFF-504F-294F-8E59-DD8583D9A754}" type="presParOf" srcId="{D04F3CB3-9D16-8240-9F4A-02B3FE538CB9}" destId="{EB36A53E-3304-DC4F-91EE-AFCEB9C7D26E}" srcOrd="0" destOrd="0" presId="urn:microsoft.com/office/officeart/2005/8/layout/process4"/>
    <dgm:cxn modelId="{F0BF857A-34FD-4F48-AA9D-C23911174B5F}" type="presParOf" srcId="{D04F3CB3-9D16-8240-9F4A-02B3FE538CB9}" destId="{BDC68A9E-6CA8-EF48-83ED-C38B11047079}" srcOrd="1" destOrd="0" presId="urn:microsoft.com/office/officeart/2005/8/layout/process4"/>
    <dgm:cxn modelId="{EE9F2125-0E86-274B-BE59-5AA0CB2914EF}" type="presParOf" srcId="{D04F3CB3-9D16-8240-9F4A-02B3FE538CB9}" destId="{B5F99B12-20CD-3B44-AE52-02E64D6C6D9C}" srcOrd="2" destOrd="0" presId="urn:microsoft.com/office/officeart/2005/8/layout/process4"/>
    <dgm:cxn modelId="{1301C2D9-9F35-D54A-B8E7-BE05DCFFE5C0}" type="presParOf" srcId="{B5F99B12-20CD-3B44-AE52-02E64D6C6D9C}" destId="{17409CAD-A5D0-5E4D-A997-E52B89CE5F29}" srcOrd="0" destOrd="0" presId="urn:microsoft.com/office/officeart/2005/8/layout/process4"/>
    <dgm:cxn modelId="{16DBEA11-F860-2C41-BE88-B15494C99067}" type="presParOf" srcId="{B5F99B12-20CD-3B44-AE52-02E64D6C6D9C}" destId="{51552375-B288-9442-B043-2D2F2F4F2337}" srcOrd="1" destOrd="0" presId="urn:microsoft.com/office/officeart/2005/8/layout/process4"/>
    <dgm:cxn modelId="{16EA4111-6429-3042-8584-D52F19B0D3D5}" type="presParOf" srcId="{B5F99B12-20CD-3B44-AE52-02E64D6C6D9C}" destId="{4D2E7FD2-AADA-D749-BFE3-E6E7B6437B0C}" srcOrd="2" destOrd="0" presId="urn:microsoft.com/office/officeart/2005/8/layout/process4"/>
    <dgm:cxn modelId="{DDC932B4-F866-D441-AE83-04913F73944A}" type="presParOf" srcId="{AFEB1F15-2314-504A-9810-1BC148B0310F}" destId="{B0CDEAAB-0293-494A-A7D7-47CE43EDEBC5}" srcOrd="3" destOrd="0" presId="urn:microsoft.com/office/officeart/2005/8/layout/process4"/>
    <dgm:cxn modelId="{8C9CFE1A-77AC-A447-8060-D6ED22523B04}" type="presParOf" srcId="{AFEB1F15-2314-504A-9810-1BC148B0310F}" destId="{073D54FE-E30D-FA44-8751-E238394055D9}" srcOrd="4" destOrd="0" presId="urn:microsoft.com/office/officeart/2005/8/layout/process4"/>
    <dgm:cxn modelId="{9D1EC2D6-2F51-6F4C-8A43-950FF3D115E9}" type="presParOf" srcId="{073D54FE-E30D-FA44-8751-E238394055D9}" destId="{27F49874-710E-1F44-B145-76774457FEBF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72364AD-1BE7-4271-925A-EAA736D8E32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39F96CE-562B-4376-89D6-275796E42E1D}">
      <dgm:prSet/>
      <dgm:spPr/>
      <dgm:t>
        <a:bodyPr/>
        <a:lstStyle/>
        <a:p>
          <a:r>
            <a:rPr lang="x-none" b="1"/>
            <a:t>Modelli alternativi</a:t>
          </a:r>
          <a:r>
            <a:rPr lang="x-none"/>
            <a:t>: È ipotizzabile un sistema di doppio grado per il TAS con controllo finale europeo?</a:t>
          </a:r>
          <a:endParaRPr lang="en-US"/>
        </a:p>
      </dgm:t>
    </dgm:pt>
    <dgm:pt modelId="{113C537B-D14E-409B-A545-6D27B71ACA04}" type="parTrans" cxnId="{7AB46620-B4BE-4B85-8BC4-FD92AA691C02}">
      <dgm:prSet/>
      <dgm:spPr/>
      <dgm:t>
        <a:bodyPr/>
        <a:lstStyle/>
        <a:p>
          <a:endParaRPr lang="en-US"/>
        </a:p>
      </dgm:t>
    </dgm:pt>
    <dgm:pt modelId="{8AA3E842-7409-42EC-A3E9-C269F3CDEFAE}" type="sibTrans" cxnId="{7AB46620-B4BE-4B85-8BC4-FD92AA691C02}">
      <dgm:prSet/>
      <dgm:spPr/>
      <dgm:t>
        <a:bodyPr/>
        <a:lstStyle/>
        <a:p>
          <a:endParaRPr lang="en-US"/>
        </a:p>
      </dgm:t>
    </dgm:pt>
    <dgm:pt modelId="{524F370A-E609-4038-A862-66316136A505}">
      <dgm:prSet/>
      <dgm:spPr/>
      <dgm:t>
        <a:bodyPr/>
        <a:lstStyle/>
        <a:p>
          <a:r>
            <a:rPr lang="x-none" b="1"/>
            <a:t>Riforma normativa</a:t>
          </a:r>
          <a:r>
            <a:rPr lang="x-none"/>
            <a:t>: Come adeguare i regolamenti sportivi per rispettare la tutela dei diritti UE?</a:t>
          </a:r>
          <a:endParaRPr lang="en-US"/>
        </a:p>
      </dgm:t>
    </dgm:pt>
    <dgm:pt modelId="{D8E62413-AFEF-4E00-8F9A-51389DD96D67}" type="parTrans" cxnId="{79BDE317-F405-4961-9161-A50A86BE1858}">
      <dgm:prSet/>
      <dgm:spPr/>
      <dgm:t>
        <a:bodyPr/>
        <a:lstStyle/>
        <a:p>
          <a:endParaRPr lang="en-US"/>
        </a:p>
      </dgm:t>
    </dgm:pt>
    <dgm:pt modelId="{8EE1F90C-AB1C-4E8B-8FDF-1323C865BEC9}" type="sibTrans" cxnId="{79BDE317-F405-4961-9161-A50A86BE1858}">
      <dgm:prSet/>
      <dgm:spPr/>
      <dgm:t>
        <a:bodyPr/>
        <a:lstStyle/>
        <a:p>
          <a:endParaRPr lang="en-US"/>
        </a:p>
      </dgm:t>
    </dgm:pt>
    <dgm:pt modelId="{3409163B-21FB-4822-8D7B-BC3482192878}">
      <dgm:prSet/>
      <dgm:spPr/>
      <dgm:t>
        <a:bodyPr/>
        <a:lstStyle/>
        <a:p>
          <a:r>
            <a:rPr lang="x-none" b="1" dirty="0"/>
            <a:t>Compatibilità internazionale</a:t>
          </a:r>
          <a:r>
            <a:rPr lang="x-none" dirty="0"/>
            <a:t>: Quali implicazioni per la Convenzione di New York sull’esecuzione dei lodi arbitrali?</a:t>
          </a:r>
          <a:endParaRPr lang="en-US" dirty="0"/>
        </a:p>
      </dgm:t>
    </dgm:pt>
    <dgm:pt modelId="{536D2205-8148-4C49-AEE1-F5024BABBF93}" type="parTrans" cxnId="{3412889C-13E5-41E2-B09F-57ED96210986}">
      <dgm:prSet/>
      <dgm:spPr/>
      <dgm:t>
        <a:bodyPr/>
        <a:lstStyle/>
        <a:p>
          <a:endParaRPr lang="en-US"/>
        </a:p>
      </dgm:t>
    </dgm:pt>
    <dgm:pt modelId="{A7B08FF1-C7CB-4280-B8FA-60B0B9A47049}" type="sibTrans" cxnId="{3412889C-13E5-41E2-B09F-57ED96210986}">
      <dgm:prSet/>
      <dgm:spPr/>
      <dgm:t>
        <a:bodyPr/>
        <a:lstStyle/>
        <a:p>
          <a:endParaRPr lang="en-US"/>
        </a:p>
      </dgm:t>
    </dgm:pt>
    <dgm:pt modelId="{DBFFD77C-803D-5240-BB73-35DF6BF6588F}" type="pres">
      <dgm:prSet presAssocID="{372364AD-1BE7-4271-925A-EAA736D8E32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4C7CFAD4-B77C-8E44-885B-2C872367041E}" type="pres">
      <dgm:prSet presAssocID="{139F96CE-562B-4376-89D6-275796E42E1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033EB17-1A67-9E4B-A6B0-CC883A1D4AE1}" type="pres">
      <dgm:prSet presAssocID="{8AA3E842-7409-42EC-A3E9-C269F3CDEFAE}" presName="spacer" presStyleCnt="0"/>
      <dgm:spPr/>
    </dgm:pt>
    <dgm:pt modelId="{5E324D30-71F2-4549-B5C1-BAA7E5C636A0}" type="pres">
      <dgm:prSet presAssocID="{524F370A-E609-4038-A862-66316136A50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CE13A01-8468-B84A-AC49-B5A6994A613E}" type="pres">
      <dgm:prSet presAssocID="{8EE1F90C-AB1C-4E8B-8FDF-1323C865BEC9}" presName="spacer" presStyleCnt="0"/>
      <dgm:spPr/>
    </dgm:pt>
    <dgm:pt modelId="{04BA3FDF-933D-F145-BD69-0D2D72E468E7}" type="pres">
      <dgm:prSet presAssocID="{3409163B-21FB-4822-8D7B-BC348219287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79BDE317-F405-4961-9161-A50A86BE1858}" srcId="{372364AD-1BE7-4271-925A-EAA736D8E32A}" destId="{524F370A-E609-4038-A862-66316136A505}" srcOrd="1" destOrd="0" parTransId="{D8E62413-AFEF-4E00-8F9A-51389DD96D67}" sibTransId="{8EE1F90C-AB1C-4E8B-8FDF-1323C865BEC9}"/>
    <dgm:cxn modelId="{2674AB44-DF3D-4B4B-90D0-F77F1BA1ACB7}" type="presOf" srcId="{3409163B-21FB-4822-8D7B-BC3482192878}" destId="{04BA3FDF-933D-F145-BD69-0D2D72E468E7}" srcOrd="0" destOrd="0" presId="urn:microsoft.com/office/officeart/2005/8/layout/vList2"/>
    <dgm:cxn modelId="{2DFC3D2A-401F-8B47-BB7E-CE8C76D7CD67}" type="presOf" srcId="{139F96CE-562B-4376-89D6-275796E42E1D}" destId="{4C7CFAD4-B77C-8E44-885B-2C872367041E}" srcOrd="0" destOrd="0" presId="urn:microsoft.com/office/officeart/2005/8/layout/vList2"/>
    <dgm:cxn modelId="{3412889C-13E5-41E2-B09F-57ED96210986}" srcId="{372364AD-1BE7-4271-925A-EAA736D8E32A}" destId="{3409163B-21FB-4822-8D7B-BC3482192878}" srcOrd="2" destOrd="0" parTransId="{536D2205-8148-4C49-AEE1-F5024BABBF93}" sibTransId="{A7B08FF1-C7CB-4280-B8FA-60B0B9A47049}"/>
    <dgm:cxn modelId="{7AB46620-B4BE-4B85-8BC4-FD92AA691C02}" srcId="{372364AD-1BE7-4271-925A-EAA736D8E32A}" destId="{139F96CE-562B-4376-89D6-275796E42E1D}" srcOrd="0" destOrd="0" parTransId="{113C537B-D14E-409B-A545-6D27B71ACA04}" sibTransId="{8AA3E842-7409-42EC-A3E9-C269F3CDEFAE}"/>
    <dgm:cxn modelId="{6301921D-5694-F041-BFB5-D3FDAD16DE48}" type="presOf" srcId="{372364AD-1BE7-4271-925A-EAA736D8E32A}" destId="{DBFFD77C-803D-5240-BB73-35DF6BF6588F}" srcOrd="0" destOrd="0" presId="urn:microsoft.com/office/officeart/2005/8/layout/vList2"/>
    <dgm:cxn modelId="{77EC2178-D8EA-4440-8B9D-047ED4A14EA4}" type="presOf" srcId="{524F370A-E609-4038-A862-66316136A505}" destId="{5E324D30-71F2-4549-B5C1-BAA7E5C636A0}" srcOrd="0" destOrd="0" presId="urn:microsoft.com/office/officeart/2005/8/layout/vList2"/>
    <dgm:cxn modelId="{5B884A56-8EFA-D34C-BD56-161F667904AE}" type="presParOf" srcId="{DBFFD77C-803D-5240-BB73-35DF6BF6588F}" destId="{4C7CFAD4-B77C-8E44-885B-2C872367041E}" srcOrd="0" destOrd="0" presId="urn:microsoft.com/office/officeart/2005/8/layout/vList2"/>
    <dgm:cxn modelId="{AD9D0311-9EB5-2343-BD11-ECF9B84ED64F}" type="presParOf" srcId="{DBFFD77C-803D-5240-BB73-35DF6BF6588F}" destId="{C033EB17-1A67-9E4B-A6B0-CC883A1D4AE1}" srcOrd="1" destOrd="0" presId="urn:microsoft.com/office/officeart/2005/8/layout/vList2"/>
    <dgm:cxn modelId="{0BD916C2-8432-1149-A3B6-CDE1403DD906}" type="presParOf" srcId="{DBFFD77C-803D-5240-BB73-35DF6BF6588F}" destId="{5E324D30-71F2-4549-B5C1-BAA7E5C636A0}" srcOrd="2" destOrd="0" presId="urn:microsoft.com/office/officeart/2005/8/layout/vList2"/>
    <dgm:cxn modelId="{E9F5010D-59A9-F24A-8BBD-D209B2434B56}" type="presParOf" srcId="{DBFFD77C-803D-5240-BB73-35DF6BF6588F}" destId="{5CE13A01-8468-B84A-AC49-B5A6994A613E}" srcOrd="3" destOrd="0" presId="urn:microsoft.com/office/officeart/2005/8/layout/vList2"/>
    <dgm:cxn modelId="{30FED3A7-5E0C-B34F-8FF2-3867D61AD243}" type="presParOf" srcId="{DBFFD77C-803D-5240-BB73-35DF6BF6588F}" destId="{04BA3FDF-933D-F145-BD69-0D2D72E468E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4BAEE3-7579-0648-87F4-55E03CA088D6}">
      <dsp:nvSpPr>
        <dsp:cNvPr id="0" name=""/>
        <dsp:cNvSpPr/>
      </dsp:nvSpPr>
      <dsp:spPr>
        <a:xfrm>
          <a:off x="0" y="36440"/>
          <a:ext cx="5000124" cy="173415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/>
            <a:t>Royal Excelsior Seraing FC sfida il divieto FIFA sui TPO</a:t>
          </a:r>
        </a:p>
      </dsp:txBody>
      <dsp:txXfrm>
        <a:off x="84655" y="121095"/>
        <a:ext cx="4830814" cy="1564849"/>
      </dsp:txXfrm>
    </dsp:sp>
    <dsp:sp modelId="{E5233A9E-4EAD-9343-BB38-F0D41FACC685}">
      <dsp:nvSpPr>
        <dsp:cNvPr id="0" name=""/>
        <dsp:cNvSpPr/>
      </dsp:nvSpPr>
      <dsp:spPr>
        <a:xfrm>
          <a:off x="0" y="1859880"/>
          <a:ext cx="5000124" cy="1734159"/>
        </a:xfrm>
        <a:prstGeom prst="round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err="1">
              <a:solidFill>
                <a:srgbClr val="0070C0"/>
              </a:solidFill>
            </a:rPr>
            <a:t>Domanda</a:t>
          </a:r>
          <a:r>
            <a:rPr lang="en-US" sz="3100" kern="1200" dirty="0">
              <a:solidFill>
                <a:srgbClr val="0070C0"/>
              </a:solidFill>
            </a:rPr>
            <a:t> </a:t>
          </a:r>
          <a:r>
            <a:rPr lang="en-US" sz="3100" kern="1200" dirty="0" err="1">
              <a:solidFill>
                <a:srgbClr val="0070C0"/>
              </a:solidFill>
            </a:rPr>
            <a:t>pregiudiziale</a:t>
          </a:r>
          <a:r>
            <a:rPr lang="en-US" sz="3100" kern="1200" dirty="0">
              <a:solidFill>
                <a:srgbClr val="0070C0"/>
              </a:solidFill>
            </a:rPr>
            <a:t> da </a:t>
          </a:r>
          <a:r>
            <a:rPr lang="en-US" sz="3100" kern="1200" dirty="0" err="1">
              <a:solidFill>
                <a:srgbClr val="0070C0"/>
              </a:solidFill>
            </a:rPr>
            <a:t>Bruxelles</a:t>
          </a:r>
          <a:endParaRPr lang="en-US" sz="3100" kern="1200" dirty="0">
            <a:solidFill>
              <a:srgbClr val="0070C0"/>
            </a:solidFill>
          </a:endParaRPr>
        </a:p>
      </dsp:txBody>
      <dsp:txXfrm>
        <a:off x="84655" y="1944535"/>
        <a:ext cx="4830814" cy="1564849"/>
      </dsp:txXfrm>
    </dsp:sp>
    <dsp:sp modelId="{B79017CA-6FB7-884C-B3CD-AF956267ED3E}">
      <dsp:nvSpPr>
        <dsp:cNvPr id="0" name=""/>
        <dsp:cNvSpPr/>
      </dsp:nvSpPr>
      <dsp:spPr>
        <a:xfrm>
          <a:off x="0" y="3683319"/>
          <a:ext cx="5000124" cy="1734159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/>
            <a:t>Focus: </a:t>
          </a:r>
          <a:r>
            <a:rPr lang="en-US" sz="3100" kern="1200" dirty="0" err="1"/>
            <a:t>Conclusioni</a:t>
          </a:r>
          <a:r>
            <a:rPr lang="en-US" sz="3100" kern="1200" dirty="0"/>
            <a:t> </a:t>
          </a:r>
          <a:r>
            <a:rPr lang="en-US" sz="3100" kern="1200" dirty="0" err="1"/>
            <a:t>dell’Avvocato</a:t>
          </a:r>
          <a:r>
            <a:rPr lang="en-US" sz="3100" kern="1200" dirty="0"/>
            <a:t> Generale Capeta</a:t>
          </a:r>
        </a:p>
      </dsp:txBody>
      <dsp:txXfrm>
        <a:off x="84655" y="3767974"/>
        <a:ext cx="4830814" cy="15648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FCF3E9-49DB-41F9-8B43-DA24B1C87012}">
      <dsp:nvSpPr>
        <dsp:cNvPr id="0" name=""/>
        <dsp:cNvSpPr/>
      </dsp:nvSpPr>
      <dsp:spPr>
        <a:xfrm>
          <a:off x="11886" y="219886"/>
          <a:ext cx="383893" cy="38389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D4A0CB-25EA-4069-B03B-1702A1930DAB}">
      <dsp:nvSpPr>
        <dsp:cNvPr id="0" name=""/>
        <dsp:cNvSpPr/>
      </dsp:nvSpPr>
      <dsp:spPr>
        <a:xfrm>
          <a:off x="11886" y="765176"/>
          <a:ext cx="1096838" cy="2751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defRPr b="1"/>
          </a:pPr>
          <a:r>
            <a:rPr lang="x-none" sz="1600" b="1" kern="1200" dirty="0"/>
            <a:t>Divieto di TPO (Third Party Ownership)</a:t>
          </a:r>
          <a:r>
            <a:rPr lang="x-none" sz="1600" kern="1200" dirty="0"/>
            <a:t>: FIFA vieta il possesso dei diritti economici dei giocatori da parte di terzi (2015).</a:t>
          </a:r>
          <a:endParaRPr lang="en-US" sz="1600" kern="1200" dirty="0"/>
        </a:p>
      </dsp:txBody>
      <dsp:txXfrm>
        <a:off x="11886" y="765176"/>
        <a:ext cx="1096838" cy="2751152"/>
      </dsp:txXfrm>
    </dsp:sp>
    <dsp:sp modelId="{80A36777-7EC8-485C-B54C-BBC9A6579A06}">
      <dsp:nvSpPr>
        <dsp:cNvPr id="0" name=""/>
        <dsp:cNvSpPr/>
      </dsp:nvSpPr>
      <dsp:spPr>
        <a:xfrm>
          <a:off x="11886" y="3591396"/>
          <a:ext cx="1096838" cy="3815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2298AD-F248-4E63-92BB-90363CB3B5A9}">
      <dsp:nvSpPr>
        <dsp:cNvPr id="0" name=""/>
        <dsp:cNvSpPr/>
      </dsp:nvSpPr>
      <dsp:spPr>
        <a:xfrm>
          <a:off x="1300672" y="219886"/>
          <a:ext cx="383893" cy="38389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9C865A-87EC-4FE3-BEE4-0B36868AAC22}">
      <dsp:nvSpPr>
        <dsp:cNvPr id="0" name=""/>
        <dsp:cNvSpPr/>
      </dsp:nvSpPr>
      <dsp:spPr>
        <a:xfrm>
          <a:off x="1300672" y="765176"/>
          <a:ext cx="1096838" cy="2751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defRPr b="1"/>
          </a:pPr>
          <a:r>
            <a:rPr lang="x-none" sz="1600" b="1" kern="1200" dirty="0"/>
            <a:t>Contratti Seraing-Doyen</a:t>
          </a:r>
          <a:r>
            <a:rPr lang="x-none" sz="1600" kern="1200" dirty="0"/>
            <a:t>: stipulati in violazione del nuovo divieto.</a:t>
          </a:r>
          <a:endParaRPr lang="en-US" sz="1600" kern="1200" dirty="0"/>
        </a:p>
      </dsp:txBody>
      <dsp:txXfrm>
        <a:off x="1300672" y="765176"/>
        <a:ext cx="1096838" cy="2751152"/>
      </dsp:txXfrm>
    </dsp:sp>
    <dsp:sp modelId="{017FFBF9-2FAB-406C-95AD-9F50C859BAAD}">
      <dsp:nvSpPr>
        <dsp:cNvPr id="0" name=""/>
        <dsp:cNvSpPr/>
      </dsp:nvSpPr>
      <dsp:spPr>
        <a:xfrm>
          <a:off x="1300672" y="3591396"/>
          <a:ext cx="1096838" cy="3815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0AF9E8-4487-4280-9330-FB748276BABD}">
      <dsp:nvSpPr>
        <dsp:cNvPr id="0" name=""/>
        <dsp:cNvSpPr/>
      </dsp:nvSpPr>
      <dsp:spPr>
        <a:xfrm>
          <a:off x="2589458" y="137804"/>
          <a:ext cx="383893" cy="38389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D5AFEA-E4D6-4D7D-B04C-9D384FBB5E84}">
      <dsp:nvSpPr>
        <dsp:cNvPr id="0" name=""/>
        <dsp:cNvSpPr/>
      </dsp:nvSpPr>
      <dsp:spPr>
        <a:xfrm>
          <a:off x="2589458" y="683094"/>
          <a:ext cx="1096838" cy="2751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defRPr b="1"/>
          </a:pPr>
          <a:r>
            <a:rPr lang="x-none" sz="1600" b="1" kern="1200" dirty="0"/>
            <a:t>Sanzioni FIFA</a:t>
          </a:r>
          <a:r>
            <a:rPr lang="x-none" sz="1600" kern="1200" dirty="0"/>
            <a:t>:</a:t>
          </a:r>
        </a:p>
        <a:p>
          <a:pPr lvl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defRPr b="1"/>
          </a:pPr>
          <a:r>
            <a:rPr lang="x-none" sz="1600" kern="1200" dirty="0"/>
            <a:t>Multa di 150.000 CHF,</a:t>
          </a:r>
          <a:endParaRPr lang="en-US" sz="1600" kern="1200" dirty="0"/>
        </a:p>
        <a:p>
          <a:pPr lvl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defRPr b="1"/>
          </a:pPr>
          <a:r>
            <a:rPr lang="x-none" sz="1600" kern="1200" dirty="0"/>
            <a:t>Blocco dei tesseramenti per 3 periodi.</a:t>
          </a:r>
          <a:endParaRPr lang="en-US" sz="1600" kern="1200" dirty="0"/>
        </a:p>
      </dsp:txBody>
      <dsp:txXfrm>
        <a:off x="2589458" y="683094"/>
        <a:ext cx="1096838" cy="2751152"/>
      </dsp:txXfrm>
    </dsp:sp>
    <dsp:sp modelId="{1EF130E3-50D1-4CC4-892A-20146840E73B}">
      <dsp:nvSpPr>
        <dsp:cNvPr id="0" name=""/>
        <dsp:cNvSpPr/>
      </dsp:nvSpPr>
      <dsp:spPr>
        <a:xfrm>
          <a:off x="2589458" y="3345152"/>
          <a:ext cx="1096838" cy="7098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/>
        </a:p>
      </dsp:txBody>
      <dsp:txXfrm>
        <a:off x="2589458" y="3345152"/>
        <a:ext cx="1096838" cy="709847"/>
      </dsp:txXfrm>
    </dsp:sp>
    <dsp:sp modelId="{9749B0D1-92F6-4524-84BE-31C9CD47C334}">
      <dsp:nvSpPr>
        <dsp:cNvPr id="0" name=""/>
        <dsp:cNvSpPr/>
      </dsp:nvSpPr>
      <dsp:spPr>
        <a:xfrm>
          <a:off x="3878244" y="219886"/>
          <a:ext cx="383893" cy="38389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73300F-2593-486B-9304-DFCF48A4CDCD}">
      <dsp:nvSpPr>
        <dsp:cNvPr id="0" name=""/>
        <dsp:cNvSpPr/>
      </dsp:nvSpPr>
      <dsp:spPr>
        <a:xfrm>
          <a:off x="3878244" y="765176"/>
          <a:ext cx="1096838" cy="2751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defRPr b="1"/>
          </a:pPr>
          <a:r>
            <a:rPr lang="x-none" sz="1600" b="1" kern="1200" dirty="0"/>
            <a:t>Appello al TAS</a:t>
          </a:r>
          <a:r>
            <a:rPr lang="x-none" sz="1600" kern="1200" dirty="0"/>
            <a:t>: lodo che conferma la validità delle norme FIFA.</a:t>
          </a:r>
          <a:endParaRPr lang="en-US" sz="1600" kern="1200" dirty="0"/>
        </a:p>
      </dsp:txBody>
      <dsp:txXfrm>
        <a:off x="3878244" y="765176"/>
        <a:ext cx="1096838" cy="2751152"/>
      </dsp:txXfrm>
    </dsp:sp>
    <dsp:sp modelId="{033EC23C-087B-49B6-9633-5883CF135266}">
      <dsp:nvSpPr>
        <dsp:cNvPr id="0" name=""/>
        <dsp:cNvSpPr/>
      </dsp:nvSpPr>
      <dsp:spPr>
        <a:xfrm>
          <a:off x="3878244" y="3591396"/>
          <a:ext cx="1096838" cy="3815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C343E9-FB4C-47D9-B9B6-233DB14AE8A6}">
      <dsp:nvSpPr>
        <dsp:cNvPr id="0" name=""/>
        <dsp:cNvSpPr/>
      </dsp:nvSpPr>
      <dsp:spPr>
        <a:xfrm>
          <a:off x="5295277" y="219886"/>
          <a:ext cx="383893" cy="383893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F73766-8DCB-4D04-88D3-1A5F19AA3872}">
      <dsp:nvSpPr>
        <dsp:cNvPr id="0" name=""/>
        <dsp:cNvSpPr/>
      </dsp:nvSpPr>
      <dsp:spPr>
        <a:xfrm>
          <a:off x="5167029" y="765176"/>
          <a:ext cx="1353334" cy="2751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defRPr b="1"/>
          </a:pPr>
          <a:r>
            <a:rPr lang="x-none" sz="1400" b="1" kern="1200" dirty="0"/>
            <a:t>Ricorso al Tribunale Federale Svizzero</a:t>
          </a:r>
          <a:r>
            <a:rPr lang="x-none" sz="1400" kern="1200" dirty="0"/>
            <a:t>: rigetto dell'annullamento → il lodo diventa definitivo.</a:t>
          </a:r>
          <a:endParaRPr lang="en-US" sz="1400" kern="1200" dirty="0"/>
        </a:p>
      </dsp:txBody>
      <dsp:txXfrm>
        <a:off x="5167029" y="765176"/>
        <a:ext cx="1353334" cy="2751152"/>
      </dsp:txXfrm>
    </dsp:sp>
    <dsp:sp modelId="{19A99F1B-658B-4A65-9225-E97005CCA3D6}">
      <dsp:nvSpPr>
        <dsp:cNvPr id="0" name=""/>
        <dsp:cNvSpPr/>
      </dsp:nvSpPr>
      <dsp:spPr>
        <a:xfrm>
          <a:off x="5295277" y="3591396"/>
          <a:ext cx="1096838" cy="3815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10D7A5-B8A7-4282-B0FA-D1A5750E4FDC}">
      <dsp:nvSpPr>
        <dsp:cNvPr id="0" name=""/>
        <dsp:cNvSpPr/>
      </dsp:nvSpPr>
      <dsp:spPr>
        <a:xfrm>
          <a:off x="6899728" y="219886"/>
          <a:ext cx="383893" cy="383893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7D9893-DC77-4F43-9316-9E4912962EAF}">
      <dsp:nvSpPr>
        <dsp:cNvPr id="0" name=""/>
        <dsp:cNvSpPr/>
      </dsp:nvSpPr>
      <dsp:spPr>
        <a:xfrm>
          <a:off x="6712311" y="765176"/>
          <a:ext cx="1471672" cy="2751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defRPr b="1"/>
          </a:pPr>
          <a:r>
            <a:rPr lang="x-none" sz="1400" b="1" kern="1200" dirty="0"/>
            <a:t>Effetto in Belgio</a:t>
          </a:r>
          <a:r>
            <a:rPr lang="x-none" sz="1400" kern="1200" dirty="0"/>
            <a:t>: il lodo è riconosciuto </a:t>
          </a:r>
          <a:r>
            <a:rPr lang="x-none" sz="1400" b="1" kern="1200" dirty="0"/>
            <a:t>automaticamente</a:t>
          </a:r>
          <a:r>
            <a:rPr lang="x-none" sz="1400" kern="1200" dirty="0"/>
            <a:t> </a:t>
          </a:r>
        </a:p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defRPr b="1"/>
          </a:pPr>
          <a:r>
            <a:rPr lang="x-none" sz="1400" kern="1200" dirty="0"/>
            <a:t>come </a:t>
          </a:r>
          <a:r>
            <a:rPr lang="x-none" sz="1400" b="1" kern="1200" dirty="0"/>
            <a:t>cosa giudicata</a:t>
          </a:r>
          <a:r>
            <a:rPr lang="x-none" sz="1400" kern="1200" dirty="0"/>
            <a:t> senza necessità di exequatur.</a:t>
          </a:r>
          <a:endParaRPr lang="en-US" sz="1400" kern="1200" dirty="0"/>
        </a:p>
      </dsp:txBody>
      <dsp:txXfrm>
        <a:off x="6712311" y="765176"/>
        <a:ext cx="1471672" cy="2751152"/>
      </dsp:txXfrm>
    </dsp:sp>
    <dsp:sp modelId="{490D9FB0-B684-4634-BC87-7C52EA3ED08D}">
      <dsp:nvSpPr>
        <dsp:cNvPr id="0" name=""/>
        <dsp:cNvSpPr/>
      </dsp:nvSpPr>
      <dsp:spPr>
        <a:xfrm>
          <a:off x="6899728" y="3591396"/>
          <a:ext cx="1096838" cy="3815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C9968D-E29E-7649-9617-30CCCFA2CF8C}">
      <dsp:nvSpPr>
        <dsp:cNvPr id="0" name=""/>
        <dsp:cNvSpPr/>
      </dsp:nvSpPr>
      <dsp:spPr>
        <a:xfrm>
          <a:off x="0" y="64422"/>
          <a:ext cx="5000124" cy="55165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2300" b="1" kern="1200"/>
            <a:t>Arbitrato obbligatorio</a:t>
          </a:r>
          <a:r>
            <a:rPr lang="x-none" sz="2300" kern="1200"/>
            <a:t>:</a:t>
          </a:r>
          <a:endParaRPr lang="en-US" sz="2300" kern="1200"/>
        </a:p>
      </dsp:txBody>
      <dsp:txXfrm>
        <a:off x="26930" y="91352"/>
        <a:ext cx="4946264" cy="497795"/>
      </dsp:txXfrm>
    </dsp:sp>
    <dsp:sp modelId="{7D7CB061-35E0-6247-9B0F-1D33B73140C0}">
      <dsp:nvSpPr>
        <dsp:cNvPr id="0" name=""/>
        <dsp:cNvSpPr/>
      </dsp:nvSpPr>
      <dsp:spPr>
        <a:xfrm>
          <a:off x="0" y="616077"/>
          <a:ext cx="5000124" cy="1142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4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x-none" sz="1800" kern="1200"/>
            <a:t>Club e atleti devono sottoporre le controversie sportive al TAS.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x-none" sz="1800" kern="1200"/>
            <a:t>L’alternativa ai giudici ordinari è vietata dai regolamenti FIFA.</a:t>
          </a:r>
          <a:endParaRPr lang="en-US" sz="1800" kern="1200"/>
        </a:p>
      </dsp:txBody>
      <dsp:txXfrm>
        <a:off x="0" y="616077"/>
        <a:ext cx="5000124" cy="1142640"/>
      </dsp:txXfrm>
    </dsp:sp>
    <dsp:sp modelId="{7EDED8E9-FB7E-F04C-A8D5-3E174B59C953}">
      <dsp:nvSpPr>
        <dsp:cNvPr id="0" name=""/>
        <dsp:cNvSpPr/>
      </dsp:nvSpPr>
      <dsp:spPr>
        <a:xfrm>
          <a:off x="0" y="1758717"/>
          <a:ext cx="5000124" cy="551655"/>
        </a:xfrm>
        <a:prstGeom prst="roundRect">
          <a:avLst/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2300" b="1" kern="1200"/>
            <a:t>Assenza di volontarietà</a:t>
          </a:r>
          <a:r>
            <a:rPr lang="x-none" sz="2300" kern="1200"/>
            <a:t>:</a:t>
          </a:r>
          <a:endParaRPr lang="en-US" sz="2300" kern="1200"/>
        </a:p>
      </dsp:txBody>
      <dsp:txXfrm>
        <a:off x="26930" y="1785647"/>
        <a:ext cx="4946264" cy="497795"/>
      </dsp:txXfrm>
    </dsp:sp>
    <dsp:sp modelId="{F5A3CF20-E889-F142-B48C-D6C06E439B8A}">
      <dsp:nvSpPr>
        <dsp:cNvPr id="0" name=""/>
        <dsp:cNvSpPr/>
      </dsp:nvSpPr>
      <dsp:spPr>
        <a:xfrm>
          <a:off x="0" y="2310372"/>
          <a:ext cx="5000124" cy="571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4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x-none" sz="1800" kern="1200"/>
            <a:t>Diverso dall’arbitrato commerciale basato sul consenso libero.</a:t>
          </a:r>
          <a:endParaRPr lang="en-US" sz="1800" kern="1200"/>
        </a:p>
      </dsp:txBody>
      <dsp:txXfrm>
        <a:off x="0" y="2310372"/>
        <a:ext cx="5000124" cy="571320"/>
      </dsp:txXfrm>
    </dsp:sp>
    <dsp:sp modelId="{C3D6F622-1BE0-874C-968A-F75C7F4541C5}">
      <dsp:nvSpPr>
        <dsp:cNvPr id="0" name=""/>
        <dsp:cNvSpPr/>
      </dsp:nvSpPr>
      <dsp:spPr>
        <a:xfrm>
          <a:off x="0" y="2881692"/>
          <a:ext cx="5000124" cy="551655"/>
        </a:xfrm>
        <a:prstGeom prst="roundRect">
          <a:avLst/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2300" b="1" kern="1200"/>
            <a:t>Sistema auto-esecutivo</a:t>
          </a:r>
          <a:r>
            <a:rPr lang="x-none" sz="2300" kern="1200"/>
            <a:t>:</a:t>
          </a:r>
          <a:endParaRPr lang="en-US" sz="2300" kern="1200"/>
        </a:p>
      </dsp:txBody>
      <dsp:txXfrm>
        <a:off x="26930" y="2908622"/>
        <a:ext cx="4946264" cy="497795"/>
      </dsp:txXfrm>
    </dsp:sp>
    <dsp:sp modelId="{056B6103-E120-1145-8E58-F38657EBC31D}">
      <dsp:nvSpPr>
        <dsp:cNvPr id="0" name=""/>
        <dsp:cNvSpPr/>
      </dsp:nvSpPr>
      <dsp:spPr>
        <a:xfrm>
          <a:off x="0" y="3433347"/>
          <a:ext cx="5000124" cy="571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4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x-none" sz="1800" kern="1200"/>
            <a:t>FIFA può applicare direttamente le sanzioni senza bisogno di convalida giudiziaria.</a:t>
          </a:r>
          <a:endParaRPr lang="en-US" sz="1800" kern="1200"/>
        </a:p>
      </dsp:txBody>
      <dsp:txXfrm>
        <a:off x="0" y="3433347"/>
        <a:ext cx="5000124" cy="571320"/>
      </dsp:txXfrm>
    </dsp:sp>
    <dsp:sp modelId="{59134BD5-C89A-D945-9C4A-D9C1B2088C99}">
      <dsp:nvSpPr>
        <dsp:cNvPr id="0" name=""/>
        <dsp:cNvSpPr/>
      </dsp:nvSpPr>
      <dsp:spPr>
        <a:xfrm>
          <a:off x="0" y="4004667"/>
          <a:ext cx="5000124" cy="551655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2300" b="1" kern="1200"/>
            <a:t>Limitazioni alla tutela giurisdizionale</a:t>
          </a:r>
          <a:r>
            <a:rPr lang="x-none" sz="2300" kern="1200"/>
            <a:t>:</a:t>
          </a:r>
          <a:endParaRPr lang="en-US" sz="2300" kern="1200"/>
        </a:p>
      </dsp:txBody>
      <dsp:txXfrm>
        <a:off x="26930" y="4031597"/>
        <a:ext cx="4946264" cy="497795"/>
      </dsp:txXfrm>
    </dsp:sp>
    <dsp:sp modelId="{852732BB-952D-324B-B8A8-3AB6AC259ECB}">
      <dsp:nvSpPr>
        <dsp:cNvPr id="0" name=""/>
        <dsp:cNvSpPr/>
      </dsp:nvSpPr>
      <dsp:spPr>
        <a:xfrm>
          <a:off x="0" y="4556322"/>
          <a:ext cx="5000124" cy="833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4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x-none" sz="1800" kern="1200"/>
            <a:t>Né il TAS né il Tribunale Federale Svizzero possono effettuare </a:t>
          </a:r>
          <a:r>
            <a:rPr lang="x-none" sz="1800" b="1" kern="1200"/>
            <a:t>rinvii pregiudiziali</a:t>
          </a:r>
          <a:r>
            <a:rPr lang="x-none" sz="1800" kern="1200"/>
            <a:t> alla Corte UE.</a:t>
          </a:r>
          <a:endParaRPr lang="en-US" sz="1800" kern="1200"/>
        </a:p>
      </dsp:txBody>
      <dsp:txXfrm>
        <a:off x="0" y="4556322"/>
        <a:ext cx="5000124" cy="8331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DE1FFC-222F-4847-9DE9-04B64F4D22EE}">
      <dsp:nvSpPr>
        <dsp:cNvPr id="0" name=""/>
        <dsp:cNvSpPr/>
      </dsp:nvSpPr>
      <dsp:spPr>
        <a:xfrm>
          <a:off x="0" y="4274295"/>
          <a:ext cx="4358346" cy="140291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2000" b="1" kern="1200"/>
            <a:t>Mancanza di garanzia</a:t>
          </a:r>
          <a:r>
            <a:rPr lang="x-none" sz="2000" kern="1200"/>
            <a:t> di accesso alla giustizia per i soggetti sportivi.</a:t>
          </a:r>
          <a:endParaRPr lang="en-US" sz="2000" kern="1200"/>
        </a:p>
      </dsp:txBody>
      <dsp:txXfrm>
        <a:off x="0" y="4274295"/>
        <a:ext cx="4358346" cy="1402919"/>
      </dsp:txXfrm>
    </dsp:sp>
    <dsp:sp modelId="{1BD1B2D2-22CD-CA4A-BFEA-D292269AC164}">
      <dsp:nvSpPr>
        <dsp:cNvPr id="0" name=""/>
        <dsp:cNvSpPr/>
      </dsp:nvSpPr>
      <dsp:spPr>
        <a:xfrm rot="10800000">
          <a:off x="0" y="2137649"/>
          <a:ext cx="4358346" cy="2157689"/>
        </a:xfrm>
        <a:prstGeom prst="upArrowCallou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2000" b="1" kern="1200"/>
            <a:t>Incompatibilità strutturale</a:t>
          </a:r>
          <a:r>
            <a:rPr lang="x-none" sz="2000" kern="1200"/>
            <a:t>: il TAS non è una "giurisdizione" UE → manca il controllo sull’applicazione del diritto dell'Unione.</a:t>
          </a:r>
          <a:endParaRPr lang="en-US" sz="2000" kern="1200"/>
        </a:p>
      </dsp:txBody>
      <dsp:txXfrm rot="10800000">
        <a:off x="0" y="2137649"/>
        <a:ext cx="4358346" cy="1402002"/>
      </dsp:txXfrm>
    </dsp:sp>
    <dsp:sp modelId="{E7C48C97-FE9D-CC49-AA93-A1CF9D31403E}">
      <dsp:nvSpPr>
        <dsp:cNvPr id="0" name=""/>
        <dsp:cNvSpPr/>
      </dsp:nvSpPr>
      <dsp:spPr>
        <a:xfrm rot="10800000">
          <a:off x="0" y="1003"/>
          <a:ext cx="4358346" cy="2157689"/>
        </a:xfrm>
        <a:prstGeom prst="upArrowCallou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x-none" sz="2000" b="1" kern="1200"/>
            <a:t>Autorità di cosa giudicata</a:t>
          </a:r>
          <a:r>
            <a:rPr lang="x-none" sz="2000" kern="1200"/>
            <a:t> concessa senza possibilità di sindacato giurisdizionale viola i diritti UE.</a:t>
          </a:r>
          <a:endParaRPr lang="en-US" sz="2000" kern="1200"/>
        </a:p>
      </dsp:txBody>
      <dsp:txXfrm rot="10800000">
        <a:off x="0" y="1003"/>
        <a:ext cx="4358346" cy="140200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36513-8D55-A042-AD3D-2F2CB5121E91}" type="datetimeFigureOut">
              <a:rPr lang="x-none" smtClean="0"/>
              <a:t>20/06/2025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E71B14-892C-B142-85D9-6CA7E4C78C86}" type="slidenum">
              <a:rPr lang="x-none" smtClean="0"/>
              <a:t>‹N›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313804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A7F7C-977C-0C43-A593-74207E90FA40}" type="datetime1">
              <a:rPr lang="en-US" smtClean="0"/>
              <a:t>6/20/2025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F442-25B9-974F-BA63-102ED894C5DD}" type="datetime1">
              <a:rPr lang="en-US" smtClean="0"/>
              <a:t>6/20/2025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E8449-96D9-9D40-8E6A-E6B41B3999D3}" type="datetime1">
              <a:rPr lang="en-US" smtClean="0"/>
              <a:t>6/20/2025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4C617-DB66-2843-A7C7-120B1726AB04}" type="datetime1">
              <a:rPr lang="en-US" smtClean="0"/>
              <a:t>6/20/2025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10733-3765-2346-8C36-6DCC59372B2D}" type="datetime1">
              <a:rPr lang="en-US" smtClean="0"/>
              <a:t>6/20/2025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671C0-7DF9-4748-8E8B-DFA52EB36F6B}" type="datetime1">
              <a:rPr lang="en-US" smtClean="0"/>
              <a:t>6/20/2025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2FE71-54B1-DF4B-A6FD-47F5FC3BB34F}" type="datetime1">
              <a:rPr lang="en-US" smtClean="0"/>
              <a:t>6/20/2025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E5770-E685-CE4A-B9DC-AA83207D4E1F}" type="datetime1">
              <a:rPr lang="en-US" smtClean="0"/>
              <a:t>6/20/2025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514B-1CCC-374E-AB54-103F18BDE0DB}" type="datetime1">
              <a:rPr lang="en-US" smtClean="0"/>
              <a:t>6/20/2025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F585-F154-6B4A-8F9C-4A20B88B33C0}" type="datetime1">
              <a:rPr lang="en-US" smtClean="0"/>
              <a:t>6/20/2025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F15D9-30C5-9842-A0AB-6D0CD4BA8B69}" type="datetime1">
              <a:rPr lang="en-US" smtClean="0"/>
              <a:t>6/20/2025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41FD9-B517-C64A-8B5B-B448077D411A}" type="datetime1">
              <a:rPr lang="en-US" smtClean="0"/>
              <a:t>6/20/2025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xmlns="" id="{0E30439A-8A5B-46EC-8283-9B6B031D40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5CEAD642-85CF-4750-8432-7C80C901F0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427"/>
            <a:ext cx="9144000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FA33EEAE-15D5-4119-8C1E-89D943F911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341640" y="-1720"/>
            <a:ext cx="881253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730D8B3B-9B80-4025-B934-26DC7D7CD23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54540" y="-1291"/>
            <a:ext cx="2706134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xmlns="" id="{B5A1B09C-1565-46F8-B70F-621C5EB48A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5274173">
            <a:off x="3923854" y="1402819"/>
            <a:ext cx="4967533" cy="3741293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0148" y="1709540"/>
            <a:ext cx="7600932" cy="2377963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defTabSz="914400">
              <a:lnSpc>
                <a:spcPct val="90000"/>
              </a:lnSpc>
            </a:pPr>
            <a:r>
              <a:rPr lang="x-none" sz="3600" b="1" kern="1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Royal Football Club Seraing vs FIFA, UEFA, URBSFA</a:t>
            </a:r>
            <a:br>
              <a:rPr lang="x-none" sz="3600" b="1" kern="1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x-none" sz="3600" b="1" kern="1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Causa C-600/23 </a:t>
            </a:r>
            <a:r>
              <a:rPr lang="x-none" sz="2400" b="1" kern="1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x-none" sz="2400" b="1" kern="1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x-none" sz="2400" b="1" kern="1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x-none" sz="2400" b="1" kern="1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x-none" sz="2400" kern="100" dirty="0">
                <a:solidFill>
                  <a:schemeClr val="bg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/>
            </a:r>
            <a:br>
              <a:rPr lang="x-none" sz="2400" kern="100" dirty="0">
                <a:solidFill>
                  <a:schemeClr val="bg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24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8C516CC8-80AC-446C-A56E-9F54B72104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4735" y="4480038"/>
            <a:ext cx="9134528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8905" y="4797188"/>
            <a:ext cx="6734975" cy="124182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 defTabSz="91440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Michele Colucci</a:t>
            </a:r>
          </a:p>
          <a:p>
            <a:pPr marL="0" indent="0" algn="ctr" defTabSz="91440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400" smtClean="0">
                <a:solidFill>
                  <a:srgbClr val="FFFFFF"/>
                </a:solidFill>
              </a:rPr>
              <a:t>www.colucci.eu</a:t>
            </a:r>
            <a:r>
              <a:rPr lang="en-US" sz="240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rgbClr val="FFFFFF"/>
                </a:solidFill>
              </a:rPr>
              <a:t>- info@colucci.eu</a:t>
            </a:r>
            <a:endParaRPr lang="en-US" sz="24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53947E58-F088-49F1-A3D1-DEA690192E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 flipH="1">
            <a:off x="4368117" y="2081692"/>
            <a:ext cx="6857572" cy="269419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1A9C256-7DDF-EB7A-346A-CF725674E27C}"/>
              </a:ext>
            </a:extLst>
          </p:cNvPr>
          <p:cNvSpPr txBox="1"/>
          <p:nvPr/>
        </p:nvSpPr>
        <p:spPr>
          <a:xfrm>
            <a:off x="2550867" y="3033757"/>
            <a:ext cx="457949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x-none" sz="2400" b="1" dirty="0">
                <a:solidFill>
                  <a:schemeClr val="bg1"/>
                </a:solidFill>
              </a:rPr>
              <a:t>Conclusioni dell’Avvocata Generale Tamara Ćapeta (16 gennaio 2025)</a:t>
            </a:r>
            <a:endParaRPr lang="x-none" sz="240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4B3E751-FC63-3C8D-2511-75C315640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B0A9ADA8-12D8-8CB5-8E77-B915D56BA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b="1" dirty="0">
                <a:solidFill>
                  <a:srgbClr val="0070C0"/>
                </a:solidFill>
              </a:rPr>
              <a:t>Differenze tra Arbitrato Commerciale e Arbitrato Sportivo</a:t>
            </a:r>
            <a:r>
              <a:rPr lang="x-none" dirty="0"/>
              <a:t/>
            </a:r>
            <a:br>
              <a:rPr lang="x-none" dirty="0"/>
            </a:br>
            <a:endParaRPr lang="x-non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072D8FD-7051-5543-0442-D5AE3FCA8C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x-none" dirty="0">
                <a:solidFill>
                  <a:srgbClr val="0070C0"/>
                </a:solidFill>
              </a:rPr>
              <a:t>Arbitrato Commerciale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xmlns="" id="{119D15CA-F73F-5601-F50A-A165B45C0AF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41566173"/>
              </p:ext>
            </p:extLst>
          </p:nvPr>
        </p:nvGraphicFramePr>
        <p:xfrm>
          <a:off x="457200" y="2458386"/>
          <a:ext cx="4040188" cy="33877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40188">
                  <a:extLst>
                    <a:ext uri="{9D8B030D-6E8A-4147-A177-3AD203B41FA5}">
                      <a16:colId xmlns:a16="http://schemas.microsoft.com/office/drawing/2014/main" xmlns="" val="3388522598"/>
                    </a:ext>
                  </a:extLst>
                </a:gridCol>
              </a:tblGrid>
              <a:tr h="112925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x-none" sz="2400" kern="0" dirty="0">
                          <a:effectLst/>
                        </a:rPr>
                        <a:t>Volontario, basato su consenso</a:t>
                      </a:r>
                      <a:endParaRPr lang="x-none" sz="2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76" marR="4676" marT="4676" marB="4676" anchor="ctr"/>
                </a:tc>
                <a:extLst>
                  <a:ext uri="{0D108BD9-81ED-4DB2-BD59-A6C34878D82A}">
                    <a16:rowId xmlns:a16="http://schemas.microsoft.com/office/drawing/2014/main" xmlns="" val="2142511547"/>
                  </a:ext>
                </a:extLst>
              </a:tr>
              <a:tr h="112925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x-none" sz="2400" kern="0" dirty="0">
                          <a:effectLst/>
                        </a:rPr>
                        <a:t>Controllo limitato a ordine pubblico</a:t>
                      </a:r>
                      <a:endParaRPr lang="x-none" sz="2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76" marR="4676" marT="4676" marB="4676" anchor="ctr"/>
                </a:tc>
                <a:extLst>
                  <a:ext uri="{0D108BD9-81ED-4DB2-BD59-A6C34878D82A}">
                    <a16:rowId xmlns:a16="http://schemas.microsoft.com/office/drawing/2014/main" xmlns="" val="2210961520"/>
                  </a:ext>
                </a:extLst>
              </a:tr>
              <a:tr h="112925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x-none" sz="2400" kern="0" dirty="0">
                          <a:effectLst/>
                        </a:rPr>
                        <a:t>Esecuzione subordinata all’exequatur</a:t>
                      </a:r>
                      <a:endParaRPr lang="x-none" sz="24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76" marR="4676" marT="4676" marB="4676" anchor="ctr"/>
                </a:tc>
                <a:extLst>
                  <a:ext uri="{0D108BD9-81ED-4DB2-BD59-A6C34878D82A}">
                    <a16:rowId xmlns:a16="http://schemas.microsoft.com/office/drawing/2014/main" xmlns="" val="3772755943"/>
                  </a:ext>
                </a:extLst>
              </a:tr>
            </a:tbl>
          </a:graphicData>
        </a:graphic>
      </p:graphicFrame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6048BAE9-63BC-3E08-52C6-0457A271D4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x-none" dirty="0">
                <a:solidFill>
                  <a:srgbClr val="0070C0"/>
                </a:solidFill>
              </a:rPr>
              <a:t>Arbitrato Sportivo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xmlns="" id="{27B7B37A-1D16-1722-B1F9-FBE58515C1F3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235080775"/>
              </p:ext>
            </p:extLst>
          </p:nvPr>
        </p:nvGraphicFramePr>
        <p:xfrm>
          <a:off x="4645025" y="2458386"/>
          <a:ext cx="4041775" cy="33877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41775">
                  <a:extLst>
                    <a:ext uri="{9D8B030D-6E8A-4147-A177-3AD203B41FA5}">
                      <a16:colId xmlns:a16="http://schemas.microsoft.com/office/drawing/2014/main" xmlns="" val="540145403"/>
                    </a:ext>
                  </a:extLst>
                </a:gridCol>
              </a:tblGrid>
              <a:tr h="112925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x-none" sz="2400" b="1" kern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Obbligatorio per statuto FIFA</a:t>
                      </a:r>
                    </a:p>
                  </a:txBody>
                  <a:tcPr marL="4678" marR="4678" marT="4678" marB="4678" anchor="ctr"/>
                </a:tc>
                <a:extLst>
                  <a:ext uri="{0D108BD9-81ED-4DB2-BD59-A6C34878D82A}">
                    <a16:rowId xmlns:a16="http://schemas.microsoft.com/office/drawing/2014/main" xmlns="" val="3588044006"/>
                  </a:ext>
                </a:extLst>
              </a:tr>
              <a:tr h="112925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x-none" sz="2400" b="1" ker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Necessità di controllo pieno su diritto UE</a:t>
                      </a:r>
                    </a:p>
                  </a:txBody>
                  <a:tcPr marL="4678" marR="4678" marT="4678" marB="4678" anchor="ctr"/>
                </a:tc>
                <a:extLst>
                  <a:ext uri="{0D108BD9-81ED-4DB2-BD59-A6C34878D82A}">
                    <a16:rowId xmlns:a16="http://schemas.microsoft.com/office/drawing/2014/main" xmlns="" val="3059481571"/>
                  </a:ext>
                </a:extLst>
              </a:tr>
              <a:tr h="112925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x-none" sz="2400" b="1" kern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Sistema auto-esecutivo senza giudice</a:t>
                      </a:r>
                    </a:p>
                  </a:txBody>
                  <a:tcPr marL="4678" marR="4678" marT="4678" marB="4678" anchor="ctr"/>
                </a:tc>
                <a:extLst>
                  <a:ext uri="{0D108BD9-81ED-4DB2-BD59-A6C34878D82A}">
                    <a16:rowId xmlns:a16="http://schemas.microsoft.com/office/drawing/2014/main" xmlns="" val="3153464765"/>
                  </a:ext>
                </a:extLst>
              </a:tr>
            </a:tbl>
          </a:graphicData>
        </a:graphic>
      </p:graphicFrame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xmlns="" id="{9251D449-E524-B37E-A3B1-DFDD630DE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610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xmlns="" id="{C05CBC3C-2E5A-4839-8B9B-2E5A6ADF0F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15">
            <a:extLst>
              <a:ext uri="{FF2B5EF4-FFF2-40B4-BE49-F238E27FC236}">
                <a16:creationId xmlns:a16="http://schemas.microsoft.com/office/drawing/2014/main" xmlns="" id="{DB5B423A-57CC-4C58-AA26-8E2E862B03A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"/>
            <a:ext cx="3912768" cy="3994777"/>
          </a:xfrm>
          <a:custGeom>
            <a:avLst/>
            <a:gdLst>
              <a:gd name="connsiteX0" fmla="*/ 1945461 w 5217023"/>
              <a:gd name="connsiteY0" fmla="*/ 3787398 h 3994777"/>
              <a:gd name="connsiteX1" fmla="*/ 1942113 w 5217023"/>
              <a:gd name="connsiteY1" fmla="*/ 3790053 h 3994777"/>
              <a:gd name="connsiteX2" fmla="*/ 1946982 w 5217023"/>
              <a:gd name="connsiteY2" fmla="*/ 3787990 h 3994777"/>
              <a:gd name="connsiteX3" fmla="*/ 1945461 w 5217023"/>
              <a:gd name="connsiteY3" fmla="*/ 3787398 h 3994777"/>
              <a:gd name="connsiteX4" fmla="*/ 0 w 5217023"/>
              <a:gd name="connsiteY4" fmla="*/ 0 h 3994777"/>
              <a:gd name="connsiteX5" fmla="*/ 5030958 w 5217023"/>
              <a:gd name="connsiteY5" fmla="*/ 0 h 3994777"/>
              <a:gd name="connsiteX6" fmla="*/ 5046198 w 5217023"/>
              <a:gd name="connsiteY6" fmla="*/ 153449 h 3994777"/>
              <a:gd name="connsiteX7" fmla="*/ 5055729 w 5217023"/>
              <a:gd name="connsiteY7" fmla="*/ 415828 h 3994777"/>
              <a:gd name="connsiteX8" fmla="*/ 4735242 w 5217023"/>
              <a:gd name="connsiteY8" fmla="*/ 1867130 h 3994777"/>
              <a:gd name="connsiteX9" fmla="*/ 3907395 w 5217023"/>
              <a:gd name="connsiteY9" fmla="*/ 2938441 h 3994777"/>
              <a:gd name="connsiteX10" fmla="*/ 3946497 w 5217023"/>
              <a:gd name="connsiteY10" fmla="*/ 2908567 h 3994777"/>
              <a:gd name="connsiteX11" fmla="*/ 4585421 w 5217023"/>
              <a:gd name="connsiteY11" fmla="*/ 2188401 h 3994777"/>
              <a:gd name="connsiteX12" fmla="*/ 5142585 w 5217023"/>
              <a:gd name="connsiteY12" fmla="*/ 276891 h 3994777"/>
              <a:gd name="connsiteX13" fmla="*/ 5121833 w 5217023"/>
              <a:gd name="connsiteY13" fmla="*/ 30208 h 3994777"/>
              <a:gd name="connsiteX14" fmla="*/ 5116229 w 5217023"/>
              <a:gd name="connsiteY14" fmla="*/ 0 h 3994777"/>
              <a:gd name="connsiteX15" fmla="*/ 5184724 w 5217023"/>
              <a:gd name="connsiteY15" fmla="*/ 0 h 3994777"/>
              <a:gd name="connsiteX16" fmla="*/ 5196265 w 5217023"/>
              <a:gd name="connsiteY16" fmla="*/ 66113 h 3994777"/>
              <a:gd name="connsiteX17" fmla="*/ 5058603 w 5217023"/>
              <a:gd name="connsiteY17" fmla="*/ 1368242 h 3994777"/>
              <a:gd name="connsiteX18" fmla="*/ 4096624 w 5217023"/>
              <a:gd name="connsiteY18" fmla="*/ 2870829 h 3994777"/>
              <a:gd name="connsiteX19" fmla="*/ 3833203 w 5217023"/>
              <a:gd name="connsiteY19" fmla="*/ 3092190 h 3994777"/>
              <a:gd name="connsiteX20" fmla="*/ 3536509 w 5217023"/>
              <a:gd name="connsiteY20" fmla="*/ 3297128 h 3994777"/>
              <a:gd name="connsiteX21" fmla="*/ 3148966 w 5217023"/>
              <a:gd name="connsiteY21" fmla="*/ 3485478 h 3994777"/>
              <a:gd name="connsiteX22" fmla="*/ 1860557 w 5217023"/>
              <a:gd name="connsiteY22" fmla="*/ 3880910 h 3994777"/>
              <a:gd name="connsiteX23" fmla="*/ 573715 w 5217023"/>
              <a:gd name="connsiteY23" fmla="*/ 3983764 h 3994777"/>
              <a:gd name="connsiteX24" fmla="*/ 108410 w 5217023"/>
              <a:gd name="connsiteY24" fmla="*/ 3908816 h 3994777"/>
              <a:gd name="connsiteX25" fmla="*/ 0 w 5217023"/>
              <a:gd name="connsiteY25" fmla="*/ 3876793 h 3994777"/>
              <a:gd name="connsiteX26" fmla="*/ 0 w 5217023"/>
              <a:gd name="connsiteY26" fmla="*/ 3802912 h 3994777"/>
              <a:gd name="connsiteX27" fmla="*/ 36975 w 5217023"/>
              <a:gd name="connsiteY27" fmla="*/ 3815954 h 3994777"/>
              <a:gd name="connsiteX28" fmla="*/ 561628 w 5217023"/>
              <a:gd name="connsiteY28" fmla="*/ 3912655 h 3994777"/>
              <a:gd name="connsiteX29" fmla="*/ 1683086 w 5217023"/>
              <a:gd name="connsiteY29" fmla="*/ 3844334 h 3994777"/>
              <a:gd name="connsiteX30" fmla="*/ 1806023 w 5217023"/>
              <a:gd name="connsiteY30" fmla="*/ 3820992 h 3994777"/>
              <a:gd name="connsiteX31" fmla="*/ 1921817 w 5217023"/>
              <a:gd name="connsiteY31" fmla="*/ 3795747 h 3994777"/>
              <a:gd name="connsiteX32" fmla="*/ 1243689 w 5217023"/>
              <a:gd name="connsiteY32" fmla="*/ 3846539 h 3994777"/>
              <a:gd name="connsiteX33" fmla="*/ 62875 w 5217023"/>
              <a:gd name="connsiteY33" fmla="*/ 3668143 h 3994777"/>
              <a:gd name="connsiteX34" fmla="*/ 0 w 5217023"/>
              <a:gd name="connsiteY34" fmla="*/ 3644185 h 3994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217023" h="3994777">
                <a:moveTo>
                  <a:pt x="1945461" y="3787398"/>
                </a:moveTo>
                <a:lnTo>
                  <a:pt x="1942113" y="3790053"/>
                </a:lnTo>
                <a:lnTo>
                  <a:pt x="1946982" y="3787990"/>
                </a:lnTo>
                <a:cubicBezTo>
                  <a:pt x="1946982" y="3787990"/>
                  <a:pt x="1946379" y="3787019"/>
                  <a:pt x="1945461" y="3787398"/>
                </a:cubicBezTo>
                <a:close/>
                <a:moveTo>
                  <a:pt x="0" y="0"/>
                </a:moveTo>
                <a:lnTo>
                  <a:pt x="5030958" y="0"/>
                </a:lnTo>
                <a:lnTo>
                  <a:pt x="5046198" y="153449"/>
                </a:lnTo>
                <a:cubicBezTo>
                  <a:pt x="5052189" y="240558"/>
                  <a:pt x="5055458" y="328007"/>
                  <a:pt x="5055729" y="415828"/>
                </a:cubicBezTo>
                <a:cubicBezTo>
                  <a:pt x="5057604" y="923672"/>
                  <a:pt x="4959210" y="1409054"/>
                  <a:pt x="4735242" y="1867130"/>
                </a:cubicBezTo>
                <a:cubicBezTo>
                  <a:pt x="4533284" y="2280198"/>
                  <a:pt x="4248921" y="2629330"/>
                  <a:pt x="3907395" y="2938441"/>
                </a:cubicBezTo>
                <a:cubicBezTo>
                  <a:pt x="3922498" y="2931535"/>
                  <a:pt x="3935859" y="2921330"/>
                  <a:pt x="3946497" y="2908567"/>
                </a:cubicBezTo>
                <a:cubicBezTo>
                  <a:pt x="4193494" y="2700987"/>
                  <a:pt x="4408756" y="2458364"/>
                  <a:pt x="4585421" y="2188401"/>
                </a:cubicBezTo>
                <a:cubicBezTo>
                  <a:pt x="4967641" y="1608533"/>
                  <a:pt x="5169304" y="975361"/>
                  <a:pt x="5142585" y="276891"/>
                </a:cubicBezTo>
                <a:cubicBezTo>
                  <a:pt x="5139764" y="194215"/>
                  <a:pt x="5132824" y="111888"/>
                  <a:pt x="5121833" y="30208"/>
                </a:cubicBezTo>
                <a:lnTo>
                  <a:pt x="5116229" y="0"/>
                </a:lnTo>
                <a:lnTo>
                  <a:pt x="5184724" y="0"/>
                </a:lnTo>
                <a:lnTo>
                  <a:pt x="5196265" y="66113"/>
                </a:lnTo>
                <a:cubicBezTo>
                  <a:pt x="5249921" y="496647"/>
                  <a:pt x="5197997" y="931171"/>
                  <a:pt x="5058603" y="1368242"/>
                </a:cubicBezTo>
                <a:cubicBezTo>
                  <a:pt x="4872414" y="1953929"/>
                  <a:pt x="4544298" y="2451351"/>
                  <a:pt x="4096624" y="2870829"/>
                </a:cubicBezTo>
                <a:cubicBezTo>
                  <a:pt x="4012832" y="2949426"/>
                  <a:pt x="3924415" y="3022439"/>
                  <a:pt x="3833203" y="3092190"/>
                </a:cubicBezTo>
                <a:cubicBezTo>
                  <a:pt x="3741992" y="3161943"/>
                  <a:pt x="3648667" y="3225510"/>
                  <a:pt x="3536509" y="3297128"/>
                </a:cubicBezTo>
                <a:cubicBezTo>
                  <a:pt x="3427215" y="3372735"/>
                  <a:pt x="3288598" y="3430233"/>
                  <a:pt x="3148966" y="3485478"/>
                </a:cubicBezTo>
                <a:cubicBezTo>
                  <a:pt x="2729930" y="3651299"/>
                  <a:pt x="2302194" y="3788890"/>
                  <a:pt x="1860557" y="3880910"/>
                </a:cubicBezTo>
                <a:cubicBezTo>
                  <a:pt x="1435974" y="3969444"/>
                  <a:pt x="1008052" y="4017957"/>
                  <a:pt x="573715" y="3983764"/>
                </a:cubicBezTo>
                <a:cubicBezTo>
                  <a:pt x="415134" y="3971300"/>
                  <a:pt x="259585" y="3947743"/>
                  <a:pt x="108410" y="3908816"/>
                </a:cubicBezTo>
                <a:lnTo>
                  <a:pt x="0" y="3876793"/>
                </a:lnTo>
                <a:lnTo>
                  <a:pt x="0" y="3802912"/>
                </a:lnTo>
                <a:lnTo>
                  <a:pt x="36975" y="3815954"/>
                </a:lnTo>
                <a:cubicBezTo>
                  <a:pt x="206404" y="3867475"/>
                  <a:pt x="382020" y="3897326"/>
                  <a:pt x="561628" y="3912655"/>
                </a:cubicBezTo>
                <a:cubicBezTo>
                  <a:pt x="938583" y="3944832"/>
                  <a:pt x="1311814" y="3910697"/>
                  <a:pt x="1683086" y="3844334"/>
                </a:cubicBezTo>
                <a:cubicBezTo>
                  <a:pt x="1724123" y="3837151"/>
                  <a:pt x="1765097" y="3829374"/>
                  <a:pt x="1806023" y="3820992"/>
                </a:cubicBezTo>
                <a:cubicBezTo>
                  <a:pt x="1844740" y="3813079"/>
                  <a:pt x="1883218" y="3804161"/>
                  <a:pt x="1921817" y="3795747"/>
                </a:cubicBezTo>
                <a:cubicBezTo>
                  <a:pt x="1697011" y="3826435"/>
                  <a:pt x="1470551" y="3843387"/>
                  <a:pt x="1243689" y="3846539"/>
                </a:cubicBezTo>
                <a:cubicBezTo>
                  <a:pt x="839058" y="3849054"/>
                  <a:pt x="443424" y="3800206"/>
                  <a:pt x="62875" y="3668143"/>
                </a:cubicBezTo>
                <a:lnTo>
                  <a:pt x="0" y="364418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xmlns="" id="{B23158E7-9543-6402-F89F-18F09E862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73770"/>
            <a:ext cx="2415246" cy="2027227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x-none" sz="4300" b="1">
                <a:solidFill>
                  <a:srgbClr val="FFFFFF"/>
                </a:solidFill>
              </a:rPr>
              <a:t>Problemi rilevati</a:t>
            </a:r>
            <a:r>
              <a:rPr lang="x-none" sz="4300">
                <a:solidFill>
                  <a:srgbClr val="FFFFFF"/>
                </a:solidFill>
              </a:rPr>
              <a:t/>
            </a:r>
            <a:br>
              <a:rPr lang="x-none" sz="4300">
                <a:solidFill>
                  <a:srgbClr val="FFFFFF"/>
                </a:solidFill>
              </a:rPr>
            </a:br>
            <a:endParaRPr lang="x-none" sz="4300">
              <a:solidFill>
                <a:srgbClr val="FFFFFF"/>
              </a:solidFill>
            </a:endParaRPr>
          </a:p>
        </p:txBody>
      </p:sp>
      <p:graphicFrame>
        <p:nvGraphicFramePr>
          <p:cNvPr id="28" name="Content Placeholder 7">
            <a:extLst>
              <a:ext uri="{FF2B5EF4-FFF2-40B4-BE49-F238E27FC236}">
                <a16:creationId xmlns:a16="http://schemas.microsoft.com/office/drawing/2014/main" xmlns="" id="{A84AC982-E107-D4D9-1D16-6CD24E9F9C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2631513"/>
              </p:ext>
            </p:extLst>
          </p:nvPr>
        </p:nvGraphicFramePr>
        <p:xfrm>
          <a:off x="4157004" y="541606"/>
          <a:ext cx="4358346" cy="5678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095D9AE-ED8F-429D-E696-028833176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777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9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715DD9-1641-31EE-0C36-AA3B980C6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53572"/>
            <a:ext cx="2915425" cy="4461163"/>
          </a:xfrm>
        </p:spPr>
        <p:txBody>
          <a:bodyPr>
            <a:normAutofit/>
          </a:bodyPr>
          <a:lstStyle/>
          <a:p>
            <a:r>
              <a:rPr lang="x-none" b="1" dirty="0">
                <a:solidFill>
                  <a:srgbClr val="FFFFFF"/>
                </a:solidFill>
              </a:rPr>
              <a:t>Le Risposte Proposte</a:t>
            </a:r>
            <a:r>
              <a:rPr lang="x-none" dirty="0">
                <a:solidFill>
                  <a:srgbClr val="FFFFFF"/>
                </a:solidFill>
              </a:rPr>
              <a:t/>
            </a:r>
            <a:br>
              <a:rPr lang="x-none" dirty="0">
                <a:solidFill>
                  <a:srgbClr val="FFFFFF"/>
                </a:solidFill>
              </a:rPr>
            </a:br>
            <a:endParaRPr lang="x-none" dirty="0">
              <a:solidFill>
                <a:srgbClr val="FFFFFF"/>
              </a:solidFill>
            </a:endParaRPr>
          </a:p>
        </p:txBody>
      </p:sp>
      <p:sp>
        <p:nvSpPr>
          <p:cNvPr id="25" name="Arc 24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xmlns="" id="{CD387692-0CA1-6231-42FE-6E5D282FF3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5480" y="591344"/>
            <a:ext cx="5675516" cy="5585619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x-none" sz="2400" b="1" dirty="0"/>
              <a:t>Prima Questione – Cosa Giudicata</a:t>
            </a:r>
            <a:endParaRPr lang="x-none" sz="2400" dirty="0"/>
          </a:p>
          <a:p>
            <a:pPr lvl="0">
              <a:lnSpc>
                <a:spcPct val="90000"/>
              </a:lnSpc>
            </a:pPr>
            <a:r>
              <a:rPr lang="x-none" sz="2400" dirty="0"/>
              <a:t>La normativa belga </a:t>
            </a:r>
            <a:r>
              <a:rPr lang="x-none" sz="2400" b="1" dirty="0"/>
              <a:t>viola</a:t>
            </a:r>
            <a:r>
              <a:rPr lang="x-none" sz="2400" dirty="0"/>
              <a:t> il diritto UE.</a:t>
            </a:r>
          </a:p>
          <a:p>
            <a:pPr lvl="0">
              <a:lnSpc>
                <a:spcPct val="90000"/>
              </a:lnSpc>
            </a:pPr>
            <a:r>
              <a:rPr lang="x-none" sz="2400" b="1" dirty="0"/>
              <a:t>Motivazione</a:t>
            </a:r>
            <a:r>
              <a:rPr lang="x-none" sz="2400" dirty="0"/>
              <a:t>:</a:t>
            </a:r>
          </a:p>
          <a:p>
            <a:pPr lvl="1">
              <a:lnSpc>
                <a:spcPct val="90000"/>
              </a:lnSpc>
            </a:pPr>
            <a:r>
              <a:rPr lang="x-none" sz="2400" dirty="0"/>
              <a:t>L'efficacia automatica del lodo senza riesame giurisdizionale </a:t>
            </a:r>
            <a:r>
              <a:rPr lang="x-none" sz="2400" b="1" dirty="0"/>
              <a:t>preclude</a:t>
            </a:r>
            <a:r>
              <a:rPr lang="x-none" sz="2400" dirty="0"/>
              <a:t> la tutela dei diritti UE.</a:t>
            </a:r>
          </a:p>
          <a:p>
            <a:pPr lvl="1">
              <a:lnSpc>
                <a:spcPct val="90000"/>
              </a:lnSpc>
            </a:pPr>
            <a:r>
              <a:rPr lang="x-none" sz="2400" dirty="0"/>
              <a:t>Occorre un </a:t>
            </a:r>
            <a:r>
              <a:rPr lang="x-none" sz="2400" b="1" dirty="0"/>
              <a:t>ricorso effettivo</a:t>
            </a:r>
            <a:r>
              <a:rPr lang="x-none" sz="2400" dirty="0"/>
              <a:t> che consenta un </a:t>
            </a:r>
            <a:r>
              <a:rPr lang="x-none" sz="2400" b="1" dirty="0"/>
              <a:t>controllo pieno</a:t>
            </a:r>
            <a:r>
              <a:rPr lang="x-none" sz="2400" dirty="0"/>
              <a:t> delle norme sportive, anche incidentale.</a:t>
            </a:r>
          </a:p>
          <a:p>
            <a:pPr>
              <a:lnSpc>
                <a:spcPct val="90000"/>
              </a:lnSpc>
            </a:pPr>
            <a:endParaRPr lang="x-none" sz="11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DF9F738-D33F-1B32-6F72-B4FC011F0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973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CE9AB14C-E026-2AB6-6D1A-373CDA688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xmlns="" id="{0D6E8570-35AB-4F8C-654F-EF8CA271FE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9">
            <a:extLst>
              <a:ext uri="{FF2B5EF4-FFF2-40B4-BE49-F238E27FC236}">
                <a16:creationId xmlns:a16="http://schemas.microsoft.com/office/drawing/2014/main" xmlns="" id="{410FFCAB-5347-13F0-EA01-06FEF308373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1AAA0B-35C1-7FA1-A584-BB3E49306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382" y="1153572"/>
            <a:ext cx="2800477" cy="4461163"/>
          </a:xfrm>
        </p:spPr>
        <p:txBody>
          <a:bodyPr>
            <a:normAutofit/>
          </a:bodyPr>
          <a:lstStyle/>
          <a:p>
            <a:r>
              <a:rPr lang="x-none" b="1" dirty="0">
                <a:solidFill>
                  <a:srgbClr val="FFFFFF"/>
                </a:solidFill>
              </a:rPr>
              <a:t>Le Risposte Proposte</a:t>
            </a:r>
            <a:r>
              <a:rPr lang="x-none" dirty="0">
                <a:solidFill>
                  <a:srgbClr val="FFFFFF"/>
                </a:solidFill>
              </a:rPr>
              <a:t/>
            </a:r>
            <a:br>
              <a:rPr lang="x-none" dirty="0">
                <a:solidFill>
                  <a:srgbClr val="FFFFFF"/>
                </a:solidFill>
              </a:rPr>
            </a:br>
            <a:endParaRPr lang="x-none" dirty="0">
              <a:solidFill>
                <a:srgbClr val="FFFFFF"/>
              </a:solidFill>
            </a:endParaRPr>
          </a:p>
        </p:txBody>
      </p:sp>
      <p:sp>
        <p:nvSpPr>
          <p:cNvPr id="25" name="Arc 24">
            <a:extLst>
              <a:ext uri="{FF2B5EF4-FFF2-40B4-BE49-F238E27FC236}">
                <a16:creationId xmlns:a16="http://schemas.microsoft.com/office/drawing/2014/main" xmlns="" id="{956AE465-455F-FDF3-379D-075DE47EE9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xmlns="" id="{8EEA1B49-AD5F-95CB-EBB6-B6772DA420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5480" y="591344"/>
            <a:ext cx="5675516" cy="5585619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x-none" sz="2400" b="1" dirty="0"/>
              <a:t>Seconda Questione – Valore Probatorio Relativo</a:t>
            </a:r>
            <a:endParaRPr lang="x-none" sz="2400" dirty="0"/>
          </a:p>
          <a:p>
            <a:pPr lvl="0">
              <a:lnSpc>
                <a:spcPct val="90000"/>
              </a:lnSpc>
            </a:pPr>
            <a:r>
              <a:rPr lang="x-none" sz="2400" dirty="0"/>
              <a:t>La normativa è </a:t>
            </a:r>
            <a:r>
              <a:rPr lang="x-none" sz="2400" b="1" dirty="0"/>
              <a:t>compatibile</a:t>
            </a:r>
            <a:r>
              <a:rPr lang="x-none" sz="2400" dirty="0"/>
              <a:t> con il diritto UE.</a:t>
            </a:r>
          </a:p>
          <a:p>
            <a:pPr lvl="0">
              <a:lnSpc>
                <a:spcPct val="90000"/>
              </a:lnSpc>
            </a:pPr>
            <a:r>
              <a:rPr lang="x-none" sz="2400" b="1" dirty="0"/>
              <a:t>Motivazione</a:t>
            </a:r>
            <a:r>
              <a:rPr lang="x-none" sz="2400" dirty="0"/>
              <a:t>:</a:t>
            </a:r>
          </a:p>
          <a:p>
            <a:pPr lvl="1">
              <a:lnSpc>
                <a:spcPct val="90000"/>
              </a:lnSpc>
            </a:pPr>
            <a:r>
              <a:rPr lang="x-none" sz="2400" dirty="0"/>
              <a:t>Il valore probatorio relativo è una </a:t>
            </a:r>
            <a:r>
              <a:rPr lang="x-none" sz="2400" b="1" dirty="0"/>
              <a:t>presunzione superabile</a:t>
            </a:r>
            <a:r>
              <a:rPr lang="x-none" sz="2400" dirty="0"/>
              <a:t>.</a:t>
            </a:r>
          </a:p>
          <a:p>
            <a:pPr lvl="1">
              <a:lnSpc>
                <a:spcPct val="90000"/>
              </a:lnSpc>
            </a:pPr>
            <a:r>
              <a:rPr lang="x-none" sz="2400" dirty="0"/>
              <a:t>Non impedisce il sindacato pieno e il rinvio pregiudiziale alla Corte UE.</a:t>
            </a:r>
          </a:p>
          <a:p>
            <a:pPr>
              <a:lnSpc>
                <a:spcPct val="90000"/>
              </a:lnSpc>
            </a:pPr>
            <a:endParaRPr lang="x-none" sz="11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18D753EC-7BB4-8585-4D1E-37B01DDD3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396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09588DA8-065E-4F6F-8EFD-43104AB2E0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C4285719-470E-454C-AF62-8323075F1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CD9FE4EF-C4D8-49A0-B2FF-81D8DB7D8A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4300840D-0A0B-4512-BACA-B439D5B9C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D2B78728-A580-49A7-84F9-6EF6F583A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38FAA1A1-D861-433F-88FA-1E9D6FD31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8D71EDA1-87BF-4D5D-AB79-F346FD1927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236C8A-F11B-F1C8-F4B9-33CB03E7E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041" y="586855"/>
            <a:ext cx="2401025" cy="3387497"/>
          </a:xfrm>
        </p:spPr>
        <p:txBody>
          <a:bodyPr anchor="b">
            <a:normAutofit/>
          </a:bodyPr>
          <a:lstStyle/>
          <a:p>
            <a:pPr algn="r"/>
            <a:r>
              <a:rPr lang="x-none" sz="3500" b="1">
                <a:solidFill>
                  <a:srgbClr val="FFFFFF"/>
                </a:solidFill>
              </a:rPr>
              <a:t>Implicazioni Pratiche</a:t>
            </a:r>
            <a:r>
              <a:rPr lang="x-none" sz="3500">
                <a:solidFill>
                  <a:srgbClr val="FFFFFF"/>
                </a:solidFill>
              </a:rPr>
              <a:t/>
            </a:r>
            <a:br>
              <a:rPr lang="x-none" sz="3500">
                <a:solidFill>
                  <a:srgbClr val="FFFFFF"/>
                </a:solidFill>
              </a:rPr>
            </a:br>
            <a:endParaRPr lang="x-none" sz="35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BCFC388-5BB7-E63B-52D0-F5ACC83E4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7694" y="649480"/>
            <a:ext cx="4916510" cy="5546047"/>
          </a:xfrm>
        </p:spPr>
        <p:txBody>
          <a:bodyPr anchor="ctr">
            <a:normAutofit/>
          </a:bodyPr>
          <a:lstStyle/>
          <a:p>
            <a:r>
              <a:rPr lang="x-none" sz="1700" b="1" dirty="0"/>
              <a:t>Per il Sistema FIFA-TAS:</a:t>
            </a:r>
            <a:endParaRPr lang="x-none" sz="1700" dirty="0"/>
          </a:p>
          <a:p>
            <a:pPr lvl="0"/>
            <a:r>
              <a:rPr lang="x-none" sz="1700" b="1" dirty="0"/>
              <a:t>Necessità di riforma</a:t>
            </a:r>
            <a:r>
              <a:rPr lang="x-none" sz="1700" dirty="0"/>
              <a:t>:</a:t>
            </a:r>
          </a:p>
          <a:p>
            <a:pPr lvl="1"/>
            <a:r>
              <a:rPr lang="x-none" sz="1700" dirty="0"/>
              <a:t>Rendere l'arbitrato non esclusivo o</a:t>
            </a:r>
          </a:p>
          <a:p>
            <a:pPr lvl="1"/>
            <a:r>
              <a:rPr lang="x-none" sz="1700" dirty="0"/>
              <a:t>Prevedere un meccanismo di controllo giurisdizionale successivo accessibile ai club e agli atleti.</a:t>
            </a:r>
          </a:p>
          <a:p>
            <a:r>
              <a:rPr lang="x-none" sz="1700" b="1" dirty="0"/>
              <a:t>Per i Club e gli Atleti:</a:t>
            </a:r>
            <a:endParaRPr lang="x-none" sz="1700" dirty="0"/>
          </a:p>
          <a:p>
            <a:pPr lvl="0"/>
            <a:r>
              <a:rPr lang="x-none" sz="1700" dirty="0"/>
              <a:t>Devono poter:</a:t>
            </a:r>
          </a:p>
          <a:p>
            <a:pPr lvl="1"/>
            <a:r>
              <a:rPr lang="x-none" sz="1700" dirty="0"/>
              <a:t>Contestare lodi arbitrali che ledano diritti UE.</a:t>
            </a:r>
          </a:p>
          <a:p>
            <a:pPr lvl="1"/>
            <a:r>
              <a:rPr lang="x-none" sz="1700" dirty="0"/>
              <a:t>Accedere a un giudice nazionale dotato di potere di rinvio pregiudiziale.</a:t>
            </a:r>
          </a:p>
          <a:p>
            <a:r>
              <a:rPr lang="x-none" sz="1700" b="1" dirty="0"/>
              <a:t>Per gli Stati Membri:</a:t>
            </a:r>
            <a:endParaRPr lang="x-none" sz="1700" dirty="0"/>
          </a:p>
          <a:p>
            <a:pPr lvl="0"/>
            <a:r>
              <a:rPr lang="x-none" sz="1700" dirty="0"/>
              <a:t>Devono assicurare che:</a:t>
            </a:r>
          </a:p>
          <a:p>
            <a:pPr lvl="1"/>
            <a:r>
              <a:rPr lang="x-none" sz="1700" dirty="0"/>
              <a:t>I lodi sportivi stranieri non siano </a:t>
            </a:r>
            <a:r>
              <a:rPr lang="x-none" sz="1700" b="1" dirty="0"/>
              <a:t>automaticamente immuni</a:t>
            </a:r>
            <a:r>
              <a:rPr lang="x-none" sz="1700" dirty="0"/>
              <a:t> dal controllo giurisdizionale.</a:t>
            </a:r>
          </a:p>
          <a:p>
            <a:pPr lvl="1"/>
            <a:r>
              <a:rPr lang="x-none" sz="1700" dirty="0"/>
              <a:t>L’efficacia di cosa giudicata non pregiudichi i diritti UE.</a:t>
            </a:r>
          </a:p>
          <a:p>
            <a:endParaRPr lang="x-none" sz="17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0373EF1-C13E-26A2-49E8-EDD94E794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2844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A48FBAE-8295-AC7F-8F8F-BE1CA61E5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b="1" dirty="0">
                <a:solidFill>
                  <a:srgbClr val="0070C0"/>
                </a:solidFill>
              </a:rPr>
              <a:t>Conclusioni</a:t>
            </a:r>
            <a:r>
              <a:rPr lang="x-none" sz="3200" dirty="0"/>
              <a:t/>
            </a:r>
            <a:br>
              <a:rPr lang="x-none" sz="3200" dirty="0"/>
            </a:br>
            <a:endParaRPr lang="x-none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1C8FB941-94A6-5AC2-A668-223BA69164B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546C921-2888-5EE2-2A18-B1E845E47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127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8D9528-BB79-9811-6E59-7379B0345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b="1" dirty="0">
                <a:solidFill>
                  <a:srgbClr val="0070C0"/>
                </a:solidFill>
              </a:rPr>
              <a:t>Spunti di Discussione</a:t>
            </a:r>
            <a:r>
              <a:rPr lang="x-none" dirty="0"/>
              <a:t/>
            </a:r>
            <a:br>
              <a:rPr lang="x-none" dirty="0"/>
            </a:br>
            <a:endParaRPr lang="x-none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EC5FEB18-66AF-5EF8-4FA2-D621A64C9CD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D8B2DBA-6A48-96E2-9979-10811E461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379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BACC6370-2D7E-4714-9D71-7542949D7D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256B2C21-A230-48C0-8DF1-C46611373C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3847E18C-932D-4C95-AABA-FEC7C9499A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3150CB11-0C61-439E-910F-5787759E72A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xmlns="" id="{43F8A58B-5155-44CE-A5FF-7647B47D0A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443F2ACA-E6D6-4028-82DD-F03C262D5D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GB" sz="3200">
                <a:solidFill>
                  <a:srgbClr val="FFFFFF"/>
                </a:solidFill>
              </a:rPr>
              <a:t>Introduzione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3A7B9265-383F-D9CD-A12D-FE7A190DFE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3054749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29791BB1-ED90-B475-E344-FC25DC62F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09588DA8-065E-4F6F-8EFD-43104AB2E0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C4285719-470E-454C-AF62-8323075F1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CD9FE4EF-C4D8-49A0-B2FF-81D8DB7D8A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4300840D-0A0B-4512-BACA-B439D5B9C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D2B78728-A580-49A7-84F9-6EF6F583A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38FAA1A1-D861-433F-88FA-1E9D6FD31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8D71EDA1-87BF-4D5D-AB79-F346FD1927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2246D5-10DB-7DA1-2CF6-836C0FCEA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041" y="586855"/>
            <a:ext cx="2401025" cy="3387497"/>
          </a:xfrm>
        </p:spPr>
        <p:txBody>
          <a:bodyPr anchor="b">
            <a:normAutofit/>
          </a:bodyPr>
          <a:lstStyle/>
          <a:p>
            <a:pPr algn="r"/>
            <a:r>
              <a:rPr lang="x-none" sz="3000" b="1">
                <a:solidFill>
                  <a:srgbClr val="FFFFFF"/>
                </a:solidFill>
              </a:rPr>
              <a:t>Introduzione: Sport e Diritto dell’Unione</a:t>
            </a:r>
            <a:r>
              <a:rPr lang="x-none" sz="3000">
                <a:solidFill>
                  <a:srgbClr val="FFFFFF"/>
                </a:solidFill>
              </a:rPr>
              <a:t/>
            </a:r>
            <a:br>
              <a:rPr lang="x-none" sz="3000">
                <a:solidFill>
                  <a:srgbClr val="FFFFFF"/>
                </a:solidFill>
              </a:rPr>
            </a:br>
            <a:endParaRPr lang="x-none" sz="3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B9247BE-2803-D8DD-671D-E8152CF62E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7694" y="649480"/>
            <a:ext cx="4916510" cy="5546047"/>
          </a:xfrm>
        </p:spPr>
        <p:txBody>
          <a:bodyPr anchor="ctr">
            <a:normAutofit/>
          </a:bodyPr>
          <a:lstStyle/>
          <a:p>
            <a:pPr lvl="0"/>
            <a:r>
              <a:rPr lang="x-none" sz="1700" b="1" dirty="0"/>
              <a:t>Il fenomeno sportivo</a:t>
            </a:r>
            <a:r>
              <a:rPr lang="x-none" sz="1700" dirty="0"/>
              <a:t> = realtà economica di dimensioni globali, ma anche un </a:t>
            </a:r>
            <a:r>
              <a:rPr lang="x-none" sz="1700" b="1" dirty="0"/>
              <a:t>settore disciplinato dal diritto</a:t>
            </a:r>
            <a:r>
              <a:rPr lang="x-none" sz="1700" dirty="0"/>
              <a:t>.</a:t>
            </a:r>
          </a:p>
          <a:p>
            <a:pPr lvl="0"/>
            <a:r>
              <a:rPr lang="x-none" sz="1700" b="1" dirty="0"/>
              <a:t>Lo sport</a:t>
            </a:r>
            <a:r>
              <a:rPr lang="x-none" sz="1700" dirty="0"/>
              <a:t> è soggetto:</a:t>
            </a:r>
          </a:p>
          <a:p>
            <a:pPr lvl="1"/>
            <a:r>
              <a:rPr lang="x-none" sz="1700" dirty="0"/>
              <a:t>alle libertà fondamentali (libera circolazione dei lavoratori e dei capitali),</a:t>
            </a:r>
          </a:p>
          <a:p>
            <a:pPr lvl="1"/>
            <a:r>
              <a:rPr lang="x-none" sz="1700" dirty="0"/>
              <a:t>al diritto della concorrenza,</a:t>
            </a:r>
          </a:p>
          <a:p>
            <a:pPr lvl="1"/>
            <a:r>
              <a:rPr lang="x-none" sz="1700" dirty="0"/>
              <a:t>ai principi generali dell’ordinamento europeo, come la </a:t>
            </a:r>
            <a:r>
              <a:rPr lang="x-none" sz="1700" b="1" dirty="0"/>
              <a:t>tutela giurisdizionale effettiva</a:t>
            </a:r>
            <a:r>
              <a:rPr lang="x-none" sz="1700" dirty="0"/>
              <a:t> (Art. 47 Carta UE).</a:t>
            </a:r>
          </a:p>
          <a:p>
            <a:pPr lvl="0"/>
            <a:r>
              <a:rPr lang="x-none" sz="1700" b="1" dirty="0"/>
              <a:t>La questione centrale</a:t>
            </a:r>
            <a:r>
              <a:rPr lang="x-none" sz="1700" dirty="0"/>
              <a:t>:</a:t>
            </a:r>
          </a:p>
          <a:p>
            <a:pPr lvl="1"/>
            <a:r>
              <a:rPr lang="x-none" sz="1700" dirty="0"/>
              <a:t>Come garantire il rispetto del diritto UE in un sistema autonomo di giustizia sportiva?</a:t>
            </a:r>
          </a:p>
          <a:p>
            <a:r>
              <a:rPr lang="x-none" sz="1700" b="1" dirty="0"/>
              <a:t>Focus</a:t>
            </a:r>
            <a:r>
              <a:rPr lang="x-none" sz="1700" dirty="0"/>
              <a:t>: il controllo giurisdizionale sui lodi arbitrali sportivi e la loro compatibilità con il diritto dell'Unione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B7F610E-40DD-03F4-3CB6-0408B55A4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7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9504B3-8174-DBE4-3B36-2EC02AF2E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x-none" sz="3000" b="1"/>
              <a:t>Le Parti Coinvolte</a:t>
            </a:r>
            <a:r>
              <a:rPr lang="x-none" sz="3000"/>
              <a:t/>
            </a:r>
            <a:br>
              <a:rPr lang="x-none" sz="3000"/>
            </a:br>
            <a:endParaRPr lang="x-none" sz="300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xmlns="" id="{64493EB6-36E9-24B8-4F61-F8CA94DBF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321" y="2227943"/>
            <a:ext cx="5033221" cy="3788227"/>
          </a:xfrm>
        </p:spPr>
        <p:txBody>
          <a:bodyPr anchor="ctr">
            <a:normAutofit/>
          </a:bodyPr>
          <a:lstStyle/>
          <a:p>
            <a:pPr lvl="0"/>
            <a:r>
              <a:rPr lang="x-none" sz="2100" b="1"/>
              <a:t>Royal Football Club Seraing (Belgio)</a:t>
            </a:r>
            <a:r>
              <a:rPr lang="x-none" sz="2100"/>
              <a:t>: società calcistica dilettantistica con ambizioni di crescita.</a:t>
            </a:r>
          </a:p>
          <a:p>
            <a:pPr lvl="0"/>
            <a:r>
              <a:rPr lang="x-none" sz="2100" b="1"/>
              <a:t>Doyen Sports (Malta)</a:t>
            </a:r>
            <a:r>
              <a:rPr lang="x-none" sz="2100"/>
              <a:t>: società di investimenti sportivi.</a:t>
            </a:r>
          </a:p>
          <a:p>
            <a:pPr lvl="0"/>
            <a:r>
              <a:rPr lang="x-none" sz="2100" b="1"/>
              <a:t>FIFA, UEFA, URBSFA</a:t>
            </a:r>
            <a:r>
              <a:rPr lang="x-none" sz="2100"/>
              <a:t>: federazioni calcistiche internazionali ed europee.</a:t>
            </a:r>
          </a:p>
          <a:p>
            <a:endParaRPr lang="x-none" sz="21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59A309A7-1751-4ABE-A3C1-EEC40366AD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967D8EB6-EAE1-4F9C-B398-83321E2872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7" name="Graphic 6" descr="Soccer Player">
            <a:extLst>
              <a:ext uri="{FF2B5EF4-FFF2-40B4-BE49-F238E27FC236}">
                <a16:creationId xmlns:a16="http://schemas.microsoft.com/office/drawing/2014/main" xmlns="" id="{641A5ED5-A219-F65C-F3A0-B577BF00D0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4430AA1-465B-4E03-A662-3C61F4D84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582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BACC6370-2D7E-4714-9D71-7542949D7D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F68B3F68-107C-434F-AA38-110D5EA91B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AAD0DBB9-1A4B-4391-81D4-CB19F9AB91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063BBA22-50EA-4C4D-BE05-F1CE4E63AA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4AB1DC-37BB-3DF8-B1C3-6CB7A6CCF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x-none" sz="3500">
                <a:solidFill>
                  <a:srgbClr val="FFFFFF"/>
                </a:solidFill>
              </a:rPr>
              <a:t>La Controversia e l’Iter Processuale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E1DB027A-E9CC-BF4F-E1EC-9FA7BE69C7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83584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C38E080-E4F9-4519-BFFE-E800F4A97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961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0DFC902-7D23-471A-B557-B6B6917D7A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" y="-5705"/>
            <a:ext cx="9143993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CAB8EF-D5F7-84F7-FA49-895F2421B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638" y="637762"/>
            <a:ext cx="7416372" cy="900131"/>
          </a:xfrm>
        </p:spPr>
        <p:txBody>
          <a:bodyPr anchor="t">
            <a:normAutofit/>
          </a:bodyPr>
          <a:lstStyle/>
          <a:p>
            <a:pPr algn="l">
              <a:lnSpc>
                <a:spcPct val="90000"/>
              </a:lnSpc>
            </a:pPr>
            <a:r>
              <a:rPr lang="x-none" sz="2700" b="1">
                <a:solidFill>
                  <a:schemeClr val="bg1"/>
                </a:solidFill>
              </a:rPr>
              <a:t>Questioni Prejudiziali alla Corte di Giustizia</a:t>
            </a:r>
            <a:r>
              <a:rPr lang="x-none" sz="2700">
                <a:solidFill>
                  <a:schemeClr val="bg1"/>
                </a:solidFill>
              </a:rPr>
              <a:t/>
            </a:r>
            <a:br>
              <a:rPr lang="x-none" sz="2700">
                <a:solidFill>
                  <a:schemeClr val="bg1"/>
                </a:solidFill>
              </a:rPr>
            </a:br>
            <a:endParaRPr lang="x-none" sz="270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55D5633-D557-4DCA-982C-FF36EB7A1C0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688641"/>
            <a:ext cx="9143992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450D3AD2-FA80-415F-A9CE-54D884561C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67638" y="2010758"/>
            <a:ext cx="342892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xmlns="" id="{5EF2BE4B-E122-0F95-D32A-77C32267A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661" y="2217343"/>
            <a:ext cx="7410669" cy="39596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x-none" sz="2100" b="1" dirty="0"/>
              <a:t>Prima Questione:</a:t>
            </a:r>
            <a:endParaRPr lang="x-none" sz="2100" dirty="0"/>
          </a:p>
          <a:p>
            <a:pPr lvl="0"/>
            <a:r>
              <a:rPr lang="x-none" sz="2100" dirty="0"/>
              <a:t>È compatibile con il diritto UE il riconoscimento </a:t>
            </a:r>
            <a:r>
              <a:rPr lang="x-none" sz="2100" b="1" dirty="0"/>
              <a:t>automatico e incontestabile</a:t>
            </a:r>
            <a:r>
              <a:rPr lang="x-none" sz="2100" dirty="0"/>
              <a:t> di un lodo arbitrale sportivo straniero, senza che un giudice UE possa effettuare un controllo e un rinvio pregiudiziale alla Corte?</a:t>
            </a:r>
          </a:p>
          <a:p>
            <a:pPr marL="0" indent="0">
              <a:buNone/>
            </a:pPr>
            <a:r>
              <a:rPr lang="x-none" sz="2100" b="1" dirty="0"/>
              <a:t>Seconda Questione:</a:t>
            </a:r>
            <a:endParaRPr lang="x-none" sz="2100" dirty="0"/>
          </a:p>
          <a:p>
            <a:r>
              <a:rPr lang="x-none" sz="2100" dirty="0"/>
              <a:t>È compatibile con il diritto UE attribuire a un lodo arbitrale </a:t>
            </a:r>
            <a:r>
              <a:rPr lang="x-none" sz="2100" b="1" dirty="0"/>
              <a:t>valore probatorio relativo</a:t>
            </a:r>
            <a:r>
              <a:rPr lang="x-none" sz="2100" dirty="0"/>
              <a:t> contro terzi nel diritto nazionale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BA7D3FA-F9ED-6318-8806-F18ED2091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432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BACC6370-2D7E-4714-9D71-7542949D7D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256B2C21-A230-48C0-8DF1-C46611373C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3847E18C-932D-4C95-AABA-FEC7C9499A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3150CB11-0C61-439E-910F-5787759E72A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xmlns="" id="{43F8A58B-5155-44CE-A5FF-7647B47D0A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443F2ACA-E6D6-4028-82DD-F03C262D5D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B325F9-E6A9-C9E8-E843-5E238BB77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x-none" sz="2200" b="1">
                <a:solidFill>
                  <a:srgbClr val="FFFFFF"/>
                </a:solidFill>
              </a:rPr>
              <a:t>Natura Giuridica del Sistema Arbitrale TAS</a:t>
            </a:r>
            <a:r>
              <a:rPr lang="x-none" sz="2200">
                <a:solidFill>
                  <a:srgbClr val="FFFFFF"/>
                </a:solidFill>
              </a:rPr>
              <a:t/>
            </a:r>
            <a:br>
              <a:rPr lang="x-none" sz="2200">
                <a:solidFill>
                  <a:srgbClr val="FFFFFF"/>
                </a:solidFill>
              </a:rPr>
            </a:br>
            <a:r>
              <a:rPr lang="x-none" sz="2200" b="1">
                <a:solidFill>
                  <a:srgbClr val="FFFFFF"/>
                </a:solidFill>
              </a:rPr>
              <a:t>Caratteristiche Essenziali</a:t>
            </a:r>
            <a:r>
              <a:rPr lang="x-none" sz="2200">
                <a:solidFill>
                  <a:srgbClr val="FFFFFF"/>
                </a:solidFill>
              </a:rPr>
              <a:t/>
            </a:r>
            <a:br>
              <a:rPr lang="x-none" sz="2200">
                <a:solidFill>
                  <a:srgbClr val="FFFFFF"/>
                </a:solidFill>
              </a:rPr>
            </a:br>
            <a:endParaRPr lang="x-none" sz="22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E6267BA4-F621-E07D-FFEC-66A9E95AD5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2599236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B9A670D-4CEE-CFAD-37C7-F6481062C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67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3FF748-8EB7-477A-056A-EA323023C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x-none" sz="3700" b="1">
                <a:solidFill>
                  <a:srgbClr val="FFFFFF"/>
                </a:solidFill>
              </a:rPr>
              <a:t>Principi Giuridici Richiamati</a:t>
            </a:r>
            <a:r>
              <a:rPr lang="x-none" sz="3700">
                <a:solidFill>
                  <a:srgbClr val="FFFFFF"/>
                </a:solidFill>
              </a:rPr>
              <a:t/>
            </a:r>
            <a:br>
              <a:rPr lang="x-none" sz="3700">
                <a:solidFill>
                  <a:srgbClr val="FFFFFF"/>
                </a:solidFill>
              </a:rPr>
            </a:br>
            <a:endParaRPr lang="x-none" sz="370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7D458E4-BDA1-8420-C02E-7237C54277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x-none" sz="2500" b="1" dirty="0"/>
              <a:t>Articolo 47 Carta dei Diritti Fondamentali UE:</a:t>
            </a:r>
            <a:endParaRPr lang="x-none" sz="2500" dirty="0"/>
          </a:p>
          <a:p>
            <a:pPr lvl="0">
              <a:lnSpc>
                <a:spcPct val="90000"/>
              </a:lnSpc>
            </a:pPr>
            <a:r>
              <a:rPr lang="x-none" sz="2500" dirty="0"/>
              <a:t>Diritto a un </a:t>
            </a:r>
            <a:r>
              <a:rPr lang="x-none" sz="2500" b="1" dirty="0"/>
              <a:t>ricorso effettivo</a:t>
            </a:r>
            <a:r>
              <a:rPr lang="x-none" sz="2500" dirty="0"/>
              <a:t> davanti a un giudice indipendente e imparziale.</a:t>
            </a:r>
          </a:p>
          <a:p>
            <a:pPr>
              <a:lnSpc>
                <a:spcPct val="90000"/>
              </a:lnSpc>
            </a:pPr>
            <a:r>
              <a:rPr lang="x-none" sz="2500" b="1" dirty="0"/>
              <a:t>Articolo 19 TUE:</a:t>
            </a:r>
            <a:endParaRPr lang="x-none" sz="2500" dirty="0"/>
          </a:p>
          <a:p>
            <a:pPr lvl="0">
              <a:lnSpc>
                <a:spcPct val="90000"/>
              </a:lnSpc>
            </a:pPr>
            <a:r>
              <a:rPr lang="x-none" sz="2500" dirty="0"/>
              <a:t>Gli Stati membri devono assicurare una </a:t>
            </a:r>
            <a:r>
              <a:rPr lang="x-none" sz="2500" b="1" dirty="0"/>
              <a:t>protezione giurisdizionale effettiva</a:t>
            </a:r>
            <a:r>
              <a:rPr lang="x-none" sz="2500" dirty="0"/>
              <a:t> nei settori disciplinati dal diritto dell'Unione.</a:t>
            </a:r>
          </a:p>
          <a:p>
            <a:pPr>
              <a:lnSpc>
                <a:spcPct val="90000"/>
              </a:lnSpc>
            </a:pPr>
            <a:r>
              <a:rPr lang="x-none" sz="2500" b="1" dirty="0"/>
              <a:t>Articolo 267 TFUE:</a:t>
            </a:r>
            <a:endParaRPr lang="x-none" sz="2500" dirty="0"/>
          </a:p>
          <a:p>
            <a:pPr lvl="0">
              <a:lnSpc>
                <a:spcPct val="90000"/>
              </a:lnSpc>
            </a:pPr>
            <a:r>
              <a:rPr lang="x-none" sz="2500" dirty="0"/>
              <a:t>Solo le </a:t>
            </a:r>
            <a:r>
              <a:rPr lang="x-none" sz="2500" b="1" dirty="0"/>
              <a:t>giurisdizioni UE</a:t>
            </a:r>
            <a:r>
              <a:rPr lang="x-none" sz="2500" dirty="0"/>
              <a:t> possono proporre un </a:t>
            </a:r>
            <a:r>
              <a:rPr lang="x-none" sz="2500" b="1" dirty="0"/>
              <a:t>rinvio pregiudiziale</a:t>
            </a:r>
            <a:r>
              <a:rPr lang="x-none" sz="2500" dirty="0"/>
              <a:t> alla Corte di giustizia.</a:t>
            </a:r>
          </a:p>
          <a:p>
            <a:pPr>
              <a:lnSpc>
                <a:spcPct val="90000"/>
              </a:lnSpc>
            </a:pPr>
            <a:endParaRPr lang="x-none" sz="25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76B7CCD-C7F9-D0B0-A154-DE46FA8FA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480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xmlns="" id="{081EA652-8C6A-4E69-BEB9-170809474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Triangle 15">
            <a:extLst>
              <a:ext uri="{FF2B5EF4-FFF2-40B4-BE49-F238E27FC236}">
                <a16:creationId xmlns:a16="http://schemas.microsoft.com/office/drawing/2014/main" xmlns="" id="{5298780A-33B9-4EA2-8F67-DE68AD6284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7F488E8B-4E1E-4402-8935-D4E6C02615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43ADE1-B0F1-14AD-F49E-EA070A887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825" y="1188637"/>
            <a:ext cx="2241175" cy="4480726"/>
          </a:xfrm>
        </p:spPr>
        <p:txBody>
          <a:bodyPr>
            <a:normAutofit/>
          </a:bodyPr>
          <a:lstStyle/>
          <a:p>
            <a:pPr algn="r">
              <a:lnSpc>
                <a:spcPct val="90000"/>
              </a:lnSpc>
            </a:pPr>
            <a:r>
              <a:rPr lang="x-none" sz="2300" b="1"/>
              <a:t>Analisi e Considerazioni dell’Avvocata Generale</a:t>
            </a:r>
            <a:r>
              <a:rPr lang="x-none" sz="2300"/>
              <a:t/>
            </a:r>
            <a:br>
              <a:rPr lang="x-none" sz="2300"/>
            </a:br>
            <a:r>
              <a:rPr lang="x-none" sz="2300" b="1"/>
              <a:t>Tutela Giurisdizionale Effettiva</a:t>
            </a:r>
            <a:r>
              <a:rPr lang="x-none" sz="2300"/>
              <a:t/>
            </a:r>
            <a:br>
              <a:rPr lang="x-none" sz="2300"/>
            </a:br>
            <a:r>
              <a:rPr lang="x-none" sz="2300"/>
              <a:t/>
            </a:r>
            <a:br>
              <a:rPr lang="x-none" sz="2300"/>
            </a:br>
            <a:endParaRPr lang="x-none" sz="230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23AAC9B5-8015-485C-ACF9-A750390E9A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3490722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CA35FD9-0E4D-C4D9-1F3F-A2185B49E9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1445" y="1648870"/>
            <a:ext cx="3527136" cy="3560260"/>
          </a:xfrm>
        </p:spPr>
        <p:txBody>
          <a:bodyPr anchor="ctr">
            <a:normAutofit/>
          </a:bodyPr>
          <a:lstStyle/>
          <a:p>
            <a:r>
              <a:rPr lang="x-none" sz="2100" dirty="0"/>
              <a:t>La tutela dei diritti UE richiede:</a:t>
            </a:r>
            <a:br>
              <a:rPr lang="x-none" sz="2100" dirty="0"/>
            </a:br>
            <a:r>
              <a:rPr lang="x-none" sz="2100" dirty="0"/>
              <a:t>Accesso a un giudice indipendente </a:t>
            </a:r>
            <a:r>
              <a:rPr lang="x-none" sz="2100" b="1" dirty="0"/>
              <a:t>in grado di interrogare la Corte UE</a:t>
            </a:r>
            <a:r>
              <a:rPr lang="x-none" sz="2100" dirty="0"/>
              <a:t>.</a:t>
            </a:r>
            <a:br>
              <a:rPr lang="x-none" sz="2100" dirty="0"/>
            </a:br>
            <a:r>
              <a:rPr lang="x-none" sz="2100" dirty="0"/>
              <a:t>Controllo pieno e non limitato delle decisioni arbitrali.</a:t>
            </a:r>
            <a:br>
              <a:rPr lang="x-none" sz="2100" dirty="0"/>
            </a:br>
            <a:endParaRPr lang="x-none" sz="2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F07B638-2032-BAB8-786D-BA3700993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348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FD72A9E5-BC11-5F4E-974E-9915701F98E7}">
  <we:reference id="wa200005566" version="3.0.0.2" store="en-GB" storeType="OMEX"/>
  <we:alternateReferences>
    <we:reference id="wa200005566" version="3.0.0.2" store="wa200005566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570</Words>
  <Application>Microsoft Office PowerPoint</Application>
  <PresentationFormat>Presentazione su schermo (4:3)</PresentationFormat>
  <Paragraphs>120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Office Theme</vt:lpstr>
      <vt:lpstr>Royal Football Club Seraing vs FIFA, UEFA, URBSFA Causa C-600/23     </vt:lpstr>
      <vt:lpstr>Introduzione</vt:lpstr>
      <vt:lpstr>Introduzione: Sport e Diritto dell’Unione </vt:lpstr>
      <vt:lpstr>Le Parti Coinvolte </vt:lpstr>
      <vt:lpstr>La Controversia e l’Iter Processuale</vt:lpstr>
      <vt:lpstr>Questioni Prejudiziali alla Corte di Giustizia </vt:lpstr>
      <vt:lpstr>Natura Giuridica del Sistema Arbitrale TAS Caratteristiche Essenziali </vt:lpstr>
      <vt:lpstr>Principi Giuridici Richiamati </vt:lpstr>
      <vt:lpstr>Analisi e Considerazioni dell’Avvocata Generale Tutela Giurisdizionale Effettiva  </vt:lpstr>
      <vt:lpstr>Differenze tra Arbitrato Commerciale e Arbitrato Sportivo </vt:lpstr>
      <vt:lpstr>Problemi rilevati </vt:lpstr>
      <vt:lpstr>Le Risposte Proposte </vt:lpstr>
      <vt:lpstr>Le Risposte Proposte </vt:lpstr>
      <vt:lpstr>Implicazioni Pratiche </vt:lpstr>
      <vt:lpstr>Conclusioni </vt:lpstr>
      <vt:lpstr>Spunti di Discussione 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Royal Football Club Seraing vs FIFA, UEFA, URBSFA Causa C-600/23</dc:title>
  <dc:creator>ANTONELLA FRATTINI</dc:creator>
  <dc:description>generated using python-pptx</dc:description>
  <cp:lastModifiedBy>antonella@slpc.eu</cp:lastModifiedBy>
  <cp:revision>6</cp:revision>
  <dcterms:created xsi:type="dcterms:W3CDTF">2013-01-27T09:14:16Z</dcterms:created>
  <dcterms:modified xsi:type="dcterms:W3CDTF">2025-06-20T10:15:04Z</dcterms:modified>
</cp:coreProperties>
</file>