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Lst>
  <p:notesMasterIdLst>
    <p:notesMasterId r:id="rId66"/>
  </p:notesMasterIdLst>
  <p:sldIdLst>
    <p:sldId id="2147375414" r:id="rId2"/>
    <p:sldId id="742" r:id="rId3"/>
    <p:sldId id="722" r:id="rId4"/>
    <p:sldId id="2147375422" r:id="rId5"/>
    <p:sldId id="755" r:id="rId6"/>
    <p:sldId id="756" r:id="rId7"/>
    <p:sldId id="762" r:id="rId8"/>
    <p:sldId id="852" r:id="rId9"/>
    <p:sldId id="763" r:id="rId10"/>
    <p:sldId id="726" r:id="rId11"/>
    <p:sldId id="2147375421" r:id="rId12"/>
    <p:sldId id="2147375423" r:id="rId13"/>
    <p:sldId id="353" r:id="rId14"/>
    <p:sldId id="267" r:id="rId15"/>
    <p:sldId id="718" r:id="rId16"/>
    <p:sldId id="719" r:id="rId17"/>
    <p:sldId id="728" r:id="rId18"/>
    <p:sldId id="730" r:id="rId19"/>
    <p:sldId id="731" r:id="rId20"/>
    <p:sldId id="729" r:id="rId21"/>
    <p:sldId id="732" r:id="rId22"/>
    <p:sldId id="733" r:id="rId23"/>
    <p:sldId id="734" r:id="rId24"/>
    <p:sldId id="736" r:id="rId25"/>
    <p:sldId id="735" r:id="rId26"/>
    <p:sldId id="2147375387" r:id="rId27"/>
    <p:sldId id="2147375412" r:id="rId28"/>
    <p:sldId id="757" r:id="rId29"/>
    <p:sldId id="2147375382" r:id="rId30"/>
    <p:sldId id="2147375388" r:id="rId31"/>
    <p:sldId id="2147375386" r:id="rId32"/>
    <p:sldId id="743" r:id="rId33"/>
    <p:sldId id="738" r:id="rId34"/>
    <p:sldId id="739" r:id="rId35"/>
    <p:sldId id="2147375390" r:id="rId36"/>
    <p:sldId id="2147375391" r:id="rId37"/>
    <p:sldId id="2147375392" r:id="rId38"/>
    <p:sldId id="2147375393" r:id="rId39"/>
    <p:sldId id="2147375394" r:id="rId40"/>
    <p:sldId id="2147375395" r:id="rId41"/>
    <p:sldId id="2147375397" r:id="rId42"/>
    <p:sldId id="2147375398" r:id="rId43"/>
    <p:sldId id="2147375399" r:id="rId44"/>
    <p:sldId id="2147375396" r:id="rId45"/>
    <p:sldId id="2147375400" r:id="rId46"/>
    <p:sldId id="2147375401" r:id="rId47"/>
    <p:sldId id="2147375402" r:id="rId48"/>
    <p:sldId id="2147375403" r:id="rId49"/>
    <p:sldId id="2147375404" r:id="rId50"/>
    <p:sldId id="2147375405" r:id="rId51"/>
    <p:sldId id="2147375406" r:id="rId52"/>
    <p:sldId id="2147375407" r:id="rId53"/>
    <p:sldId id="2147375415" r:id="rId54"/>
    <p:sldId id="2147375417" r:id="rId55"/>
    <p:sldId id="2147375418" r:id="rId56"/>
    <p:sldId id="2147375419" r:id="rId57"/>
    <p:sldId id="2147375420" r:id="rId58"/>
    <p:sldId id="2147375413" r:id="rId59"/>
    <p:sldId id="2147375425" r:id="rId60"/>
    <p:sldId id="2147375426" r:id="rId61"/>
    <p:sldId id="2147375427" r:id="rId62"/>
    <p:sldId id="2147375428" r:id="rId63"/>
    <p:sldId id="2147375429" r:id="rId64"/>
    <p:sldId id="2147375408" r:id="rId65"/>
  </p:sldIdLst>
  <p:sldSz cx="9144000" cy="6858000" type="screen4x3"/>
  <p:notesSz cx="6858000" cy="9144000"/>
  <p:defaultTextStyle>
    <a:defPPr>
      <a:defRPr lang="en-GB"/>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92565" autoAdjust="0"/>
  </p:normalViewPr>
  <p:slideViewPr>
    <p:cSldViewPr>
      <p:cViewPr varScale="1">
        <p:scale>
          <a:sx n="97" d="100"/>
          <a:sy n="97" d="100"/>
        </p:scale>
        <p:origin x="62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_rels/data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4" Type="http://schemas.openxmlformats.org/officeDocument/2006/relationships/image" Target="../media/image36.svg"/></Relationships>
</file>

<file path=ppt/diagrams/_rels/data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4" Type="http://schemas.openxmlformats.org/officeDocument/2006/relationships/image" Target="../media/image36.svg"/></Relationships>
</file>

<file path=ppt/diagrams/_rels/drawing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79A995-139A-4608-9FDF-C556AC4EADDA}"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7CFEAD6A-616F-4876-8029-1EFCEDF39DB2}">
      <dgm:prSet custT="1"/>
      <dgm:spPr/>
      <dgm:t>
        <a:bodyPr/>
        <a:lstStyle/>
        <a:p>
          <a:r>
            <a:rPr lang="nl-BE" sz="1600" dirty="0"/>
            <a:t>Art.45 TFEU : “</a:t>
          </a:r>
          <a:r>
            <a:rPr lang="nl-BE" sz="2000" b="1" dirty="0"/>
            <a:t>Workers” have the right to</a:t>
          </a:r>
          <a:r>
            <a:rPr lang="nl-BE" sz="1600" dirty="0"/>
            <a:t>:</a:t>
          </a:r>
          <a:endParaRPr lang="en-US" sz="1600" dirty="0"/>
        </a:p>
      </dgm:t>
    </dgm:pt>
    <dgm:pt modelId="{F33B9268-A571-49F7-B254-A5A9A93C4560}" type="parTrans" cxnId="{B35AD914-9767-438B-992A-6F3B1F81D516}">
      <dgm:prSet/>
      <dgm:spPr/>
      <dgm:t>
        <a:bodyPr/>
        <a:lstStyle/>
        <a:p>
          <a:endParaRPr lang="en-US"/>
        </a:p>
      </dgm:t>
    </dgm:pt>
    <dgm:pt modelId="{F475DCD1-3FA0-47C1-BB98-C6836705FCE8}" type="sibTrans" cxnId="{B35AD914-9767-438B-992A-6F3B1F81D516}">
      <dgm:prSet/>
      <dgm:spPr/>
      <dgm:t>
        <a:bodyPr/>
        <a:lstStyle/>
        <a:p>
          <a:endParaRPr lang="en-US"/>
        </a:p>
      </dgm:t>
    </dgm:pt>
    <dgm:pt modelId="{BAD7F829-B398-4BBF-A71E-4AB1C38E77B9}">
      <dgm:prSet custT="1"/>
      <dgm:spPr/>
      <dgm:t>
        <a:bodyPr/>
        <a:lstStyle/>
        <a:p>
          <a:r>
            <a:rPr lang="nl-BE" sz="2400" dirty="0"/>
            <a:t>accept offers of employment actually made;</a:t>
          </a:r>
          <a:endParaRPr lang="en-US" sz="2400" dirty="0"/>
        </a:p>
      </dgm:t>
    </dgm:pt>
    <dgm:pt modelId="{3A445CF5-88B2-4E61-BC6B-E2D0E4D2D177}" type="parTrans" cxnId="{B61824E7-32C3-4B5E-B40F-74242639FB6B}">
      <dgm:prSet/>
      <dgm:spPr/>
      <dgm:t>
        <a:bodyPr/>
        <a:lstStyle/>
        <a:p>
          <a:endParaRPr lang="en-US"/>
        </a:p>
      </dgm:t>
    </dgm:pt>
    <dgm:pt modelId="{DD04F9EC-B530-4EC7-8F9C-3F55F4A614FB}" type="sibTrans" cxnId="{B61824E7-32C3-4B5E-B40F-74242639FB6B}">
      <dgm:prSet/>
      <dgm:spPr/>
      <dgm:t>
        <a:bodyPr/>
        <a:lstStyle/>
        <a:p>
          <a:endParaRPr lang="en-US"/>
        </a:p>
      </dgm:t>
    </dgm:pt>
    <dgm:pt modelId="{182ADB9B-4CB1-4317-945D-ED47CD2F3B7C}">
      <dgm:prSet custT="1"/>
      <dgm:spPr/>
      <dgm:t>
        <a:bodyPr/>
        <a:lstStyle/>
        <a:p>
          <a:r>
            <a:rPr lang="nl-BE" sz="2400" dirty="0"/>
            <a:t>move freely within the territory of Member States for this purpose;</a:t>
          </a:r>
          <a:endParaRPr lang="en-US" sz="2400" dirty="0"/>
        </a:p>
      </dgm:t>
    </dgm:pt>
    <dgm:pt modelId="{A523BE2E-699A-4C07-8C7F-7ACE402D475E}" type="parTrans" cxnId="{5FF8C6F3-6D17-454E-8C33-3E9266BCAB5A}">
      <dgm:prSet/>
      <dgm:spPr/>
      <dgm:t>
        <a:bodyPr/>
        <a:lstStyle/>
        <a:p>
          <a:endParaRPr lang="en-US"/>
        </a:p>
      </dgm:t>
    </dgm:pt>
    <dgm:pt modelId="{13134A00-12C6-44EC-B5AD-A38D999EF635}" type="sibTrans" cxnId="{5FF8C6F3-6D17-454E-8C33-3E9266BCAB5A}">
      <dgm:prSet/>
      <dgm:spPr/>
      <dgm:t>
        <a:bodyPr/>
        <a:lstStyle/>
        <a:p>
          <a:endParaRPr lang="en-US"/>
        </a:p>
      </dgm:t>
    </dgm:pt>
    <dgm:pt modelId="{D1C7A202-2057-40D1-8469-F34910B996F0}">
      <dgm:prSet custT="1"/>
      <dgm:spPr/>
      <dgm:t>
        <a:bodyPr/>
        <a:lstStyle/>
        <a:p>
          <a:r>
            <a:rPr lang="nl-BE" sz="2400" dirty="0"/>
            <a:t>to stay in a Member State for the purpose of employment;</a:t>
          </a:r>
          <a:endParaRPr lang="en-US" sz="2400" dirty="0"/>
        </a:p>
      </dgm:t>
    </dgm:pt>
    <dgm:pt modelId="{318661F5-162C-40EE-AC1B-08ACE1130515}" type="sibTrans" cxnId="{FB8F2DAC-6F71-4C58-9AAB-BE86077B5A53}">
      <dgm:prSet/>
      <dgm:spPr/>
      <dgm:t>
        <a:bodyPr/>
        <a:lstStyle/>
        <a:p>
          <a:endParaRPr lang="en-US"/>
        </a:p>
      </dgm:t>
    </dgm:pt>
    <dgm:pt modelId="{92204499-2A2D-4A37-AA54-91EBD45039D7}" type="parTrans" cxnId="{FB8F2DAC-6F71-4C58-9AAB-BE86077B5A53}">
      <dgm:prSet/>
      <dgm:spPr/>
      <dgm:t>
        <a:bodyPr/>
        <a:lstStyle/>
        <a:p>
          <a:endParaRPr lang="en-US"/>
        </a:p>
      </dgm:t>
    </dgm:pt>
    <dgm:pt modelId="{CF4C5470-A1DC-468F-8F70-4B513F387BA4}">
      <dgm:prSet custT="1"/>
      <dgm:spPr/>
      <dgm:t>
        <a:bodyPr/>
        <a:lstStyle/>
        <a:p>
          <a:r>
            <a:rPr lang="nl-BE" sz="2400" dirty="0"/>
            <a:t>to remain in the territory of a Member State after having been employed in that State.</a:t>
          </a:r>
          <a:endParaRPr lang="en-US" sz="2400" dirty="0"/>
        </a:p>
      </dgm:t>
    </dgm:pt>
    <dgm:pt modelId="{63DD3CF3-499C-4F60-AF07-F876BA99D2C8}" type="sibTrans" cxnId="{2261ACC0-B540-49C3-B11F-749943B2471C}">
      <dgm:prSet/>
      <dgm:spPr/>
      <dgm:t>
        <a:bodyPr/>
        <a:lstStyle/>
        <a:p>
          <a:endParaRPr lang="en-US"/>
        </a:p>
      </dgm:t>
    </dgm:pt>
    <dgm:pt modelId="{415DCED0-5BFC-48C1-BF1A-1DE8837FEA4C}" type="parTrans" cxnId="{2261ACC0-B540-49C3-B11F-749943B2471C}">
      <dgm:prSet/>
      <dgm:spPr/>
      <dgm:t>
        <a:bodyPr/>
        <a:lstStyle/>
        <a:p>
          <a:endParaRPr lang="en-US"/>
        </a:p>
      </dgm:t>
    </dgm:pt>
    <dgm:pt modelId="{3D929F61-2AC3-BD43-9445-7806AB47BE6A}" type="pres">
      <dgm:prSet presAssocID="{B879A995-139A-4608-9FDF-C556AC4EADDA}" presName="linear" presStyleCnt="0">
        <dgm:presLayoutVars>
          <dgm:dir/>
          <dgm:animLvl val="lvl"/>
          <dgm:resizeHandles val="exact"/>
        </dgm:presLayoutVars>
      </dgm:prSet>
      <dgm:spPr/>
    </dgm:pt>
    <dgm:pt modelId="{AE47F331-60C4-4E45-934A-E37C2140F4FC}" type="pres">
      <dgm:prSet presAssocID="{7CFEAD6A-616F-4876-8029-1EFCEDF39DB2}" presName="parentLin" presStyleCnt="0"/>
      <dgm:spPr/>
    </dgm:pt>
    <dgm:pt modelId="{FB15BACC-5D95-334C-842B-74393A7FA2CB}" type="pres">
      <dgm:prSet presAssocID="{7CFEAD6A-616F-4876-8029-1EFCEDF39DB2}" presName="parentLeftMargin" presStyleLbl="node1" presStyleIdx="0" presStyleCnt="1"/>
      <dgm:spPr/>
    </dgm:pt>
    <dgm:pt modelId="{6F6E723E-9501-2A46-B3E6-4031741C92D6}" type="pres">
      <dgm:prSet presAssocID="{7CFEAD6A-616F-4876-8029-1EFCEDF39DB2}" presName="parentText" presStyleLbl="node1" presStyleIdx="0" presStyleCnt="1">
        <dgm:presLayoutVars>
          <dgm:chMax val="0"/>
          <dgm:bulletEnabled val="1"/>
        </dgm:presLayoutVars>
      </dgm:prSet>
      <dgm:spPr/>
    </dgm:pt>
    <dgm:pt modelId="{545A4375-D728-CE4D-B5B2-D878B7C1020D}" type="pres">
      <dgm:prSet presAssocID="{7CFEAD6A-616F-4876-8029-1EFCEDF39DB2}" presName="negativeSpace" presStyleCnt="0"/>
      <dgm:spPr/>
    </dgm:pt>
    <dgm:pt modelId="{466B3273-EBC0-8946-8505-96313DD682A1}" type="pres">
      <dgm:prSet presAssocID="{7CFEAD6A-616F-4876-8029-1EFCEDF39DB2}" presName="childText" presStyleLbl="conFgAcc1" presStyleIdx="0" presStyleCnt="1" custLinFactNeighborX="-629">
        <dgm:presLayoutVars>
          <dgm:bulletEnabled val="1"/>
        </dgm:presLayoutVars>
      </dgm:prSet>
      <dgm:spPr/>
    </dgm:pt>
  </dgm:ptLst>
  <dgm:cxnLst>
    <dgm:cxn modelId="{B35AD914-9767-438B-992A-6F3B1F81D516}" srcId="{B879A995-139A-4608-9FDF-C556AC4EADDA}" destId="{7CFEAD6A-616F-4876-8029-1EFCEDF39DB2}" srcOrd="0" destOrd="0" parTransId="{F33B9268-A571-49F7-B254-A5A9A93C4560}" sibTransId="{F475DCD1-3FA0-47C1-BB98-C6836705FCE8}"/>
    <dgm:cxn modelId="{1A919F2A-2FDB-D14B-A9BD-70684986DC3D}" type="presOf" srcId="{BAD7F829-B398-4BBF-A71E-4AB1C38E77B9}" destId="{466B3273-EBC0-8946-8505-96313DD682A1}" srcOrd="0" destOrd="0" presId="urn:microsoft.com/office/officeart/2005/8/layout/list1"/>
    <dgm:cxn modelId="{92AC2B3D-C9EB-3948-AE02-9BB53D6E162F}" type="presOf" srcId="{182ADB9B-4CB1-4317-945D-ED47CD2F3B7C}" destId="{466B3273-EBC0-8946-8505-96313DD682A1}" srcOrd="0" destOrd="1" presId="urn:microsoft.com/office/officeart/2005/8/layout/list1"/>
    <dgm:cxn modelId="{D4F79565-A8E5-764B-8107-96BEE2CE6BC3}" type="presOf" srcId="{D1C7A202-2057-40D1-8469-F34910B996F0}" destId="{466B3273-EBC0-8946-8505-96313DD682A1}" srcOrd="0" destOrd="2" presId="urn:microsoft.com/office/officeart/2005/8/layout/list1"/>
    <dgm:cxn modelId="{AF3E6F90-1622-2B41-918E-0E82AE67D9B8}" type="presOf" srcId="{CF4C5470-A1DC-468F-8F70-4B513F387BA4}" destId="{466B3273-EBC0-8946-8505-96313DD682A1}" srcOrd="0" destOrd="3" presId="urn:microsoft.com/office/officeart/2005/8/layout/list1"/>
    <dgm:cxn modelId="{DB77D09D-BD15-C24B-A692-3DD64FA9A7C9}" type="presOf" srcId="{B879A995-139A-4608-9FDF-C556AC4EADDA}" destId="{3D929F61-2AC3-BD43-9445-7806AB47BE6A}" srcOrd="0" destOrd="0" presId="urn:microsoft.com/office/officeart/2005/8/layout/list1"/>
    <dgm:cxn modelId="{FB8F2DAC-6F71-4C58-9AAB-BE86077B5A53}" srcId="{7CFEAD6A-616F-4876-8029-1EFCEDF39DB2}" destId="{D1C7A202-2057-40D1-8469-F34910B996F0}" srcOrd="2" destOrd="0" parTransId="{92204499-2A2D-4A37-AA54-91EBD45039D7}" sibTransId="{318661F5-162C-40EE-AC1B-08ACE1130515}"/>
    <dgm:cxn modelId="{2261ACC0-B540-49C3-B11F-749943B2471C}" srcId="{7CFEAD6A-616F-4876-8029-1EFCEDF39DB2}" destId="{CF4C5470-A1DC-468F-8F70-4B513F387BA4}" srcOrd="3" destOrd="0" parTransId="{415DCED0-5BFC-48C1-BF1A-1DE8837FEA4C}" sibTransId="{63DD3CF3-499C-4F60-AF07-F876BA99D2C8}"/>
    <dgm:cxn modelId="{07B771E5-CC0B-7D4E-897C-4F10BEB2801E}" type="presOf" srcId="{7CFEAD6A-616F-4876-8029-1EFCEDF39DB2}" destId="{6F6E723E-9501-2A46-B3E6-4031741C92D6}" srcOrd="1" destOrd="0" presId="urn:microsoft.com/office/officeart/2005/8/layout/list1"/>
    <dgm:cxn modelId="{B61824E7-32C3-4B5E-B40F-74242639FB6B}" srcId="{7CFEAD6A-616F-4876-8029-1EFCEDF39DB2}" destId="{BAD7F829-B398-4BBF-A71E-4AB1C38E77B9}" srcOrd="0" destOrd="0" parTransId="{3A445CF5-88B2-4E61-BC6B-E2D0E4D2D177}" sibTransId="{DD04F9EC-B530-4EC7-8F9C-3F55F4A614FB}"/>
    <dgm:cxn modelId="{5FF8C6F3-6D17-454E-8C33-3E9266BCAB5A}" srcId="{7CFEAD6A-616F-4876-8029-1EFCEDF39DB2}" destId="{182ADB9B-4CB1-4317-945D-ED47CD2F3B7C}" srcOrd="1" destOrd="0" parTransId="{A523BE2E-699A-4C07-8C7F-7ACE402D475E}" sibTransId="{13134A00-12C6-44EC-B5AD-A38D999EF635}"/>
    <dgm:cxn modelId="{ED991DFE-ACF9-0842-A4FC-761F3570ED44}" type="presOf" srcId="{7CFEAD6A-616F-4876-8029-1EFCEDF39DB2}" destId="{FB15BACC-5D95-334C-842B-74393A7FA2CB}" srcOrd="0" destOrd="0" presId="urn:microsoft.com/office/officeart/2005/8/layout/list1"/>
    <dgm:cxn modelId="{02615078-0E0E-4F43-90FE-EC4C073E17E4}" type="presParOf" srcId="{3D929F61-2AC3-BD43-9445-7806AB47BE6A}" destId="{AE47F331-60C4-4E45-934A-E37C2140F4FC}" srcOrd="0" destOrd="0" presId="urn:microsoft.com/office/officeart/2005/8/layout/list1"/>
    <dgm:cxn modelId="{DAA12FEE-0C1B-C34A-A30D-26F8F7039244}" type="presParOf" srcId="{AE47F331-60C4-4E45-934A-E37C2140F4FC}" destId="{FB15BACC-5D95-334C-842B-74393A7FA2CB}" srcOrd="0" destOrd="0" presId="urn:microsoft.com/office/officeart/2005/8/layout/list1"/>
    <dgm:cxn modelId="{C1735BB6-7A89-F34F-81F6-29DB339784C2}" type="presParOf" srcId="{AE47F331-60C4-4E45-934A-E37C2140F4FC}" destId="{6F6E723E-9501-2A46-B3E6-4031741C92D6}" srcOrd="1" destOrd="0" presId="urn:microsoft.com/office/officeart/2005/8/layout/list1"/>
    <dgm:cxn modelId="{813B599D-3475-EE45-90DE-749C973F89BE}" type="presParOf" srcId="{3D929F61-2AC3-BD43-9445-7806AB47BE6A}" destId="{545A4375-D728-CE4D-B5B2-D878B7C1020D}" srcOrd="1" destOrd="0" presId="urn:microsoft.com/office/officeart/2005/8/layout/list1"/>
    <dgm:cxn modelId="{A08DD1DD-EB70-9145-A9EF-7CD4777FF79F}" type="presParOf" srcId="{3D929F61-2AC3-BD43-9445-7806AB47BE6A}" destId="{466B3273-EBC0-8946-8505-96313DD682A1}" srcOrd="2"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505848B-A272-4ABA-8C0E-29DA1F7BFE41}"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68BDB4CF-684B-40F4-888C-69B1B40B9089}">
      <dgm:prSet/>
      <dgm:spPr/>
      <dgm:t>
        <a:bodyPr/>
        <a:lstStyle/>
        <a:p>
          <a:r>
            <a:rPr lang="en-BE" dirty="0"/>
            <a:t>Non release of ITC pending an employment dispute</a:t>
          </a:r>
          <a:endParaRPr lang="en-US" dirty="0"/>
        </a:p>
      </dgm:t>
    </dgm:pt>
    <dgm:pt modelId="{4764B4C6-CC9C-443F-BFAB-47ECD14FF362}" type="parTrans" cxnId="{5A4ACDD3-1138-4C8D-BEB5-ED6DC1CA0568}">
      <dgm:prSet/>
      <dgm:spPr/>
      <dgm:t>
        <a:bodyPr/>
        <a:lstStyle/>
        <a:p>
          <a:endParaRPr lang="en-US"/>
        </a:p>
      </dgm:t>
    </dgm:pt>
    <dgm:pt modelId="{06B3AD3C-5416-45AF-BDBF-4FB734A27C5D}" type="sibTrans" cxnId="{5A4ACDD3-1138-4C8D-BEB5-ED6DC1CA0568}">
      <dgm:prSet/>
      <dgm:spPr/>
      <dgm:t>
        <a:bodyPr/>
        <a:lstStyle/>
        <a:p>
          <a:endParaRPr lang="en-US"/>
        </a:p>
      </dgm:t>
    </dgm:pt>
    <dgm:pt modelId="{39FFC2FB-748B-4EF2-8C77-B87FE313426B}">
      <dgm:prSet/>
      <dgm:spPr/>
      <dgm:t>
        <a:bodyPr/>
        <a:lstStyle/>
        <a:p>
          <a:r>
            <a:rPr lang="en-BE"/>
            <a:t>Disproportionate because:</a:t>
          </a:r>
          <a:endParaRPr lang="en-US"/>
        </a:p>
      </dgm:t>
    </dgm:pt>
    <dgm:pt modelId="{7E5B180D-DDF6-4548-911A-F122BF7958EC}" type="parTrans" cxnId="{7E91B421-5CD1-4162-8EC8-C593F719DEF5}">
      <dgm:prSet/>
      <dgm:spPr/>
      <dgm:t>
        <a:bodyPr/>
        <a:lstStyle/>
        <a:p>
          <a:endParaRPr lang="en-US"/>
        </a:p>
      </dgm:t>
    </dgm:pt>
    <dgm:pt modelId="{5B8A9A5C-85DF-49B4-8697-ADBC7987AE08}" type="sibTrans" cxnId="{7E91B421-5CD1-4162-8EC8-C593F719DEF5}">
      <dgm:prSet/>
      <dgm:spPr/>
      <dgm:t>
        <a:bodyPr/>
        <a:lstStyle/>
        <a:p>
          <a:endParaRPr lang="en-US"/>
        </a:p>
      </dgm:t>
    </dgm:pt>
    <dgm:pt modelId="{E0B7EA58-8D51-475C-9C30-F5388AE73BC6}">
      <dgm:prSet/>
      <dgm:spPr/>
      <dgm:t>
        <a:bodyPr/>
        <a:lstStyle/>
        <a:p>
          <a:r>
            <a:rPr lang="en-GB"/>
            <a:t>I</a:t>
          </a:r>
          <a:r>
            <a:rPr lang="en-BE"/>
            <a:t>t disregards the circumstances of each case (the factual context)</a:t>
          </a:r>
          <a:endParaRPr lang="en-US"/>
        </a:p>
      </dgm:t>
    </dgm:pt>
    <dgm:pt modelId="{65F248CF-ED81-4092-BA7C-AA649F153E5C}" type="parTrans" cxnId="{30B139AA-5FFD-490A-BA8E-2A6D4DB5CC58}">
      <dgm:prSet/>
      <dgm:spPr/>
      <dgm:t>
        <a:bodyPr/>
        <a:lstStyle/>
        <a:p>
          <a:endParaRPr lang="en-US"/>
        </a:p>
      </dgm:t>
    </dgm:pt>
    <dgm:pt modelId="{26DC9540-582F-4B33-85F9-B7E4D7D58C60}" type="sibTrans" cxnId="{30B139AA-5FFD-490A-BA8E-2A6D4DB5CC58}">
      <dgm:prSet/>
      <dgm:spPr/>
      <dgm:t>
        <a:bodyPr/>
        <a:lstStyle/>
        <a:p>
          <a:endParaRPr lang="en-US"/>
        </a:p>
      </dgm:t>
    </dgm:pt>
    <dgm:pt modelId="{D903E188-0D95-4372-AC25-A86EC7D86BF2}">
      <dgm:prSet/>
      <dgm:spPr/>
      <dgm:t>
        <a:bodyPr/>
        <a:lstStyle/>
        <a:p>
          <a:r>
            <a:rPr lang="en-GB"/>
            <a:t>T</a:t>
          </a:r>
          <a:r>
            <a:rPr lang="en-BE"/>
            <a:t>he conduct of the player and his former club</a:t>
          </a:r>
          <a:endParaRPr lang="en-US"/>
        </a:p>
      </dgm:t>
    </dgm:pt>
    <dgm:pt modelId="{1E8881FE-EEA3-4DDC-BB4B-AC3CDF310F49}" type="parTrans" cxnId="{1E4A51F6-E48F-457E-8E79-2E0EB6C7355E}">
      <dgm:prSet/>
      <dgm:spPr/>
      <dgm:t>
        <a:bodyPr/>
        <a:lstStyle/>
        <a:p>
          <a:endParaRPr lang="en-US"/>
        </a:p>
      </dgm:t>
    </dgm:pt>
    <dgm:pt modelId="{AABF2F34-17CD-4151-AF53-FBA30D9BDAB7}" type="sibTrans" cxnId="{1E4A51F6-E48F-457E-8E79-2E0EB6C7355E}">
      <dgm:prSet/>
      <dgm:spPr/>
      <dgm:t>
        <a:bodyPr/>
        <a:lstStyle/>
        <a:p>
          <a:endParaRPr lang="en-US"/>
        </a:p>
      </dgm:t>
    </dgm:pt>
    <dgm:pt modelId="{9D49E416-48DD-4FE8-9561-EFC135113CED}">
      <dgm:prSet/>
      <dgm:spPr/>
      <dgm:t>
        <a:bodyPr/>
        <a:lstStyle/>
        <a:p>
          <a:r>
            <a:rPr lang="en-GB" u="sng"/>
            <a:t>T</a:t>
          </a:r>
          <a:r>
            <a:rPr lang="en-BE" u="sng"/>
            <a:t>he role or lack of role </a:t>
          </a:r>
          <a:r>
            <a:rPr lang="en-BE"/>
            <a:t>played by the new club</a:t>
          </a:r>
          <a:endParaRPr lang="en-US"/>
        </a:p>
      </dgm:t>
    </dgm:pt>
    <dgm:pt modelId="{1F56DD38-6367-40D3-9CB4-89EBF16C7F10}" type="parTrans" cxnId="{CDBAE038-340A-4DD4-B839-69A98BE8FEAD}">
      <dgm:prSet/>
      <dgm:spPr/>
      <dgm:t>
        <a:bodyPr/>
        <a:lstStyle/>
        <a:p>
          <a:endParaRPr lang="en-US"/>
        </a:p>
      </dgm:t>
    </dgm:pt>
    <dgm:pt modelId="{2E4A59CC-FAC7-4F6B-BED8-57BBD8F39E75}" type="sibTrans" cxnId="{CDBAE038-340A-4DD4-B839-69A98BE8FEAD}">
      <dgm:prSet/>
      <dgm:spPr/>
      <dgm:t>
        <a:bodyPr/>
        <a:lstStyle/>
        <a:p>
          <a:endParaRPr lang="en-US"/>
        </a:p>
      </dgm:t>
    </dgm:pt>
    <dgm:pt modelId="{CDD65423-1571-43BD-8E00-DD6DC43BE8A0}">
      <dgm:prSet/>
      <dgm:spPr/>
      <dgm:t>
        <a:bodyPr/>
        <a:lstStyle/>
        <a:p>
          <a:r>
            <a:rPr lang="en-BE"/>
            <a:t>The Rules do not refer to such a possibility</a:t>
          </a:r>
          <a:endParaRPr lang="en-US"/>
        </a:p>
      </dgm:t>
    </dgm:pt>
    <dgm:pt modelId="{DA5108EE-4B95-4C45-A163-6E9636302584}" type="parTrans" cxnId="{B98C9E56-75EE-4D36-B15C-E8652F621F66}">
      <dgm:prSet/>
      <dgm:spPr/>
      <dgm:t>
        <a:bodyPr/>
        <a:lstStyle/>
        <a:p>
          <a:endParaRPr lang="en-US"/>
        </a:p>
      </dgm:t>
    </dgm:pt>
    <dgm:pt modelId="{BF1B63FC-7244-40FD-9D60-AF08113ADE59}" type="sibTrans" cxnId="{B98C9E56-75EE-4D36-B15C-E8652F621F66}">
      <dgm:prSet/>
      <dgm:spPr/>
      <dgm:t>
        <a:bodyPr/>
        <a:lstStyle/>
        <a:p>
          <a:endParaRPr lang="en-US"/>
        </a:p>
      </dgm:t>
    </dgm:pt>
    <dgm:pt modelId="{BBA59024-7655-FC4D-B4AF-5746060650B2}" type="pres">
      <dgm:prSet presAssocID="{E505848B-A272-4ABA-8C0E-29DA1F7BFE41}" presName="Name0" presStyleCnt="0">
        <dgm:presLayoutVars>
          <dgm:dir/>
          <dgm:resizeHandles val="exact"/>
        </dgm:presLayoutVars>
      </dgm:prSet>
      <dgm:spPr/>
    </dgm:pt>
    <dgm:pt modelId="{E0A6D406-8DED-F84C-A90A-AA6D3BF54432}" type="pres">
      <dgm:prSet presAssocID="{68BDB4CF-684B-40F4-888C-69B1B40B9089}" presName="node" presStyleLbl="node1" presStyleIdx="0" presStyleCnt="6">
        <dgm:presLayoutVars>
          <dgm:bulletEnabled val="1"/>
        </dgm:presLayoutVars>
      </dgm:prSet>
      <dgm:spPr/>
    </dgm:pt>
    <dgm:pt modelId="{D649341A-7645-0943-8802-0A6223F2921C}" type="pres">
      <dgm:prSet presAssocID="{06B3AD3C-5416-45AF-BDBF-4FB734A27C5D}" presName="sibTrans" presStyleLbl="sibTrans1D1" presStyleIdx="0" presStyleCnt="5"/>
      <dgm:spPr/>
    </dgm:pt>
    <dgm:pt modelId="{B15E1F31-C105-2541-8593-844D52F6DB47}" type="pres">
      <dgm:prSet presAssocID="{06B3AD3C-5416-45AF-BDBF-4FB734A27C5D}" presName="connectorText" presStyleLbl="sibTrans1D1" presStyleIdx="0" presStyleCnt="5"/>
      <dgm:spPr/>
    </dgm:pt>
    <dgm:pt modelId="{A02032D2-8CDD-DD40-AF0B-6FFB01CA588E}" type="pres">
      <dgm:prSet presAssocID="{39FFC2FB-748B-4EF2-8C77-B87FE313426B}" presName="node" presStyleLbl="node1" presStyleIdx="1" presStyleCnt="6">
        <dgm:presLayoutVars>
          <dgm:bulletEnabled val="1"/>
        </dgm:presLayoutVars>
      </dgm:prSet>
      <dgm:spPr/>
    </dgm:pt>
    <dgm:pt modelId="{F3112906-06BB-844E-A656-3B31C9DBB5D6}" type="pres">
      <dgm:prSet presAssocID="{5B8A9A5C-85DF-49B4-8697-ADBC7987AE08}" presName="sibTrans" presStyleLbl="sibTrans1D1" presStyleIdx="1" presStyleCnt="5"/>
      <dgm:spPr/>
    </dgm:pt>
    <dgm:pt modelId="{144004B4-7402-4E4B-86A3-0DF00949252E}" type="pres">
      <dgm:prSet presAssocID="{5B8A9A5C-85DF-49B4-8697-ADBC7987AE08}" presName="connectorText" presStyleLbl="sibTrans1D1" presStyleIdx="1" presStyleCnt="5"/>
      <dgm:spPr/>
    </dgm:pt>
    <dgm:pt modelId="{5829762E-23F8-7B4D-A555-8EEE64935123}" type="pres">
      <dgm:prSet presAssocID="{E0B7EA58-8D51-475C-9C30-F5388AE73BC6}" presName="node" presStyleLbl="node1" presStyleIdx="2" presStyleCnt="6">
        <dgm:presLayoutVars>
          <dgm:bulletEnabled val="1"/>
        </dgm:presLayoutVars>
      </dgm:prSet>
      <dgm:spPr/>
    </dgm:pt>
    <dgm:pt modelId="{C96CAAC0-E408-A84D-B625-0387FE56BA68}" type="pres">
      <dgm:prSet presAssocID="{26DC9540-582F-4B33-85F9-B7E4D7D58C60}" presName="sibTrans" presStyleLbl="sibTrans1D1" presStyleIdx="2" presStyleCnt="5"/>
      <dgm:spPr/>
    </dgm:pt>
    <dgm:pt modelId="{CB58FBBB-E49A-8F4B-A0FF-B66DD9C25F9A}" type="pres">
      <dgm:prSet presAssocID="{26DC9540-582F-4B33-85F9-B7E4D7D58C60}" presName="connectorText" presStyleLbl="sibTrans1D1" presStyleIdx="2" presStyleCnt="5"/>
      <dgm:spPr/>
    </dgm:pt>
    <dgm:pt modelId="{46DC2DD7-62DA-0946-A030-08E985CC546A}" type="pres">
      <dgm:prSet presAssocID="{D903E188-0D95-4372-AC25-A86EC7D86BF2}" presName="node" presStyleLbl="node1" presStyleIdx="3" presStyleCnt="6">
        <dgm:presLayoutVars>
          <dgm:bulletEnabled val="1"/>
        </dgm:presLayoutVars>
      </dgm:prSet>
      <dgm:spPr/>
    </dgm:pt>
    <dgm:pt modelId="{554D07DC-9F34-3048-9563-9FF24F091CD1}" type="pres">
      <dgm:prSet presAssocID="{AABF2F34-17CD-4151-AF53-FBA30D9BDAB7}" presName="sibTrans" presStyleLbl="sibTrans1D1" presStyleIdx="3" presStyleCnt="5"/>
      <dgm:spPr/>
    </dgm:pt>
    <dgm:pt modelId="{06E8AC9E-C67F-1B49-AEE0-DA5811321297}" type="pres">
      <dgm:prSet presAssocID="{AABF2F34-17CD-4151-AF53-FBA30D9BDAB7}" presName="connectorText" presStyleLbl="sibTrans1D1" presStyleIdx="3" presStyleCnt="5"/>
      <dgm:spPr/>
    </dgm:pt>
    <dgm:pt modelId="{A21ACB4C-33DE-7C4B-97E8-070373FAC7FF}" type="pres">
      <dgm:prSet presAssocID="{9D49E416-48DD-4FE8-9561-EFC135113CED}" presName="node" presStyleLbl="node1" presStyleIdx="4" presStyleCnt="6">
        <dgm:presLayoutVars>
          <dgm:bulletEnabled val="1"/>
        </dgm:presLayoutVars>
      </dgm:prSet>
      <dgm:spPr/>
    </dgm:pt>
    <dgm:pt modelId="{12877E12-1979-2445-9CDF-75EB620E5A45}" type="pres">
      <dgm:prSet presAssocID="{2E4A59CC-FAC7-4F6B-BED8-57BBD8F39E75}" presName="sibTrans" presStyleLbl="sibTrans1D1" presStyleIdx="4" presStyleCnt="5"/>
      <dgm:spPr/>
    </dgm:pt>
    <dgm:pt modelId="{CB6D88F8-39A6-E642-A41F-AE3066F74105}" type="pres">
      <dgm:prSet presAssocID="{2E4A59CC-FAC7-4F6B-BED8-57BBD8F39E75}" presName="connectorText" presStyleLbl="sibTrans1D1" presStyleIdx="4" presStyleCnt="5"/>
      <dgm:spPr/>
    </dgm:pt>
    <dgm:pt modelId="{FB73FD80-47D9-D342-8214-0A0F0D527511}" type="pres">
      <dgm:prSet presAssocID="{CDD65423-1571-43BD-8E00-DD6DC43BE8A0}" presName="node" presStyleLbl="node1" presStyleIdx="5" presStyleCnt="6">
        <dgm:presLayoutVars>
          <dgm:bulletEnabled val="1"/>
        </dgm:presLayoutVars>
      </dgm:prSet>
      <dgm:spPr/>
    </dgm:pt>
  </dgm:ptLst>
  <dgm:cxnLst>
    <dgm:cxn modelId="{E6FC8001-08C1-2347-87F6-8E38D25F5D8D}" type="presOf" srcId="{39FFC2FB-748B-4EF2-8C77-B87FE313426B}" destId="{A02032D2-8CDD-DD40-AF0B-6FFB01CA588E}" srcOrd="0" destOrd="0" presId="urn:microsoft.com/office/officeart/2016/7/layout/RepeatingBendingProcessNew"/>
    <dgm:cxn modelId="{48594C0E-81F4-1646-8102-1BAC52198F1C}" type="presOf" srcId="{AABF2F34-17CD-4151-AF53-FBA30D9BDAB7}" destId="{06E8AC9E-C67F-1B49-AEE0-DA5811321297}" srcOrd="1" destOrd="0" presId="urn:microsoft.com/office/officeart/2016/7/layout/RepeatingBendingProcessNew"/>
    <dgm:cxn modelId="{D95BA717-65A7-1440-9B5A-EA1294602B9A}" type="presOf" srcId="{5B8A9A5C-85DF-49B4-8697-ADBC7987AE08}" destId="{F3112906-06BB-844E-A656-3B31C9DBB5D6}" srcOrd="0" destOrd="0" presId="urn:microsoft.com/office/officeart/2016/7/layout/RepeatingBendingProcessNew"/>
    <dgm:cxn modelId="{7E91B421-5CD1-4162-8EC8-C593F719DEF5}" srcId="{E505848B-A272-4ABA-8C0E-29DA1F7BFE41}" destId="{39FFC2FB-748B-4EF2-8C77-B87FE313426B}" srcOrd="1" destOrd="0" parTransId="{7E5B180D-DDF6-4548-911A-F122BF7958EC}" sibTransId="{5B8A9A5C-85DF-49B4-8697-ADBC7987AE08}"/>
    <dgm:cxn modelId="{A01F2524-EE7D-4B46-BDC2-059CA4117C2D}" type="presOf" srcId="{26DC9540-582F-4B33-85F9-B7E4D7D58C60}" destId="{CB58FBBB-E49A-8F4B-A0FF-B66DD9C25F9A}" srcOrd="1" destOrd="0" presId="urn:microsoft.com/office/officeart/2016/7/layout/RepeatingBendingProcessNew"/>
    <dgm:cxn modelId="{CDBAE038-340A-4DD4-B839-69A98BE8FEAD}" srcId="{E505848B-A272-4ABA-8C0E-29DA1F7BFE41}" destId="{9D49E416-48DD-4FE8-9561-EFC135113CED}" srcOrd="4" destOrd="0" parTransId="{1F56DD38-6367-40D3-9CB4-89EBF16C7F10}" sibTransId="{2E4A59CC-FAC7-4F6B-BED8-57BBD8F39E75}"/>
    <dgm:cxn modelId="{4806C449-BAEA-1148-B84C-B9E2A53F7A92}" type="presOf" srcId="{D903E188-0D95-4372-AC25-A86EC7D86BF2}" destId="{46DC2DD7-62DA-0946-A030-08E985CC546A}" srcOrd="0" destOrd="0" presId="urn:microsoft.com/office/officeart/2016/7/layout/RepeatingBendingProcessNew"/>
    <dgm:cxn modelId="{B98C9E56-75EE-4D36-B15C-E8652F621F66}" srcId="{E505848B-A272-4ABA-8C0E-29DA1F7BFE41}" destId="{CDD65423-1571-43BD-8E00-DD6DC43BE8A0}" srcOrd="5" destOrd="0" parTransId="{DA5108EE-4B95-4C45-A163-6E9636302584}" sibTransId="{BF1B63FC-7244-40FD-9D60-AF08113ADE59}"/>
    <dgm:cxn modelId="{D9B14F65-61FC-4442-ABD8-BC6C7E595E72}" type="presOf" srcId="{06B3AD3C-5416-45AF-BDBF-4FB734A27C5D}" destId="{D649341A-7645-0943-8802-0A6223F2921C}" srcOrd="0" destOrd="0" presId="urn:microsoft.com/office/officeart/2016/7/layout/RepeatingBendingProcessNew"/>
    <dgm:cxn modelId="{E7F4DD80-7F2A-E541-80EC-5876C37E98E9}" type="presOf" srcId="{2E4A59CC-FAC7-4F6B-BED8-57BBD8F39E75}" destId="{12877E12-1979-2445-9CDF-75EB620E5A45}" srcOrd="0" destOrd="0" presId="urn:microsoft.com/office/officeart/2016/7/layout/RepeatingBendingProcessNew"/>
    <dgm:cxn modelId="{75B5BB8A-9C4B-B04F-A03F-A44B4E894564}" type="presOf" srcId="{E0B7EA58-8D51-475C-9C30-F5388AE73BC6}" destId="{5829762E-23F8-7B4D-A555-8EEE64935123}" srcOrd="0" destOrd="0" presId="urn:microsoft.com/office/officeart/2016/7/layout/RepeatingBendingProcessNew"/>
    <dgm:cxn modelId="{4ECF2FA6-BF70-5947-A01E-4E2328A6DE05}" type="presOf" srcId="{68BDB4CF-684B-40F4-888C-69B1B40B9089}" destId="{E0A6D406-8DED-F84C-A90A-AA6D3BF54432}" srcOrd="0" destOrd="0" presId="urn:microsoft.com/office/officeart/2016/7/layout/RepeatingBendingProcessNew"/>
    <dgm:cxn modelId="{30B139AA-5FFD-490A-BA8E-2A6D4DB5CC58}" srcId="{E505848B-A272-4ABA-8C0E-29DA1F7BFE41}" destId="{E0B7EA58-8D51-475C-9C30-F5388AE73BC6}" srcOrd="2" destOrd="0" parTransId="{65F248CF-ED81-4092-BA7C-AA649F153E5C}" sibTransId="{26DC9540-582F-4B33-85F9-B7E4D7D58C60}"/>
    <dgm:cxn modelId="{61FE1EB1-65D9-AB43-856B-2421AEC0F994}" type="presOf" srcId="{06B3AD3C-5416-45AF-BDBF-4FB734A27C5D}" destId="{B15E1F31-C105-2541-8593-844D52F6DB47}" srcOrd="1" destOrd="0" presId="urn:microsoft.com/office/officeart/2016/7/layout/RepeatingBendingProcessNew"/>
    <dgm:cxn modelId="{647C97BE-61EB-7F4D-B9C5-D753152AB13C}" type="presOf" srcId="{2E4A59CC-FAC7-4F6B-BED8-57BBD8F39E75}" destId="{CB6D88F8-39A6-E642-A41F-AE3066F74105}" srcOrd="1" destOrd="0" presId="urn:microsoft.com/office/officeart/2016/7/layout/RepeatingBendingProcessNew"/>
    <dgm:cxn modelId="{0EA117CE-2903-9344-B912-5560453A635A}" type="presOf" srcId="{CDD65423-1571-43BD-8E00-DD6DC43BE8A0}" destId="{FB73FD80-47D9-D342-8214-0A0F0D527511}" srcOrd="0" destOrd="0" presId="urn:microsoft.com/office/officeart/2016/7/layout/RepeatingBendingProcessNew"/>
    <dgm:cxn modelId="{B89432D2-99EB-0B4F-9AE9-5E132D7244AE}" type="presOf" srcId="{AABF2F34-17CD-4151-AF53-FBA30D9BDAB7}" destId="{554D07DC-9F34-3048-9563-9FF24F091CD1}" srcOrd="0" destOrd="0" presId="urn:microsoft.com/office/officeart/2016/7/layout/RepeatingBendingProcessNew"/>
    <dgm:cxn modelId="{5A4ACDD3-1138-4C8D-BEB5-ED6DC1CA0568}" srcId="{E505848B-A272-4ABA-8C0E-29DA1F7BFE41}" destId="{68BDB4CF-684B-40F4-888C-69B1B40B9089}" srcOrd="0" destOrd="0" parTransId="{4764B4C6-CC9C-443F-BFAB-47ECD14FF362}" sibTransId="{06B3AD3C-5416-45AF-BDBF-4FB734A27C5D}"/>
    <dgm:cxn modelId="{4900E1E7-0B5A-3749-8D35-39DCD994C0ED}" type="presOf" srcId="{E505848B-A272-4ABA-8C0E-29DA1F7BFE41}" destId="{BBA59024-7655-FC4D-B4AF-5746060650B2}" srcOrd="0" destOrd="0" presId="urn:microsoft.com/office/officeart/2016/7/layout/RepeatingBendingProcessNew"/>
    <dgm:cxn modelId="{7AA6BBEB-072D-2045-B673-9A890C5E7EF1}" type="presOf" srcId="{9D49E416-48DD-4FE8-9561-EFC135113CED}" destId="{A21ACB4C-33DE-7C4B-97E8-070373FAC7FF}" srcOrd="0" destOrd="0" presId="urn:microsoft.com/office/officeart/2016/7/layout/RepeatingBendingProcessNew"/>
    <dgm:cxn modelId="{02002AEF-7B1A-F74B-BD35-3DD5B6BF0C26}" type="presOf" srcId="{26DC9540-582F-4B33-85F9-B7E4D7D58C60}" destId="{C96CAAC0-E408-A84D-B625-0387FE56BA68}" srcOrd="0" destOrd="0" presId="urn:microsoft.com/office/officeart/2016/7/layout/RepeatingBendingProcessNew"/>
    <dgm:cxn modelId="{F88E96F0-2470-9246-9381-62C8717213AB}" type="presOf" srcId="{5B8A9A5C-85DF-49B4-8697-ADBC7987AE08}" destId="{144004B4-7402-4E4B-86A3-0DF00949252E}" srcOrd="1" destOrd="0" presId="urn:microsoft.com/office/officeart/2016/7/layout/RepeatingBendingProcessNew"/>
    <dgm:cxn modelId="{1E4A51F6-E48F-457E-8E79-2E0EB6C7355E}" srcId="{E505848B-A272-4ABA-8C0E-29DA1F7BFE41}" destId="{D903E188-0D95-4372-AC25-A86EC7D86BF2}" srcOrd="3" destOrd="0" parTransId="{1E8881FE-EEA3-4DDC-BB4B-AC3CDF310F49}" sibTransId="{AABF2F34-17CD-4151-AF53-FBA30D9BDAB7}"/>
    <dgm:cxn modelId="{CDE31553-BF49-3942-92B7-E3B8DA104C36}" type="presParOf" srcId="{BBA59024-7655-FC4D-B4AF-5746060650B2}" destId="{E0A6D406-8DED-F84C-A90A-AA6D3BF54432}" srcOrd="0" destOrd="0" presId="urn:microsoft.com/office/officeart/2016/7/layout/RepeatingBendingProcessNew"/>
    <dgm:cxn modelId="{02606037-558A-464E-A833-74BF6681F798}" type="presParOf" srcId="{BBA59024-7655-FC4D-B4AF-5746060650B2}" destId="{D649341A-7645-0943-8802-0A6223F2921C}" srcOrd="1" destOrd="0" presId="urn:microsoft.com/office/officeart/2016/7/layout/RepeatingBendingProcessNew"/>
    <dgm:cxn modelId="{E5A97D8B-6728-F241-9531-BBBF3C3DADED}" type="presParOf" srcId="{D649341A-7645-0943-8802-0A6223F2921C}" destId="{B15E1F31-C105-2541-8593-844D52F6DB47}" srcOrd="0" destOrd="0" presId="urn:microsoft.com/office/officeart/2016/7/layout/RepeatingBendingProcessNew"/>
    <dgm:cxn modelId="{9E6F9D2E-783E-7646-9221-61134B8A6841}" type="presParOf" srcId="{BBA59024-7655-FC4D-B4AF-5746060650B2}" destId="{A02032D2-8CDD-DD40-AF0B-6FFB01CA588E}" srcOrd="2" destOrd="0" presId="urn:microsoft.com/office/officeart/2016/7/layout/RepeatingBendingProcessNew"/>
    <dgm:cxn modelId="{E069506F-48FB-674A-B929-C49D1C30F1FE}" type="presParOf" srcId="{BBA59024-7655-FC4D-B4AF-5746060650B2}" destId="{F3112906-06BB-844E-A656-3B31C9DBB5D6}" srcOrd="3" destOrd="0" presId="urn:microsoft.com/office/officeart/2016/7/layout/RepeatingBendingProcessNew"/>
    <dgm:cxn modelId="{D28A6A4A-68E4-0645-A318-5FC5A402A000}" type="presParOf" srcId="{F3112906-06BB-844E-A656-3B31C9DBB5D6}" destId="{144004B4-7402-4E4B-86A3-0DF00949252E}" srcOrd="0" destOrd="0" presId="urn:microsoft.com/office/officeart/2016/7/layout/RepeatingBendingProcessNew"/>
    <dgm:cxn modelId="{1D2654F0-9C5C-2B41-92D4-922F4757D34A}" type="presParOf" srcId="{BBA59024-7655-FC4D-B4AF-5746060650B2}" destId="{5829762E-23F8-7B4D-A555-8EEE64935123}" srcOrd="4" destOrd="0" presId="urn:microsoft.com/office/officeart/2016/7/layout/RepeatingBendingProcessNew"/>
    <dgm:cxn modelId="{CFEBE3BA-7702-D447-A2FA-8F48B2E0E4E8}" type="presParOf" srcId="{BBA59024-7655-FC4D-B4AF-5746060650B2}" destId="{C96CAAC0-E408-A84D-B625-0387FE56BA68}" srcOrd="5" destOrd="0" presId="urn:microsoft.com/office/officeart/2016/7/layout/RepeatingBendingProcessNew"/>
    <dgm:cxn modelId="{759A0471-7BC7-A249-B9A4-E702CF2553B9}" type="presParOf" srcId="{C96CAAC0-E408-A84D-B625-0387FE56BA68}" destId="{CB58FBBB-E49A-8F4B-A0FF-B66DD9C25F9A}" srcOrd="0" destOrd="0" presId="urn:microsoft.com/office/officeart/2016/7/layout/RepeatingBendingProcessNew"/>
    <dgm:cxn modelId="{CF3ABFCB-1342-2343-955C-6AF2CDF90F67}" type="presParOf" srcId="{BBA59024-7655-FC4D-B4AF-5746060650B2}" destId="{46DC2DD7-62DA-0946-A030-08E985CC546A}" srcOrd="6" destOrd="0" presId="urn:microsoft.com/office/officeart/2016/7/layout/RepeatingBendingProcessNew"/>
    <dgm:cxn modelId="{737884AF-4722-5345-A9B1-12A8361E652D}" type="presParOf" srcId="{BBA59024-7655-FC4D-B4AF-5746060650B2}" destId="{554D07DC-9F34-3048-9563-9FF24F091CD1}" srcOrd="7" destOrd="0" presId="urn:microsoft.com/office/officeart/2016/7/layout/RepeatingBendingProcessNew"/>
    <dgm:cxn modelId="{AED8125B-280D-4A4B-B11B-CE8D24717699}" type="presParOf" srcId="{554D07DC-9F34-3048-9563-9FF24F091CD1}" destId="{06E8AC9E-C67F-1B49-AEE0-DA5811321297}" srcOrd="0" destOrd="0" presId="urn:microsoft.com/office/officeart/2016/7/layout/RepeatingBendingProcessNew"/>
    <dgm:cxn modelId="{562D4EDB-7733-CD45-A590-B6FD83625747}" type="presParOf" srcId="{BBA59024-7655-FC4D-B4AF-5746060650B2}" destId="{A21ACB4C-33DE-7C4B-97E8-070373FAC7FF}" srcOrd="8" destOrd="0" presId="urn:microsoft.com/office/officeart/2016/7/layout/RepeatingBendingProcessNew"/>
    <dgm:cxn modelId="{DD4F898C-6747-8140-BEBF-27BB9F211CF7}" type="presParOf" srcId="{BBA59024-7655-FC4D-B4AF-5746060650B2}" destId="{12877E12-1979-2445-9CDF-75EB620E5A45}" srcOrd="9" destOrd="0" presId="urn:microsoft.com/office/officeart/2016/7/layout/RepeatingBendingProcessNew"/>
    <dgm:cxn modelId="{1F164A09-5361-5A4A-81CF-953884D18E84}" type="presParOf" srcId="{12877E12-1979-2445-9CDF-75EB620E5A45}" destId="{CB6D88F8-39A6-E642-A41F-AE3066F74105}" srcOrd="0" destOrd="0" presId="urn:microsoft.com/office/officeart/2016/7/layout/RepeatingBendingProcessNew"/>
    <dgm:cxn modelId="{84F37645-0A84-724B-925D-F33183420DE5}" type="presParOf" srcId="{BBA59024-7655-FC4D-B4AF-5746060650B2}" destId="{FB73FD80-47D9-D342-8214-0A0F0D527511}"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D49755-5155-4C13-850E-15932F15A45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BB33D82-E2BB-4B42-BC8B-440D30D36270}">
      <dgm:prSet custT="1"/>
      <dgm:spPr/>
      <dgm:t>
        <a:bodyPr/>
        <a:lstStyle/>
        <a:p>
          <a:pPr>
            <a:lnSpc>
              <a:spcPct val="100000"/>
            </a:lnSpc>
          </a:pPr>
          <a:r>
            <a:rPr lang="en-US" sz="3200" dirty="0"/>
            <a:t>WHY 200.000 euros ?</a:t>
          </a:r>
        </a:p>
      </dgm:t>
    </dgm:pt>
    <dgm:pt modelId="{236AA968-D4CA-4C69-B899-9EB37410D76F}" type="parTrans" cxnId="{0D52F2AC-BAD4-4D10-9C56-C3F0DFB36F08}">
      <dgm:prSet/>
      <dgm:spPr/>
      <dgm:t>
        <a:bodyPr/>
        <a:lstStyle/>
        <a:p>
          <a:endParaRPr lang="en-US"/>
        </a:p>
      </dgm:t>
    </dgm:pt>
    <dgm:pt modelId="{3C7F9155-1323-4AEF-B8FE-254B999360F5}" type="sibTrans" cxnId="{0D52F2AC-BAD4-4D10-9C56-C3F0DFB36F08}">
      <dgm:prSet/>
      <dgm:spPr/>
      <dgm:t>
        <a:bodyPr/>
        <a:lstStyle/>
        <a:p>
          <a:endParaRPr lang="en-US"/>
        </a:p>
      </dgm:t>
    </dgm:pt>
    <dgm:pt modelId="{468FF374-830B-4421-8CCC-638DDBB83CE1}">
      <dgm:prSet custT="1"/>
      <dgm:spPr/>
      <dgm:t>
        <a:bodyPr/>
        <a:lstStyle/>
        <a:p>
          <a:pPr>
            <a:lnSpc>
              <a:spcPct val="100000"/>
            </a:lnSpc>
          </a:pPr>
          <a:r>
            <a:rPr lang="en-US" sz="3200" dirty="0"/>
            <a:t>How was it calculated?</a:t>
          </a:r>
        </a:p>
      </dgm:t>
    </dgm:pt>
    <dgm:pt modelId="{BB647681-EFC2-4C56-ADB6-0E057DC26F1A}" type="parTrans" cxnId="{5879120C-277A-4761-821D-6F4D51AB855A}">
      <dgm:prSet/>
      <dgm:spPr/>
      <dgm:t>
        <a:bodyPr/>
        <a:lstStyle/>
        <a:p>
          <a:endParaRPr lang="en-US"/>
        </a:p>
      </dgm:t>
    </dgm:pt>
    <dgm:pt modelId="{AB1EF46F-5CAE-46EC-8587-DABC72DBC976}" type="sibTrans" cxnId="{5879120C-277A-4761-821D-6F4D51AB855A}">
      <dgm:prSet/>
      <dgm:spPr/>
      <dgm:t>
        <a:bodyPr/>
        <a:lstStyle/>
        <a:p>
          <a:endParaRPr lang="en-US"/>
        </a:p>
      </dgm:t>
    </dgm:pt>
    <dgm:pt modelId="{6A595887-036F-4F9B-A5B4-AD5CE95FF773}" type="pres">
      <dgm:prSet presAssocID="{CDD49755-5155-4C13-850E-15932F15A451}" presName="root" presStyleCnt="0">
        <dgm:presLayoutVars>
          <dgm:dir/>
          <dgm:resizeHandles val="exact"/>
        </dgm:presLayoutVars>
      </dgm:prSet>
      <dgm:spPr/>
    </dgm:pt>
    <dgm:pt modelId="{A597FA14-BD14-4931-9C54-A3CF56604D37}" type="pres">
      <dgm:prSet presAssocID="{6BB33D82-E2BB-4B42-BC8B-440D30D36270}" presName="compNode" presStyleCnt="0"/>
      <dgm:spPr/>
    </dgm:pt>
    <dgm:pt modelId="{D2B7C22C-BB56-416A-8C0B-9E6AF34D26C8}" type="pres">
      <dgm:prSet presAssocID="{6BB33D82-E2BB-4B42-BC8B-440D30D36270}" presName="bgRect" presStyleLbl="bgShp" presStyleIdx="0" presStyleCnt="2"/>
      <dgm:spPr/>
    </dgm:pt>
    <dgm:pt modelId="{9F70C1CD-9062-4AF2-9160-BC4F306368DD}" type="pres">
      <dgm:prSet presAssocID="{6BB33D82-E2BB-4B42-BC8B-440D30D3627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ins"/>
        </a:ext>
      </dgm:extLst>
    </dgm:pt>
    <dgm:pt modelId="{66421AEF-999F-4FD6-B7BB-6CAD619ED45D}" type="pres">
      <dgm:prSet presAssocID="{6BB33D82-E2BB-4B42-BC8B-440D30D36270}" presName="spaceRect" presStyleCnt="0"/>
      <dgm:spPr/>
    </dgm:pt>
    <dgm:pt modelId="{64EEC7AE-D4D0-4525-A963-AD9721CC33CE}" type="pres">
      <dgm:prSet presAssocID="{6BB33D82-E2BB-4B42-BC8B-440D30D36270}" presName="parTx" presStyleLbl="revTx" presStyleIdx="0" presStyleCnt="2" custScaleX="105368">
        <dgm:presLayoutVars>
          <dgm:chMax val="0"/>
          <dgm:chPref val="0"/>
        </dgm:presLayoutVars>
      </dgm:prSet>
      <dgm:spPr/>
    </dgm:pt>
    <dgm:pt modelId="{6FA22A20-0AEB-406B-964D-0FD70749E08A}" type="pres">
      <dgm:prSet presAssocID="{3C7F9155-1323-4AEF-B8FE-254B999360F5}" presName="sibTrans" presStyleCnt="0"/>
      <dgm:spPr/>
    </dgm:pt>
    <dgm:pt modelId="{7977FB33-202F-4D7F-95B8-52B61D780462}" type="pres">
      <dgm:prSet presAssocID="{468FF374-830B-4421-8CCC-638DDBB83CE1}" presName="compNode" presStyleCnt="0"/>
      <dgm:spPr/>
    </dgm:pt>
    <dgm:pt modelId="{33D0BC13-CA80-41CC-BD79-024B2DD1329B}" type="pres">
      <dgm:prSet presAssocID="{468FF374-830B-4421-8CCC-638DDBB83CE1}" presName="bgRect" presStyleLbl="bgShp" presStyleIdx="1" presStyleCnt="2"/>
      <dgm:spPr/>
    </dgm:pt>
    <dgm:pt modelId="{1CC2624F-386C-4E28-9BD6-010725DF7A5D}" type="pres">
      <dgm:prSet presAssocID="{468FF374-830B-4421-8CCC-638DDBB83CE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alculator"/>
        </a:ext>
      </dgm:extLst>
    </dgm:pt>
    <dgm:pt modelId="{42E21E54-41AB-4530-81D7-8BF0A167A869}" type="pres">
      <dgm:prSet presAssocID="{468FF374-830B-4421-8CCC-638DDBB83CE1}" presName="spaceRect" presStyleCnt="0"/>
      <dgm:spPr/>
    </dgm:pt>
    <dgm:pt modelId="{B567C783-5720-40C0-9F26-931BD01D051E}" type="pres">
      <dgm:prSet presAssocID="{468FF374-830B-4421-8CCC-638DDBB83CE1}" presName="parTx" presStyleLbl="revTx" presStyleIdx="1" presStyleCnt="2">
        <dgm:presLayoutVars>
          <dgm:chMax val="0"/>
          <dgm:chPref val="0"/>
        </dgm:presLayoutVars>
      </dgm:prSet>
      <dgm:spPr/>
    </dgm:pt>
  </dgm:ptLst>
  <dgm:cxnLst>
    <dgm:cxn modelId="{5879120C-277A-4761-821D-6F4D51AB855A}" srcId="{CDD49755-5155-4C13-850E-15932F15A451}" destId="{468FF374-830B-4421-8CCC-638DDBB83CE1}" srcOrd="1" destOrd="0" parTransId="{BB647681-EFC2-4C56-ADB6-0E057DC26F1A}" sibTransId="{AB1EF46F-5CAE-46EC-8587-DABC72DBC976}"/>
    <dgm:cxn modelId="{75866D0D-8623-422A-A932-C9C0949829FE}" type="presOf" srcId="{468FF374-830B-4421-8CCC-638DDBB83CE1}" destId="{B567C783-5720-40C0-9F26-931BD01D051E}" srcOrd="0" destOrd="0" presId="urn:microsoft.com/office/officeart/2018/2/layout/IconVerticalSolidList"/>
    <dgm:cxn modelId="{0D52F2AC-BAD4-4D10-9C56-C3F0DFB36F08}" srcId="{CDD49755-5155-4C13-850E-15932F15A451}" destId="{6BB33D82-E2BB-4B42-BC8B-440D30D36270}" srcOrd="0" destOrd="0" parTransId="{236AA968-D4CA-4C69-B899-9EB37410D76F}" sibTransId="{3C7F9155-1323-4AEF-B8FE-254B999360F5}"/>
    <dgm:cxn modelId="{0585DFE3-612D-4814-A36B-DC64F753BC91}" type="presOf" srcId="{6BB33D82-E2BB-4B42-BC8B-440D30D36270}" destId="{64EEC7AE-D4D0-4525-A963-AD9721CC33CE}" srcOrd="0" destOrd="0" presId="urn:microsoft.com/office/officeart/2018/2/layout/IconVerticalSolidList"/>
    <dgm:cxn modelId="{E8DCD3E8-F2D3-442A-8B53-D9297220178B}" type="presOf" srcId="{CDD49755-5155-4C13-850E-15932F15A451}" destId="{6A595887-036F-4F9B-A5B4-AD5CE95FF773}" srcOrd="0" destOrd="0" presId="urn:microsoft.com/office/officeart/2018/2/layout/IconVerticalSolidList"/>
    <dgm:cxn modelId="{7FC21444-910B-4975-915F-CEC458792826}" type="presParOf" srcId="{6A595887-036F-4F9B-A5B4-AD5CE95FF773}" destId="{A597FA14-BD14-4931-9C54-A3CF56604D37}" srcOrd="0" destOrd="0" presId="urn:microsoft.com/office/officeart/2018/2/layout/IconVerticalSolidList"/>
    <dgm:cxn modelId="{BD03FCB4-785F-45A9-8CD3-13C16B9B2630}" type="presParOf" srcId="{A597FA14-BD14-4931-9C54-A3CF56604D37}" destId="{D2B7C22C-BB56-416A-8C0B-9E6AF34D26C8}" srcOrd="0" destOrd="0" presId="urn:microsoft.com/office/officeart/2018/2/layout/IconVerticalSolidList"/>
    <dgm:cxn modelId="{C82B76A4-D3A7-41F2-8A8B-38301B3C39BB}" type="presParOf" srcId="{A597FA14-BD14-4931-9C54-A3CF56604D37}" destId="{9F70C1CD-9062-4AF2-9160-BC4F306368DD}" srcOrd="1" destOrd="0" presId="urn:microsoft.com/office/officeart/2018/2/layout/IconVerticalSolidList"/>
    <dgm:cxn modelId="{F731C264-2A72-46F3-9F42-2B8224991C53}" type="presParOf" srcId="{A597FA14-BD14-4931-9C54-A3CF56604D37}" destId="{66421AEF-999F-4FD6-B7BB-6CAD619ED45D}" srcOrd="2" destOrd="0" presId="urn:microsoft.com/office/officeart/2018/2/layout/IconVerticalSolidList"/>
    <dgm:cxn modelId="{8E555EE4-3631-45B9-96D1-7FE1EF1A2F97}" type="presParOf" srcId="{A597FA14-BD14-4931-9C54-A3CF56604D37}" destId="{64EEC7AE-D4D0-4525-A963-AD9721CC33CE}" srcOrd="3" destOrd="0" presId="urn:microsoft.com/office/officeart/2018/2/layout/IconVerticalSolidList"/>
    <dgm:cxn modelId="{40EA4757-72D0-4BA8-A516-DDD14C65059B}" type="presParOf" srcId="{6A595887-036F-4F9B-A5B4-AD5CE95FF773}" destId="{6FA22A20-0AEB-406B-964D-0FD70749E08A}" srcOrd="1" destOrd="0" presId="urn:microsoft.com/office/officeart/2018/2/layout/IconVerticalSolidList"/>
    <dgm:cxn modelId="{D05777E0-9E50-401A-B89A-C0D9CD758B77}" type="presParOf" srcId="{6A595887-036F-4F9B-A5B4-AD5CE95FF773}" destId="{7977FB33-202F-4D7F-95B8-52B61D780462}" srcOrd="2" destOrd="0" presId="urn:microsoft.com/office/officeart/2018/2/layout/IconVerticalSolidList"/>
    <dgm:cxn modelId="{13D892D0-AEF7-48D2-94B3-BAEFB0E32DA8}" type="presParOf" srcId="{7977FB33-202F-4D7F-95B8-52B61D780462}" destId="{33D0BC13-CA80-41CC-BD79-024B2DD1329B}" srcOrd="0" destOrd="0" presId="urn:microsoft.com/office/officeart/2018/2/layout/IconVerticalSolidList"/>
    <dgm:cxn modelId="{8B461700-431B-4609-BEAE-6F48AB8D0760}" type="presParOf" srcId="{7977FB33-202F-4D7F-95B8-52B61D780462}" destId="{1CC2624F-386C-4E28-9BD6-010725DF7A5D}" srcOrd="1" destOrd="0" presId="urn:microsoft.com/office/officeart/2018/2/layout/IconVerticalSolidList"/>
    <dgm:cxn modelId="{3363AD74-55CF-4711-AF28-BDC5606A5839}" type="presParOf" srcId="{7977FB33-202F-4D7F-95B8-52B61D780462}" destId="{42E21E54-41AB-4530-81D7-8BF0A167A869}" srcOrd="2" destOrd="0" presId="urn:microsoft.com/office/officeart/2018/2/layout/IconVerticalSolidList"/>
    <dgm:cxn modelId="{4550EC0B-6E15-43EC-9304-7B75EF0F0B52}" type="presParOf" srcId="{7977FB33-202F-4D7F-95B8-52B61D780462}" destId="{B567C783-5720-40C0-9F26-931BD01D051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207F99-DFC6-4C3A-8962-F26A1191E4F4}"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52EBE35-AE87-49AF-BE88-242A6272DB6B}">
      <dgm:prSet/>
      <dgm:spPr/>
      <dgm:t>
        <a:bodyPr/>
        <a:lstStyle/>
        <a:p>
          <a:r>
            <a:rPr lang="en-US" dirty="0"/>
            <a:t>Either Parties may terminate a contract ”without consequences of any kind” for just cause (Art. 14.1)</a:t>
          </a:r>
        </a:p>
      </dgm:t>
    </dgm:pt>
    <dgm:pt modelId="{C5757DDC-0755-43C7-8970-6790EE48451A}" type="parTrans" cxnId="{E6BEA870-F60A-4659-960F-8108321DA931}">
      <dgm:prSet/>
      <dgm:spPr/>
      <dgm:t>
        <a:bodyPr/>
        <a:lstStyle/>
        <a:p>
          <a:endParaRPr lang="en-US"/>
        </a:p>
      </dgm:t>
    </dgm:pt>
    <dgm:pt modelId="{59732A9F-8641-4784-A80C-57F7BABC8432}" type="sibTrans" cxnId="{E6BEA870-F60A-4659-960F-8108321DA931}">
      <dgm:prSet/>
      <dgm:spPr/>
      <dgm:t>
        <a:bodyPr/>
        <a:lstStyle/>
        <a:p>
          <a:endParaRPr lang="en-US"/>
        </a:p>
      </dgm:t>
    </dgm:pt>
    <dgm:pt modelId="{10E05BB8-67E9-434F-A971-166A71689E71}">
      <dgm:prSet/>
      <dgm:spPr/>
      <dgm:t>
        <a:bodyPr/>
        <a:lstStyle/>
        <a:p>
          <a:r>
            <a:rPr lang="en-US"/>
            <a:t>“</a:t>
          </a:r>
          <a:r>
            <a:rPr lang="en-US" i="1"/>
            <a:t>Abusive</a:t>
          </a:r>
          <a:r>
            <a:rPr lang="en-US"/>
            <a:t>” Conduct (Art.14.2)</a:t>
          </a:r>
        </a:p>
      </dgm:t>
    </dgm:pt>
    <dgm:pt modelId="{5E50A21F-36C4-4C1D-9508-536898BD1A9F}" type="parTrans" cxnId="{9EF3E2E2-54F7-42D3-B27E-17B74000D94F}">
      <dgm:prSet/>
      <dgm:spPr/>
      <dgm:t>
        <a:bodyPr/>
        <a:lstStyle/>
        <a:p>
          <a:endParaRPr lang="en-US"/>
        </a:p>
      </dgm:t>
    </dgm:pt>
    <dgm:pt modelId="{5D2983B6-EC55-4E7B-ACBA-CDFEA5094845}" type="sibTrans" cxnId="{9EF3E2E2-54F7-42D3-B27E-17B74000D94F}">
      <dgm:prSet/>
      <dgm:spPr/>
      <dgm:t>
        <a:bodyPr/>
        <a:lstStyle/>
        <a:p>
          <a:endParaRPr lang="en-US"/>
        </a:p>
      </dgm:t>
    </dgm:pt>
    <dgm:pt modelId="{93F0CB9E-27E5-C446-B265-1B8AE0230355}" type="pres">
      <dgm:prSet presAssocID="{FD207F99-DFC6-4C3A-8962-F26A1191E4F4}" presName="linear" presStyleCnt="0">
        <dgm:presLayoutVars>
          <dgm:animLvl val="lvl"/>
          <dgm:resizeHandles val="exact"/>
        </dgm:presLayoutVars>
      </dgm:prSet>
      <dgm:spPr/>
    </dgm:pt>
    <dgm:pt modelId="{BBFCA893-BF6A-B647-B0E0-178DF8080955}" type="pres">
      <dgm:prSet presAssocID="{152EBE35-AE87-49AF-BE88-242A6272DB6B}" presName="parentText" presStyleLbl="node1" presStyleIdx="0" presStyleCnt="2">
        <dgm:presLayoutVars>
          <dgm:chMax val="0"/>
          <dgm:bulletEnabled val="1"/>
        </dgm:presLayoutVars>
      </dgm:prSet>
      <dgm:spPr/>
    </dgm:pt>
    <dgm:pt modelId="{2B2DB7B5-7825-334C-991D-43C866C514C5}" type="pres">
      <dgm:prSet presAssocID="{59732A9F-8641-4784-A80C-57F7BABC8432}" presName="spacer" presStyleCnt="0"/>
      <dgm:spPr/>
    </dgm:pt>
    <dgm:pt modelId="{AA0CE7EE-C629-464B-9FAB-F3ABF2D2ACEF}" type="pres">
      <dgm:prSet presAssocID="{10E05BB8-67E9-434F-A971-166A71689E71}" presName="parentText" presStyleLbl="node1" presStyleIdx="1" presStyleCnt="2">
        <dgm:presLayoutVars>
          <dgm:chMax val="0"/>
          <dgm:bulletEnabled val="1"/>
        </dgm:presLayoutVars>
      </dgm:prSet>
      <dgm:spPr/>
    </dgm:pt>
  </dgm:ptLst>
  <dgm:cxnLst>
    <dgm:cxn modelId="{E6BEA870-F60A-4659-960F-8108321DA931}" srcId="{FD207F99-DFC6-4C3A-8962-F26A1191E4F4}" destId="{152EBE35-AE87-49AF-BE88-242A6272DB6B}" srcOrd="0" destOrd="0" parTransId="{C5757DDC-0755-43C7-8970-6790EE48451A}" sibTransId="{59732A9F-8641-4784-A80C-57F7BABC8432}"/>
    <dgm:cxn modelId="{451FFA95-5EAB-4C43-8C43-B8980D0512DD}" type="presOf" srcId="{10E05BB8-67E9-434F-A971-166A71689E71}" destId="{AA0CE7EE-C629-464B-9FAB-F3ABF2D2ACEF}" srcOrd="0" destOrd="0" presId="urn:microsoft.com/office/officeart/2005/8/layout/vList2"/>
    <dgm:cxn modelId="{384E0ECE-99A3-9948-A4D9-B50DD19D1694}" type="presOf" srcId="{FD207F99-DFC6-4C3A-8962-F26A1191E4F4}" destId="{93F0CB9E-27E5-C446-B265-1B8AE0230355}" srcOrd="0" destOrd="0" presId="urn:microsoft.com/office/officeart/2005/8/layout/vList2"/>
    <dgm:cxn modelId="{981545D8-4CBF-C747-84AD-FFA619638FBC}" type="presOf" srcId="{152EBE35-AE87-49AF-BE88-242A6272DB6B}" destId="{BBFCA893-BF6A-B647-B0E0-178DF8080955}" srcOrd="0" destOrd="0" presId="urn:microsoft.com/office/officeart/2005/8/layout/vList2"/>
    <dgm:cxn modelId="{9EF3E2E2-54F7-42D3-B27E-17B74000D94F}" srcId="{FD207F99-DFC6-4C3A-8962-F26A1191E4F4}" destId="{10E05BB8-67E9-434F-A971-166A71689E71}" srcOrd="1" destOrd="0" parTransId="{5E50A21F-36C4-4C1D-9508-536898BD1A9F}" sibTransId="{5D2983B6-EC55-4E7B-ACBA-CDFEA5094845}"/>
    <dgm:cxn modelId="{29392209-FE75-8E4A-A7AE-333CB5394652}" type="presParOf" srcId="{93F0CB9E-27E5-C446-B265-1B8AE0230355}" destId="{BBFCA893-BF6A-B647-B0E0-178DF8080955}" srcOrd="0" destOrd="0" presId="urn:microsoft.com/office/officeart/2005/8/layout/vList2"/>
    <dgm:cxn modelId="{F972F5A0-B877-B942-9239-BA16D448580B}" type="presParOf" srcId="{93F0CB9E-27E5-C446-B265-1B8AE0230355}" destId="{2B2DB7B5-7825-334C-991D-43C866C514C5}" srcOrd="1" destOrd="0" presId="urn:microsoft.com/office/officeart/2005/8/layout/vList2"/>
    <dgm:cxn modelId="{A9E14A49-6A53-3048-A38F-E3C75E936F5F}" type="presParOf" srcId="{93F0CB9E-27E5-C446-B265-1B8AE0230355}" destId="{AA0CE7EE-C629-464B-9FAB-F3ABF2D2ACEF}"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94EFBD-DF88-4A9E-900F-361C403CE9B0}" type="doc">
      <dgm:prSet loTypeId="urn:microsoft.com/office/officeart/2005/8/layout/process4" loCatId="process" qsTypeId="urn:microsoft.com/office/officeart/2005/8/quickstyle/simple4" qsCatId="simple" csTypeId="urn:microsoft.com/office/officeart/2005/8/colors/colorful1" csCatId="colorful"/>
      <dgm:spPr/>
      <dgm:t>
        <a:bodyPr/>
        <a:lstStyle/>
        <a:p>
          <a:endParaRPr lang="en-US"/>
        </a:p>
      </dgm:t>
    </dgm:pt>
    <dgm:pt modelId="{2A8E4B81-25F2-416E-B032-FCDAFA9A48D2}">
      <dgm:prSet custT="1"/>
      <dgm:spPr/>
      <dgm:t>
        <a:bodyPr/>
        <a:lstStyle/>
        <a:p>
          <a:r>
            <a:rPr lang="en-US" sz="2800" kern="1200" dirty="0"/>
            <a:t>“Valid </a:t>
          </a:r>
          <a:r>
            <a:rPr lang="en-US" sz="2800" kern="1200" dirty="0">
              <a:solidFill>
                <a:srgbClr val="FFFFFF"/>
              </a:solidFill>
              <a:latin typeface="Arial"/>
              <a:ea typeface="+mn-ea"/>
              <a:cs typeface="+mn-cs"/>
            </a:rPr>
            <a:t>Reason” (DRC)</a:t>
          </a:r>
        </a:p>
      </dgm:t>
    </dgm:pt>
    <dgm:pt modelId="{F9CCB2CF-FCA7-49BF-B86A-47CB7F1B9B88}" type="parTrans" cxnId="{FD83B84B-0DEA-4F4D-BA2D-A5E4321A5359}">
      <dgm:prSet/>
      <dgm:spPr/>
      <dgm:t>
        <a:bodyPr/>
        <a:lstStyle/>
        <a:p>
          <a:endParaRPr lang="en-US"/>
        </a:p>
      </dgm:t>
    </dgm:pt>
    <dgm:pt modelId="{0DE28CE1-C65A-4869-8B25-1A26457D02CC}" type="sibTrans" cxnId="{FD83B84B-0DEA-4F4D-BA2D-A5E4321A5359}">
      <dgm:prSet/>
      <dgm:spPr/>
      <dgm:t>
        <a:bodyPr/>
        <a:lstStyle/>
        <a:p>
          <a:endParaRPr lang="en-US"/>
        </a:p>
      </dgm:t>
    </dgm:pt>
    <dgm:pt modelId="{F3F0BA53-4940-46CD-8B6F-F061DC71F259}">
      <dgm:prSet/>
      <dgm:spPr/>
      <dgm:t>
        <a:bodyPr/>
        <a:lstStyle/>
        <a:p>
          <a:r>
            <a:rPr lang="en-US" dirty="0"/>
            <a:t>”Good Cause” when the fundamental terms and conditions of contract are not respected. (CAS)</a:t>
          </a:r>
        </a:p>
      </dgm:t>
    </dgm:pt>
    <dgm:pt modelId="{465915AF-90AF-4AFC-A80B-7E66635C3541}" type="parTrans" cxnId="{D7865F5F-58EF-4CF0-A48E-1F9DE608329B}">
      <dgm:prSet/>
      <dgm:spPr/>
      <dgm:t>
        <a:bodyPr/>
        <a:lstStyle/>
        <a:p>
          <a:endParaRPr lang="en-US"/>
        </a:p>
      </dgm:t>
    </dgm:pt>
    <dgm:pt modelId="{BEA83A74-2D76-4A00-96B6-D0819DDDF20E}" type="sibTrans" cxnId="{D7865F5F-58EF-4CF0-A48E-1F9DE608329B}">
      <dgm:prSet/>
      <dgm:spPr/>
      <dgm:t>
        <a:bodyPr/>
        <a:lstStyle/>
        <a:p>
          <a:endParaRPr lang="en-US"/>
        </a:p>
      </dgm:t>
    </dgm:pt>
    <dgm:pt modelId="{349A3094-C443-49F9-B901-75413387FC4F}">
      <dgm:prSet/>
      <dgm:spPr/>
      <dgm:t>
        <a:bodyPr/>
        <a:lstStyle/>
        <a:p>
          <a:r>
            <a:rPr lang="en-US"/>
            <a:t>“Sufficient serious reasons”, impossibility to continue the employment relationship</a:t>
          </a:r>
        </a:p>
      </dgm:t>
    </dgm:pt>
    <dgm:pt modelId="{41ADE3A2-0295-4145-A74F-AAA9CD9B1EEA}" type="parTrans" cxnId="{BE537F13-B10E-4884-8D67-A5D14F02A32F}">
      <dgm:prSet/>
      <dgm:spPr/>
      <dgm:t>
        <a:bodyPr/>
        <a:lstStyle/>
        <a:p>
          <a:endParaRPr lang="en-US"/>
        </a:p>
      </dgm:t>
    </dgm:pt>
    <dgm:pt modelId="{912E6C14-AA36-4318-8D26-98AC85102A09}" type="sibTrans" cxnId="{BE537F13-B10E-4884-8D67-A5D14F02A32F}">
      <dgm:prSet/>
      <dgm:spPr/>
      <dgm:t>
        <a:bodyPr/>
        <a:lstStyle/>
        <a:p>
          <a:endParaRPr lang="en-US"/>
        </a:p>
      </dgm:t>
    </dgm:pt>
    <dgm:pt modelId="{D86904A3-E5D7-4221-939F-5DF8D81D6965}">
      <dgm:prSet/>
      <dgm:spPr/>
      <dgm:t>
        <a:bodyPr/>
        <a:lstStyle/>
        <a:p>
          <a:r>
            <a:rPr lang="en-US" b="1"/>
            <a:t>ULTIMA RATIO (action of last resort)</a:t>
          </a:r>
          <a:endParaRPr lang="en-US"/>
        </a:p>
      </dgm:t>
    </dgm:pt>
    <dgm:pt modelId="{8CDFEA92-92F9-400E-A953-3FB60597A1C2}" type="parTrans" cxnId="{775E0E09-AF53-4BD2-AF0D-9C00DD7F0483}">
      <dgm:prSet/>
      <dgm:spPr/>
      <dgm:t>
        <a:bodyPr/>
        <a:lstStyle/>
        <a:p>
          <a:endParaRPr lang="en-US"/>
        </a:p>
      </dgm:t>
    </dgm:pt>
    <dgm:pt modelId="{028ECCC6-5FE5-4566-8F63-8674761C057E}" type="sibTrans" cxnId="{775E0E09-AF53-4BD2-AF0D-9C00DD7F0483}">
      <dgm:prSet/>
      <dgm:spPr/>
      <dgm:t>
        <a:bodyPr/>
        <a:lstStyle/>
        <a:p>
          <a:endParaRPr lang="en-US"/>
        </a:p>
      </dgm:t>
    </dgm:pt>
    <dgm:pt modelId="{E3529260-A614-4819-86E7-0C123E215E58}">
      <dgm:prSet/>
      <dgm:spPr/>
      <dgm:t>
        <a:bodyPr/>
        <a:lstStyle/>
        <a:p>
          <a:r>
            <a:rPr lang="en-US" b="1"/>
            <a:t>Previous warning (unauthorized absences, misbehavior during training)</a:t>
          </a:r>
          <a:endParaRPr lang="en-US"/>
        </a:p>
      </dgm:t>
    </dgm:pt>
    <dgm:pt modelId="{0FC7FE4B-2613-47DA-AA38-0C0C5C8A7E7E}" type="parTrans" cxnId="{1DEC378D-1D1A-4FDF-94EC-635FA8C1ADD7}">
      <dgm:prSet/>
      <dgm:spPr/>
      <dgm:t>
        <a:bodyPr/>
        <a:lstStyle/>
        <a:p>
          <a:endParaRPr lang="en-US"/>
        </a:p>
      </dgm:t>
    </dgm:pt>
    <dgm:pt modelId="{F8788A1C-93EC-4CE3-AC73-1851D7186C68}" type="sibTrans" cxnId="{1DEC378D-1D1A-4FDF-94EC-635FA8C1ADD7}">
      <dgm:prSet/>
      <dgm:spPr/>
      <dgm:t>
        <a:bodyPr/>
        <a:lstStyle/>
        <a:p>
          <a:endParaRPr lang="en-US"/>
        </a:p>
      </dgm:t>
    </dgm:pt>
    <dgm:pt modelId="{0FFFD3FF-3FAB-5240-AE1D-0E401BFEF802}" type="pres">
      <dgm:prSet presAssocID="{3994EFBD-DF88-4A9E-900F-361C403CE9B0}" presName="Name0" presStyleCnt="0">
        <dgm:presLayoutVars>
          <dgm:dir/>
          <dgm:animLvl val="lvl"/>
          <dgm:resizeHandles val="exact"/>
        </dgm:presLayoutVars>
      </dgm:prSet>
      <dgm:spPr/>
    </dgm:pt>
    <dgm:pt modelId="{0CC92FC7-3A5D-C446-BA61-8517F0D36D3D}" type="pres">
      <dgm:prSet presAssocID="{E3529260-A614-4819-86E7-0C123E215E58}" presName="boxAndChildren" presStyleCnt="0"/>
      <dgm:spPr/>
    </dgm:pt>
    <dgm:pt modelId="{646B5228-27C9-F048-9830-29EC3489FEB3}" type="pres">
      <dgm:prSet presAssocID="{E3529260-A614-4819-86E7-0C123E215E58}" presName="parentTextBox" presStyleLbl="node1" presStyleIdx="0" presStyleCnt="5"/>
      <dgm:spPr/>
    </dgm:pt>
    <dgm:pt modelId="{65D2DB8A-35A5-B648-8A43-0285A86EF871}" type="pres">
      <dgm:prSet presAssocID="{028ECCC6-5FE5-4566-8F63-8674761C057E}" presName="sp" presStyleCnt="0"/>
      <dgm:spPr/>
    </dgm:pt>
    <dgm:pt modelId="{5D50BD43-0BDF-1B4A-ADF5-55E66A196428}" type="pres">
      <dgm:prSet presAssocID="{D86904A3-E5D7-4221-939F-5DF8D81D6965}" presName="arrowAndChildren" presStyleCnt="0"/>
      <dgm:spPr/>
    </dgm:pt>
    <dgm:pt modelId="{612DB8D2-B244-6F45-A4D7-A547B1A111BE}" type="pres">
      <dgm:prSet presAssocID="{D86904A3-E5D7-4221-939F-5DF8D81D6965}" presName="parentTextArrow" presStyleLbl="node1" presStyleIdx="1" presStyleCnt="5"/>
      <dgm:spPr/>
    </dgm:pt>
    <dgm:pt modelId="{97A6CC7C-A8BF-1F49-9E6F-07D6B09CE27F}" type="pres">
      <dgm:prSet presAssocID="{912E6C14-AA36-4318-8D26-98AC85102A09}" presName="sp" presStyleCnt="0"/>
      <dgm:spPr/>
    </dgm:pt>
    <dgm:pt modelId="{BDD20473-C867-CE49-8E41-32B02EDA8B60}" type="pres">
      <dgm:prSet presAssocID="{349A3094-C443-49F9-B901-75413387FC4F}" presName="arrowAndChildren" presStyleCnt="0"/>
      <dgm:spPr/>
    </dgm:pt>
    <dgm:pt modelId="{6C88BAA5-7F16-7F4A-8F6A-F362CD51E816}" type="pres">
      <dgm:prSet presAssocID="{349A3094-C443-49F9-B901-75413387FC4F}" presName="parentTextArrow" presStyleLbl="node1" presStyleIdx="2" presStyleCnt="5"/>
      <dgm:spPr/>
    </dgm:pt>
    <dgm:pt modelId="{8BBDA2B1-B12B-2549-A76B-F163A58D3D4C}" type="pres">
      <dgm:prSet presAssocID="{BEA83A74-2D76-4A00-96B6-D0819DDDF20E}" presName="sp" presStyleCnt="0"/>
      <dgm:spPr/>
    </dgm:pt>
    <dgm:pt modelId="{4F7F9472-ABF3-0049-8930-6FB5DDA23816}" type="pres">
      <dgm:prSet presAssocID="{F3F0BA53-4940-46CD-8B6F-F061DC71F259}" presName="arrowAndChildren" presStyleCnt="0"/>
      <dgm:spPr/>
    </dgm:pt>
    <dgm:pt modelId="{8E843D77-6493-E843-A056-3E9A654866CE}" type="pres">
      <dgm:prSet presAssocID="{F3F0BA53-4940-46CD-8B6F-F061DC71F259}" presName="parentTextArrow" presStyleLbl="node1" presStyleIdx="3" presStyleCnt="5"/>
      <dgm:spPr/>
    </dgm:pt>
    <dgm:pt modelId="{37B3E7AD-5677-3C4D-85ED-EDC2E13B03D2}" type="pres">
      <dgm:prSet presAssocID="{0DE28CE1-C65A-4869-8B25-1A26457D02CC}" presName="sp" presStyleCnt="0"/>
      <dgm:spPr/>
    </dgm:pt>
    <dgm:pt modelId="{242DAC73-F26D-B24E-83D0-74194F65DA00}" type="pres">
      <dgm:prSet presAssocID="{2A8E4B81-25F2-416E-B032-FCDAFA9A48D2}" presName="arrowAndChildren" presStyleCnt="0"/>
      <dgm:spPr/>
    </dgm:pt>
    <dgm:pt modelId="{E353A46B-C177-D244-97AC-D18AC8EB8D72}" type="pres">
      <dgm:prSet presAssocID="{2A8E4B81-25F2-416E-B032-FCDAFA9A48D2}" presName="parentTextArrow" presStyleLbl="node1" presStyleIdx="4" presStyleCnt="5"/>
      <dgm:spPr/>
    </dgm:pt>
  </dgm:ptLst>
  <dgm:cxnLst>
    <dgm:cxn modelId="{775E0E09-AF53-4BD2-AF0D-9C00DD7F0483}" srcId="{3994EFBD-DF88-4A9E-900F-361C403CE9B0}" destId="{D86904A3-E5D7-4221-939F-5DF8D81D6965}" srcOrd="3" destOrd="0" parTransId="{8CDFEA92-92F9-400E-A953-3FB60597A1C2}" sibTransId="{028ECCC6-5FE5-4566-8F63-8674761C057E}"/>
    <dgm:cxn modelId="{BE537F13-B10E-4884-8D67-A5D14F02A32F}" srcId="{3994EFBD-DF88-4A9E-900F-361C403CE9B0}" destId="{349A3094-C443-49F9-B901-75413387FC4F}" srcOrd="2" destOrd="0" parTransId="{41ADE3A2-0295-4145-A74F-AAA9CD9B1EEA}" sibTransId="{912E6C14-AA36-4318-8D26-98AC85102A09}"/>
    <dgm:cxn modelId="{82FD9225-BC92-B147-B6FE-956D889CA0B5}" type="presOf" srcId="{2A8E4B81-25F2-416E-B032-FCDAFA9A48D2}" destId="{E353A46B-C177-D244-97AC-D18AC8EB8D72}" srcOrd="0" destOrd="0" presId="urn:microsoft.com/office/officeart/2005/8/layout/process4"/>
    <dgm:cxn modelId="{F5090030-7D36-8846-9CFD-64E3A17AE9F7}" type="presOf" srcId="{3994EFBD-DF88-4A9E-900F-361C403CE9B0}" destId="{0FFFD3FF-3FAB-5240-AE1D-0E401BFEF802}" srcOrd="0" destOrd="0" presId="urn:microsoft.com/office/officeart/2005/8/layout/process4"/>
    <dgm:cxn modelId="{FE1DD733-0913-F64F-A99A-D91B65957C57}" type="presOf" srcId="{E3529260-A614-4819-86E7-0C123E215E58}" destId="{646B5228-27C9-F048-9830-29EC3489FEB3}" srcOrd="0" destOrd="0" presId="urn:microsoft.com/office/officeart/2005/8/layout/process4"/>
    <dgm:cxn modelId="{EF64F038-217D-1D4E-B9C5-369119F27F8A}" type="presOf" srcId="{F3F0BA53-4940-46CD-8B6F-F061DC71F259}" destId="{8E843D77-6493-E843-A056-3E9A654866CE}" srcOrd="0" destOrd="0" presId="urn:microsoft.com/office/officeart/2005/8/layout/process4"/>
    <dgm:cxn modelId="{DE00E93A-5407-8844-8A7F-5358289593FA}" type="presOf" srcId="{349A3094-C443-49F9-B901-75413387FC4F}" destId="{6C88BAA5-7F16-7F4A-8F6A-F362CD51E816}" srcOrd="0" destOrd="0" presId="urn:microsoft.com/office/officeart/2005/8/layout/process4"/>
    <dgm:cxn modelId="{FD83B84B-0DEA-4F4D-BA2D-A5E4321A5359}" srcId="{3994EFBD-DF88-4A9E-900F-361C403CE9B0}" destId="{2A8E4B81-25F2-416E-B032-FCDAFA9A48D2}" srcOrd="0" destOrd="0" parTransId="{F9CCB2CF-FCA7-49BF-B86A-47CB7F1B9B88}" sibTransId="{0DE28CE1-C65A-4869-8B25-1A26457D02CC}"/>
    <dgm:cxn modelId="{D7865F5F-58EF-4CF0-A48E-1F9DE608329B}" srcId="{3994EFBD-DF88-4A9E-900F-361C403CE9B0}" destId="{F3F0BA53-4940-46CD-8B6F-F061DC71F259}" srcOrd="1" destOrd="0" parTransId="{465915AF-90AF-4AFC-A80B-7E66635C3541}" sibTransId="{BEA83A74-2D76-4A00-96B6-D0819DDDF20E}"/>
    <dgm:cxn modelId="{1DEC378D-1D1A-4FDF-94EC-635FA8C1ADD7}" srcId="{3994EFBD-DF88-4A9E-900F-361C403CE9B0}" destId="{E3529260-A614-4819-86E7-0C123E215E58}" srcOrd="4" destOrd="0" parTransId="{0FC7FE4B-2613-47DA-AA38-0C0C5C8A7E7E}" sibTransId="{F8788A1C-93EC-4CE3-AC73-1851D7186C68}"/>
    <dgm:cxn modelId="{19B9DED0-8497-3F43-AE09-15C1EC729073}" type="presOf" srcId="{D86904A3-E5D7-4221-939F-5DF8D81D6965}" destId="{612DB8D2-B244-6F45-A4D7-A547B1A111BE}" srcOrd="0" destOrd="0" presId="urn:microsoft.com/office/officeart/2005/8/layout/process4"/>
    <dgm:cxn modelId="{C64E064A-9D79-9145-8092-E579B4F326DC}" type="presParOf" srcId="{0FFFD3FF-3FAB-5240-AE1D-0E401BFEF802}" destId="{0CC92FC7-3A5D-C446-BA61-8517F0D36D3D}" srcOrd="0" destOrd="0" presId="urn:microsoft.com/office/officeart/2005/8/layout/process4"/>
    <dgm:cxn modelId="{BD6154B8-4485-CD44-AEC2-B07BE8CE22B9}" type="presParOf" srcId="{0CC92FC7-3A5D-C446-BA61-8517F0D36D3D}" destId="{646B5228-27C9-F048-9830-29EC3489FEB3}" srcOrd="0" destOrd="0" presId="urn:microsoft.com/office/officeart/2005/8/layout/process4"/>
    <dgm:cxn modelId="{554F0342-40B6-2B47-A061-FF8345C614C3}" type="presParOf" srcId="{0FFFD3FF-3FAB-5240-AE1D-0E401BFEF802}" destId="{65D2DB8A-35A5-B648-8A43-0285A86EF871}" srcOrd="1" destOrd="0" presId="urn:microsoft.com/office/officeart/2005/8/layout/process4"/>
    <dgm:cxn modelId="{67C9DF86-A146-A74F-A479-978F6F1D366C}" type="presParOf" srcId="{0FFFD3FF-3FAB-5240-AE1D-0E401BFEF802}" destId="{5D50BD43-0BDF-1B4A-ADF5-55E66A196428}" srcOrd="2" destOrd="0" presId="urn:microsoft.com/office/officeart/2005/8/layout/process4"/>
    <dgm:cxn modelId="{54EE0817-E975-944A-9D03-E8375CCBE45F}" type="presParOf" srcId="{5D50BD43-0BDF-1B4A-ADF5-55E66A196428}" destId="{612DB8D2-B244-6F45-A4D7-A547B1A111BE}" srcOrd="0" destOrd="0" presId="urn:microsoft.com/office/officeart/2005/8/layout/process4"/>
    <dgm:cxn modelId="{235354BB-B1F1-4541-AA1A-D5292B2AF281}" type="presParOf" srcId="{0FFFD3FF-3FAB-5240-AE1D-0E401BFEF802}" destId="{97A6CC7C-A8BF-1F49-9E6F-07D6B09CE27F}" srcOrd="3" destOrd="0" presId="urn:microsoft.com/office/officeart/2005/8/layout/process4"/>
    <dgm:cxn modelId="{0FD096CB-C384-7042-9B82-BF60D12A62CC}" type="presParOf" srcId="{0FFFD3FF-3FAB-5240-AE1D-0E401BFEF802}" destId="{BDD20473-C867-CE49-8E41-32B02EDA8B60}" srcOrd="4" destOrd="0" presId="urn:microsoft.com/office/officeart/2005/8/layout/process4"/>
    <dgm:cxn modelId="{97C13CDA-629C-424D-A064-1E963E1BED29}" type="presParOf" srcId="{BDD20473-C867-CE49-8E41-32B02EDA8B60}" destId="{6C88BAA5-7F16-7F4A-8F6A-F362CD51E816}" srcOrd="0" destOrd="0" presId="urn:microsoft.com/office/officeart/2005/8/layout/process4"/>
    <dgm:cxn modelId="{52724E62-01E4-F449-BAB9-3DD60073EC0F}" type="presParOf" srcId="{0FFFD3FF-3FAB-5240-AE1D-0E401BFEF802}" destId="{8BBDA2B1-B12B-2549-A76B-F163A58D3D4C}" srcOrd="5" destOrd="0" presId="urn:microsoft.com/office/officeart/2005/8/layout/process4"/>
    <dgm:cxn modelId="{54563E4E-A24F-0446-8F87-FB6A50E09473}" type="presParOf" srcId="{0FFFD3FF-3FAB-5240-AE1D-0E401BFEF802}" destId="{4F7F9472-ABF3-0049-8930-6FB5DDA23816}" srcOrd="6" destOrd="0" presId="urn:microsoft.com/office/officeart/2005/8/layout/process4"/>
    <dgm:cxn modelId="{206D1CDE-5CB4-8642-919A-A41163E55280}" type="presParOf" srcId="{4F7F9472-ABF3-0049-8930-6FB5DDA23816}" destId="{8E843D77-6493-E843-A056-3E9A654866CE}" srcOrd="0" destOrd="0" presId="urn:microsoft.com/office/officeart/2005/8/layout/process4"/>
    <dgm:cxn modelId="{86151762-D737-4946-BAC7-7E61E9C2FC53}" type="presParOf" srcId="{0FFFD3FF-3FAB-5240-AE1D-0E401BFEF802}" destId="{37B3E7AD-5677-3C4D-85ED-EDC2E13B03D2}" srcOrd="7" destOrd="0" presId="urn:microsoft.com/office/officeart/2005/8/layout/process4"/>
    <dgm:cxn modelId="{4F9B0E1F-B4BB-3548-9AD5-77765A458E79}" type="presParOf" srcId="{0FFFD3FF-3FAB-5240-AE1D-0E401BFEF802}" destId="{242DAC73-F26D-B24E-83D0-74194F65DA00}" srcOrd="8" destOrd="0" presId="urn:microsoft.com/office/officeart/2005/8/layout/process4"/>
    <dgm:cxn modelId="{AA3DBBA3-3C2D-CE4C-A0E1-4BD5EA523E43}" type="presParOf" srcId="{242DAC73-F26D-B24E-83D0-74194F65DA00}" destId="{E353A46B-C177-D244-97AC-D18AC8EB8D7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47E5ABB-487A-42E9-B6A6-D4C0CA3F66DE}" type="doc">
      <dgm:prSet loTypeId="urn:microsoft.com/office/officeart/2008/layout/LinedList" loCatId="list" qsTypeId="urn:microsoft.com/office/officeart/2005/8/quickstyle/simple2" qsCatId="simple" csTypeId="urn:microsoft.com/office/officeart/2005/8/colors/accent0_3" csCatId="mainScheme" phldr="1"/>
      <dgm:spPr/>
      <dgm:t>
        <a:bodyPr/>
        <a:lstStyle/>
        <a:p>
          <a:endParaRPr lang="en-US"/>
        </a:p>
      </dgm:t>
    </dgm:pt>
    <dgm:pt modelId="{397BFD39-74CF-4ED3-B6FD-D8D4799F6B27}">
      <dgm:prSet/>
      <dgm:spPr/>
      <dgm:t>
        <a:bodyPr/>
        <a:lstStyle/>
        <a:p>
          <a:r>
            <a:rPr lang="en-US" dirty="0"/>
            <a:t>Termination without just cause:</a:t>
          </a:r>
        </a:p>
        <a:p>
          <a:r>
            <a:rPr lang="en-US" dirty="0"/>
            <a:t>Non authorized absence, no training</a:t>
          </a:r>
        </a:p>
      </dgm:t>
    </dgm:pt>
    <dgm:pt modelId="{2551E4EF-3ADB-4E34-B891-498AD0D9BE74}" type="parTrans" cxnId="{FE1E76F0-93CD-4F2B-B25D-24E20A01424A}">
      <dgm:prSet/>
      <dgm:spPr/>
      <dgm:t>
        <a:bodyPr/>
        <a:lstStyle/>
        <a:p>
          <a:endParaRPr lang="en-US"/>
        </a:p>
      </dgm:t>
    </dgm:pt>
    <dgm:pt modelId="{DBA585FE-63EA-42C8-906D-01D629C5B073}" type="sibTrans" cxnId="{FE1E76F0-93CD-4F2B-B25D-24E20A01424A}">
      <dgm:prSet/>
      <dgm:spPr/>
      <dgm:t>
        <a:bodyPr/>
        <a:lstStyle/>
        <a:p>
          <a:endParaRPr lang="en-US"/>
        </a:p>
      </dgm:t>
    </dgm:pt>
    <dgm:pt modelId="{A47ADD33-2856-4472-8A75-BEB07603009A}">
      <dgm:prSet/>
      <dgm:spPr/>
      <dgm:t>
        <a:bodyPr/>
        <a:lstStyle/>
        <a:p>
          <a:r>
            <a:rPr lang="en-US" dirty="0"/>
            <a:t>DRC  and CAS: 10.500.000 euros compensation to </a:t>
          </a:r>
          <a:r>
            <a:rPr lang="en-US" dirty="0" err="1"/>
            <a:t>Lokomotive</a:t>
          </a:r>
          <a:r>
            <a:rPr lang="en-US" dirty="0"/>
            <a:t> Moscow (unamortized transfer fee!)</a:t>
          </a:r>
        </a:p>
      </dgm:t>
    </dgm:pt>
    <dgm:pt modelId="{97566664-5427-4F30-88C3-9878E9F64004}" type="parTrans" cxnId="{4C41B568-FBD2-401C-9D6B-74ACBCD76E6B}">
      <dgm:prSet/>
      <dgm:spPr/>
      <dgm:t>
        <a:bodyPr/>
        <a:lstStyle/>
        <a:p>
          <a:endParaRPr lang="en-US"/>
        </a:p>
      </dgm:t>
    </dgm:pt>
    <dgm:pt modelId="{821FA76B-6F25-4848-91BA-4C47343E2B42}" type="sibTrans" cxnId="{4C41B568-FBD2-401C-9D6B-74ACBCD76E6B}">
      <dgm:prSet/>
      <dgm:spPr/>
      <dgm:t>
        <a:bodyPr/>
        <a:lstStyle/>
        <a:p>
          <a:endParaRPr lang="en-US"/>
        </a:p>
      </dgm:t>
    </dgm:pt>
    <dgm:pt modelId="{B27F9D7D-F38A-4008-A970-B708B7E42AA7}">
      <dgm:prSet/>
      <dgm:spPr/>
      <dgm:t>
        <a:bodyPr/>
        <a:lstStyle/>
        <a:p>
          <a:r>
            <a:rPr lang="en-US" dirty="0"/>
            <a:t>Belgian Club Charleroi interested but…</a:t>
          </a:r>
        </a:p>
      </dgm:t>
    </dgm:pt>
    <dgm:pt modelId="{5D72068D-BA61-476F-A1BE-8AF36DF151B0}" type="parTrans" cxnId="{0403CA91-677F-45D4-9A62-280770040047}">
      <dgm:prSet/>
      <dgm:spPr/>
      <dgm:t>
        <a:bodyPr/>
        <a:lstStyle/>
        <a:p>
          <a:endParaRPr lang="en-US"/>
        </a:p>
      </dgm:t>
    </dgm:pt>
    <dgm:pt modelId="{0ECF9750-B37A-4665-990A-AABC504B74B2}" type="sibTrans" cxnId="{0403CA91-677F-45D4-9A62-280770040047}">
      <dgm:prSet/>
      <dgm:spPr/>
      <dgm:t>
        <a:bodyPr/>
        <a:lstStyle/>
        <a:p>
          <a:endParaRPr lang="en-US"/>
        </a:p>
      </dgm:t>
    </dgm:pt>
    <dgm:pt modelId="{67660988-086B-448F-9A90-895CB00D3A3B}">
      <dgm:prSet/>
      <dgm:spPr/>
      <dgm:t>
        <a:bodyPr/>
        <a:lstStyle/>
        <a:p>
          <a:r>
            <a:rPr lang="en-US" dirty="0"/>
            <a:t>No clearance from FIFA and URBSFA</a:t>
          </a:r>
        </a:p>
      </dgm:t>
    </dgm:pt>
    <dgm:pt modelId="{5E08AAA0-969C-4434-BED8-28F2C2058BA7}" type="parTrans" cxnId="{01A1161E-6019-4C5B-9455-D98A76971F26}">
      <dgm:prSet/>
      <dgm:spPr/>
      <dgm:t>
        <a:bodyPr/>
        <a:lstStyle/>
        <a:p>
          <a:endParaRPr lang="en-US"/>
        </a:p>
      </dgm:t>
    </dgm:pt>
    <dgm:pt modelId="{C950EBEF-7698-4EC9-9B9D-95F147679B25}" type="sibTrans" cxnId="{01A1161E-6019-4C5B-9455-D98A76971F26}">
      <dgm:prSet/>
      <dgm:spPr/>
      <dgm:t>
        <a:bodyPr/>
        <a:lstStyle/>
        <a:p>
          <a:endParaRPr lang="en-US"/>
        </a:p>
      </dgm:t>
    </dgm:pt>
    <dgm:pt modelId="{22767F60-D0A4-45EC-B78D-6940B8CCEDA4}">
      <dgm:prSet/>
      <dgm:spPr/>
      <dgm:t>
        <a:bodyPr/>
        <a:lstStyle/>
        <a:p>
          <a:r>
            <a:rPr lang="en-US" dirty="0"/>
            <a:t>Case before national judge : claim 6 millions Euros as loss of earnings – Preliminary questions for ECJ</a:t>
          </a:r>
        </a:p>
      </dgm:t>
    </dgm:pt>
    <dgm:pt modelId="{E3779209-E309-42A4-9A50-F6C2A572F817}" type="parTrans" cxnId="{317FDF6C-64B1-4A39-8439-BAC9C2AEB406}">
      <dgm:prSet/>
      <dgm:spPr/>
      <dgm:t>
        <a:bodyPr/>
        <a:lstStyle/>
        <a:p>
          <a:endParaRPr lang="en-US"/>
        </a:p>
      </dgm:t>
    </dgm:pt>
    <dgm:pt modelId="{7888CB63-D366-441F-9C1F-E48BB8F74530}" type="sibTrans" cxnId="{317FDF6C-64B1-4A39-8439-BAC9C2AEB406}">
      <dgm:prSet/>
      <dgm:spPr/>
      <dgm:t>
        <a:bodyPr/>
        <a:lstStyle/>
        <a:p>
          <a:endParaRPr lang="en-US"/>
        </a:p>
      </dgm:t>
    </dgm:pt>
    <dgm:pt modelId="{B03AECF5-1BBC-E544-A10A-825B3020B67F}" type="pres">
      <dgm:prSet presAssocID="{D47E5ABB-487A-42E9-B6A6-D4C0CA3F66DE}" presName="vert0" presStyleCnt="0">
        <dgm:presLayoutVars>
          <dgm:dir/>
          <dgm:animOne val="branch"/>
          <dgm:animLvl val="lvl"/>
        </dgm:presLayoutVars>
      </dgm:prSet>
      <dgm:spPr/>
    </dgm:pt>
    <dgm:pt modelId="{3581D4FD-671F-004E-B2A7-A8AA22173C2D}" type="pres">
      <dgm:prSet presAssocID="{397BFD39-74CF-4ED3-B6FD-D8D4799F6B27}" presName="thickLine" presStyleLbl="alignNode1" presStyleIdx="0" presStyleCnt="5"/>
      <dgm:spPr/>
    </dgm:pt>
    <dgm:pt modelId="{4C165804-179E-4848-8F1E-998676E4BF9D}" type="pres">
      <dgm:prSet presAssocID="{397BFD39-74CF-4ED3-B6FD-D8D4799F6B27}" presName="horz1" presStyleCnt="0"/>
      <dgm:spPr/>
    </dgm:pt>
    <dgm:pt modelId="{736E7779-32A4-9840-B03B-CF4A660C537B}" type="pres">
      <dgm:prSet presAssocID="{397BFD39-74CF-4ED3-B6FD-D8D4799F6B27}" presName="tx1" presStyleLbl="revTx" presStyleIdx="0" presStyleCnt="5"/>
      <dgm:spPr/>
    </dgm:pt>
    <dgm:pt modelId="{54F84048-6637-CD49-A858-EA2DC37D09AC}" type="pres">
      <dgm:prSet presAssocID="{397BFD39-74CF-4ED3-B6FD-D8D4799F6B27}" presName="vert1" presStyleCnt="0"/>
      <dgm:spPr/>
    </dgm:pt>
    <dgm:pt modelId="{6A09C18E-F350-084D-A796-3197A9D420EA}" type="pres">
      <dgm:prSet presAssocID="{A47ADD33-2856-4472-8A75-BEB07603009A}" presName="thickLine" presStyleLbl="alignNode1" presStyleIdx="1" presStyleCnt="5"/>
      <dgm:spPr/>
    </dgm:pt>
    <dgm:pt modelId="{CE8D5A95-BFD5-6841-80E7-D3941D2E9C38}" type="pres">
      <dgm:prSet presAssocID="{A47ADD33-2856-4472-8A75-BEB07603009A}" presName="horz1" presStyleCnt="0"/>
      <dgm:spPr/>
    </dgm:pt>
    <dgm:pt modelId="{6626C44D-5E26-3D48-B62C-19483316706E}" type="pres">
      <dgm:prSet presAssocID="{A47ADD33-2856-4472-8A75-BEB07603009A}" presName="tx1" presStyleLbl="revTx" presStyleIdx="1" presStyleCnt="5"/>
      <dgm:spPr/>
    </dgm:pt>
    <dgm:pt modelId="{DEA7154E-F929-DE4F-B776-0809EFF39857}" type="pres">
      <dgm:prSet presAssocID="{A47ADD33-2856-4472-8A75-BEB07603009A}" presName="vert1" presStyleCnt="0"/>
      <dgm:spPr/>
    </dgm:pt>
    <dgm:pt modelId="{8B1427BF-C51F-3F43-BDD5-A6CF8B4CCE59}" type="pres">
      <dgm:prSet presAssocID="{B27F9D7D-F38A-4008-A970-B708B7E42AA7}" presName="thickLine" presStyleLbl="alignNode1" presStyleIdx="2" presStyleCnt="5"/>
      <dgm:spPr/>
    </dgm:pt>
    <dgm:pt modelId="{6E8AB622-B4F8-9745-A728-DEAFC189B0A6}" type="pres">
      <dgm:prSet presAssocID="{B27F9D7D-F38A-4008-A970-B708B7E42AA7}" presName="horz1" presStyleCnt="0"/>
      <dgm:spPr/>
    </dgm:pt>
    <dgm:pt modelId="{58727EA1-B5EC-B543-B9DA-866783847867}" type="pres">
      <dgm:prSet presAssocID="{B27F9D7D-F38A-4008-A970-B708B7E42AA7}" presName="tx1" presStyleLbl="revTx" presStyleIdx="2" presStyleCnt="5"/>
      <dgm:spPr/>
    </dgm:pt>
    <dgm:pt modelId="{CACC3109-A475-DC4B-A01C-CDE3FA1E93BF}" type="pres">
      <dgm:prSet presAssocID="{B27F9D7D-F38A-4008-A970-B708B7E42AA7}" presName="vert1" presStyleCnt="0"/>
      <dgm:spPr/>
    </dgm:pt>
    <dgm:pt modelId="{582E4CD9-9FF2-EA49-ABD9-7E935DC4A877}" type="pres">
      <dgm:prSet presAssocID="{67660988-086B-448F-9A90-895CB00D3A3B}" presName="thickLine" presStyleLbl="alignNode1" presStyleIdx="3" presStyleCnt="5"/>
      <dgm:spPr/>
    </dgm:pt>
    <dgm:pt modelId="{18ED629B-1D0D-DA4F-B671-A5E33DA874BB}" type="pres">
      <dgm:prSet presAssocID="{67660988-086B-448F-9A90-895CB00D3A3B}" presName="horz1" presStyleCnt="0"/>
      <dgm:spPr/>
    </dgm:pt>
    <dgm:pt modelId="{EE9ACBCD-04BB-E949-815B-4FE7340195DE}" type="pres">
      <dgm:prSet presAssocID="{67660988-086B-448F-9A90-895CB00D3A3B}" presName="tx1" presStyleLbl="revTx" presStyleIdx="3" presStyleCnt="5"/>
      <dgm:spPr/>
    </dgm:pt>
    <dgm:pt modelId="{9A26AD4E-CD42-F84D-921A-AEAEB9CB3FEA}" type="pres">
      <dgm:prSet presAssocID="{67660988-086B-448F-9A90-895CB00D3A3B}" presName="vert1" presStyleCnt="0"/>
      <dgm:spPr/>
    </dgm:pt>
    <dgm:pt modelId="{10F18F66-ADE4-5541-80A4-169777EECA67}" type="pres">
      <dgm:prSet presAssocID="{22767F60-D0A4-45EC-B78D-6940B8CCEDA4}" presName="thickLine" presStyleLbl="alignNode1" presStyleIdx="4" presStyleCnt="5"/>
      <dgm:spPr/>
    </dgm:pt>
    <dgm:pt modelId="{DB3F1A58-3541-FE4A-A88E-9ABA7435F895}" type="pres">
      <dgm:prSet presAssocID="{22767F60-D0A4-45EC-B78D-6940B8CCEDA4}" presName="horz1" presStyleCnt="0"/>
      <dgm:spPr/>
    </dgm:pt>
    <dgm:pt modelId="{16D3B280-3350-EB48-B8E7-AEE774363CE2}" type="pres">
      <dgm:prSet presAssocID="{22767F60-D0A4-45EC-B78D-6940B8CCEDA4}" presName="tx1" presStyleLbl="revTx" presStyleIdx="4" presStyleCnt="5"/>
      <dgm:spPr/>
    </dgm:pt>
    <dgm:pt modelId="{458B77BD-FBD4-D14E-B1AC-EB774329878F}" type="pres">
      <dgm:prSet presAssocID="{22767F60-D0A4-45EC-B78D-6940B8CCEDA4}" presName="vert1" presStyleCnt="0"/>
      <dgm:spPr/>
    </dgm:pt>
  </dgm:ptLst>
  <dgm:cxnLst>
    <dgm:cxn modelId="{01A1161E-6019-4C5B-9455-D98A76971F26}" srcId="{D47E5ABB-487A-42E9-B6A6-D4C0CA3F66DE}" destId="{67660988-086B-448F-9A90-895CB00D3A3B}" srcOrd="3" destOrd="0" parTransId="{5E08AAA0-969C-4434-BED8-28F2C2058BA7}" sibTransId="{C950EBEF-7698-4EC9-9B9D-95F147679B25}"/>
    <dgm:cxn modelId="{F5EA6422-3A09-A54B-8DA9-365AEBA9EF76}" type="presOf" srcId="{397BFD39-74CF-4ED3-B6FD-D8D4799F6B27}" destId="{736E7779-32A4-9840-B03B-CF4A660C537B}" srcOrd="0" destOrd="0" presId="urn:microsoft.com/office/officeart/2008/layout/LinedList"/>
    <dgm:cxn modelId="{AF05F14C-CD0D-004B-A23C-8E47F0E7B34A}" type="presOf" srcId="{A47ADD33-2856-4472-8A75-BEB07603009A}" destId="{6626C44D-5E26-3D48-B62C-19483316706E}" srcOrd="0" destOrd="0" presId="urn:microsoft.com/office/officeart/2008/layout/LinedList"/>
    <dgm:cxn modelId="{25B01151-6105-D549-8730-56A0CF25E707}" type="presOf" srcId="{D47E5ABB-487A-42E9-B6A6-D4C0CA3F66DE}" destId="{B03AECF5-1BBC-E544-A10A-825B3020B67F}" srcOrd="0" destOrd="0" presId="urn:microsoft.com/office/officeart/2008/layout/LinedList"/>
    <dgm:cxn modelId="{4C41B568-FBD2-401C-9D6B-74ACBCD76E6B}" srcId="{D47E5ABB-487A-42E9-B6A6-D4C0CA3F66DE}" destId="{A47ADD33-2856-4472-8A75-BEB07603009A}" srcOrd="1" destOrd="0" parTransId="{97566664-5427-4F30-88C3-9878E9F64004}" sibTransId="{821FA76B-6F25-4848-91BA-4C47343E2B42}"/>
    <dgm:cxn modelId="{317FDF6C-64B1-4A39-8439-BAC9C2AEB406}" srcId="{D47E5ABB-487A-42E9-B6A6-D4C0CA3F66DE}" destId="{22767F60-D0A4-45EC-B78D-6940B8CCEDA4}" srcOrd="4" destOrd="0" parTransId="{E3779209-E309-42A4-9A50-F6C2A572F817}" sibTransId="{7888CB63-D366-441F-9C1F-E48BB8F74530}"/>
    <dgm:cxn modelId="{0403CA91-677F-45D4-9A62-280770040047}" srcId="{D47E5ABB-487A-42E9-B6A6-D4C0CA3F66DE}" destId="{B27F9D7D-F38A-4008-A970-B708B7E42AA7}" srcOrd="2" destOrd="0" parTransId="{5D72068D-BA61-476F-A1BE-8AF36DF151B0}" sibTransId="{0ECF9750-B37A-4665-990A-AABC504B74B2}"/>
    <dgm:cxn modelId="{C34C4997-129F-FB4C-AAA2-804DA021849B}" type="presOf" srcId="{B27F9D7D-F38A-4008-A970-B708B7E42AA7}" destId="{58727EA1-B5EC-B543-B9DA-866783847867}" srcOrd="0" destOrd="0" presId="urn:microsoft.com/office/officeart/2008/layout/LinedList"/>
    <dgm:cxn modelId="{11B9789E-E664-5148-A492-60B62082D5CD}" type="presOf" srcId="{67660988-086B-448F-9A90-895CB00D3A3B}" destId="{EE9ACBCD-04BB-E949-815B-4FE7340195DE}" srcOrd="0" destOrd="0" presId="urn:microsoft.com/office/officeart/2008/layout/LinedList"/>
    <dgm:cxn modelId="{7387DBB0-4DB6-5F4F-8ECC-AF7143E78125}" type="presOf" srcId="{22767F60-D0A4-45EC-B78D-6940B8CCEDA4}" destId="{16D3B280-3350-EB48-B8E7-AEE774363CE2}" srcOrd="0" destOrd="0" presId="urn:microsoft.com/office/officeart/2008/layout/LinedList"/>
    <dgm:cxn modelId="{FE1E76F0-93CD-4F2B-B25D-24E20A01424A}" srcId="{D47E5ABB-487A-42E9-B6A6-D4C0CA3F66DE}" destId="{397BFD39-74CF-4ED3-B6FD-D8D4799F6B27}" srcOrd="0" destOrd="0" parTransId="{2551E4EF-3ADB-4E34-B891-498AD0D9BE74}" sibTransId="{DBA585FE-63EA-42C8-906D-01D629C5B073}"/>
    <dgm:cxn modelId="{62F596E5-91BD-A141-B832-E1BACE5745FF}" type="presParOf" srcId="{B03AECF5-1BBC-E544-A10A-825B3020B67F}" destId="{3581D4FD-671F-004E-B2A7-A8AA22173C2D}" srcOrd="0" destOrd="0" presId="urn:microsoft.com/office/officeart/2008/layout/LinedList"/>
    <dgm:cxn modelId="{E53A5841-9E09-2746-BDD4-6B39933A9173}" type="presParOf" srcId="{B03AECF5-1BBC-E544-A10A-825B3020B67F}" destId="{4C165804-179E-4848-8F1E-998676E4BF9D}" srcOrd="1" destOrd="0" presId="urn:microsoft.com/office/officeart/2008/layout/LinedList"/>
    <dgm:cxn modelId="{8949CA95-1F9D-F54A-9A80-06D3163EBE51}" type="presParOf" srcId="{4C165804-179E-4848-8F1E-998676E4BF9D}" destId="{736E7779-32A4-9840-B03B-CF4A660C537B}" srcOrd="0" destOrd="0" presId="urn:microsoft.com/office/officeart/2008/layout/LinedList"/>
    <dgm:cxn modelId="{3DDFA89E-6790-464A-9C58-A560B524C19A}" type="presParOf" srcId="{4C165804-179E-4848-8F1E-998676E4BF9D}" destId="{54F84048-6637-CD49-A858-EA2DC37D09AC}" srcOrd="1" destOrd="0" presId="urn:microsoft.com/office/officeart/2008/layout/LinedList"/>
    <dgm:cxn modelId="{CD543792-3200-9E49-8FA0-5368395CF3E8}" type="presParOf" srcId="{B03AECF5-1BBC-E544-A10A-825B3020B67F}" destId="{6A09C18E-F350-084D-A796-3197A9D420EA}" srcOrd="2" destOrd="0" presId="urn:microsoft.com/office/officeart/2008/layout/LinedList"/>
    <dgm:cxn modelId="{48598466-2E00-6D4A-AD16-DD569DB2C01D}" type="presParOf" srcId="{B03AECF5-1BBC-E544-A10A-825B3020B67F}" destId="{CE8D5A95-BFD5-6841-80E7-D3941D2E9C38}" srcOrd="3" destOrd="0" presId="urn:microsoft.com/office/officeart/2008/layout/LinedList"/>
    <dgm:cxn modelId="{4A76ABE9-B9E3-9049-B2A0-58AAC291A7BA}" type="presParOf" srcId="{CE8D5A95-BFD5-6841-80E7-D3941D2E9C38}" destId="{6626C44D-5E26-3D48-B62C-19483316706E}" srcOrd="0" destOrd="0" presId="urn:microsoft.com/office/officeart/2008/layout/LinedList"/>
    <dgm:cxn modelId="{0A2EF569-1A77-1148-AFE2-E7D7546803A8}" type="presParOf" srcId="{CE8D5A95-BFD5-6841-80E7-D3941D2E9C38}" destId="{DEA7154E-F929-DE4F-B776-0809EFF39857}" srcOrd="1" destOrd="0" presId="urn:microsoft.com/office/officeart/2008/layout/LinedList"/>
    <dgm:cxn modelId="{B3D2A0C6-08E1-7A43-9720-1DD50CF6E5C5}" type="presParOf" srcId="{B03AECF5-1BBC-E544-A10A-825B3020B67F}" destId="{8B1427BF-C51F-3F43-BDD5-A6CF8B4CCE59}" srcOrd="4" destOrd="0" presId="urn:microsoft.com/office/officeart/2008/layout/LinedList"/>
    <dgm:cxn modelId="{FFA46FBF-2DD4-3E4A-B173-074A8B776443}" type="presParOf" srcId="{B03AECF5-1BBC-E544-A10A-825B3020B67F}" destId="{6E8AB622-B4F8-9745-A728-DEAFC189B0A6}" srcOrd="5" destOrd="0" presId="urn:microsoft.com/office/officeart/2008/layout/LinedList"/>
    <dgm:cxn modelId="{5511B537-D883-5C41-84A2-1A121CD54633}" type="presParOf" srcId="{6E8AB622-B4F8-9745-A728-DEAFC189B0A6}" destId="{58727EA1-B5EC-B543-B9DA-866783847867}" srcOrd="0" destOrd="0" presId="urn:microsoft.com/office/officeart/2008/layout/LinedList"/>
    <dgm:cxn modelId="{DF34A709-E453-654C-A6DA-AA8A993B1237}" type="presParOf" srcId="{6E8AB622-B4F8-9745-A728-DEAFC189B0A6}" destId="{CACC3109-A475-DC4B-A01C-CDE3FA1E93BF}" srcOrd="1" destOrd="0" presId="urn:microsoft.com/office/officeart/2008/layout/LinedList"/>
    <dgm:cxn modelId="{A6779210-3279-9F4E-BDD5-5C46B4CA7229}" type="presParOf" srcId="{B03AECF5-1BBC-E544-A10A-825B3020B67F}" destId="{582E4CD9-9FF2-EA49-ABD9-7E935DC4A877}" srcOrd="6" destOrd="0" presId="urn:microsoft.com/office/officeart/2008/layout/LinedList"/>
    <dgm:cxn modelId="{7AFE2FB6-7504-484B-A96A-E7D4350DABA0}" type="presParOf" srcId="{B03AECF5-1BBC-E544-A10A-825B3020B67F}" destId="{18ED629B-1D0D-DA4F-B671-A5E33DA874BB}" srcOrd="7" destOrd="0" presId="urn:microsoft.com/office/officeart/2008/layout/LinedList"/>
    <dgm:cxn modelId="{C338FDE1-8461-D945-8E4E-BFF33D11883C}" type="presParOf" srcId="{18ED629B-1D0D-DA4F-B671-A5E33DA874BB}" destId="{EE9ACBCD-04BB-E949-815B-4FE7340195DE}" srcOrd="0" destOrd="0" presId="urn:microsoft.com/office/officeart/2008/layout/LinedList"/>
    <dgm:cxn modelId="{73E92972-6BBB-9345-86EC-229BBB6CACCF}" type="presParOf" srcId="{18ED629B-1D0D-DA4F-B671-A5E33DA874BB}" destId="{9A26AD4E-CD42-F84D-921A-AEAEB9CB3FEA}" srcOrd="1" destOrd="0" presId="urn:microsoft.com/office/officeart/2008/layout/LinedList"/>
    <dgm:cxn modelId="{58FF34BE-A498-364D-87A4-3A9D68482518}" type="presParOf" srcId="{B03AECF5-1BBC-E544-A10A-825B3020B67F}" destId="{10F18F66-ADE4-5541-80A4-169777EECA67}" srcOrd="8" destOrd="0" presId="urn:microsoft.com/office/officeart/2008/layout/LinedList"/>
    <dgm:cxn modelId="{F08EE845-B719-8949-BCC0-E7B373462225}" type="presParOf" srcId="{B03AECF5-1BBC-E544-A10A-825B3020B67F}" destId="{DB3F1A58-3541-FE4A-A88E-9ABA7435F895}" srcOrd="9" destOrd="0" presId="urn:microsoft.com/office/officeart/2008/layout/LinedList"/>
    <dgm:cxn modelId="{8B0E1BED-6E57-FF4B-BACB-522B73B5C3CC}" type="presParOf" srcId="{DB3F1A58-3541-FE4A-A88E-9ABA7435F895}" destId="{16D3B280-3350-EB48-B8E7-AEE774363CE2}" srcOrd="0" destOrd="0" presId="urn:microsoft.com/office/officeart/2008/layout/LinedList"/>
    <dgm:cxn modelId="{3D1E5741-B491-5940-9874-59B050091FD1}" type="presParOf" srcId="{DB3F1A58-3541-FE4A-A88E-9ABA7435F895}" destId="{458B77BD-FBD4-D14E-B1AC-EB774329878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E73C9E-E848-4183-8672-575C9C36A97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1F86A88-9FC7-43B4-9217-042DE19CDEF4}">
      <dgm:prSet/>
      <dgm:spPr/>
      <dgm:t>
        <a:bodyPr/>
        <a:lstStyle/>
        <a:p>
          <a:r>
            <a:rPr lang="en-BE"/>
            <a:t>YES OF COURSE: they are deterrent for clubs in hiring players:</a:t>
          </a:r>
          <a:endParaRPr lang="en-US"/>
        </a:p>
      </dgm:t>
    </dgm:pt>
    <dgm:pt modelId="{1C83A729-A8BC-4D30-8BD1-ADA774080F0D}" type="parTrans" cxnId="{5536F308-1273-424F-9470-0C28E0C923A5}">
      <dgm:prSet/>
      <dgm:spPr/>
      <dgm:t>
        <a:bodyPr/>
        <a:lstStyle/>
        <a:p>
          <a:endParaRPr lang="en-US"/>
        </a:p>
      </dgm:t>
    </dgm:pt>
    <dgm:pt modelId="{BD064EE3-32FD-48C0-884B-CC5127C39EE3}" type="sibTrans" cxnId="{5536F308-1273-424F-9470-0C28E0C923A5}">
      <dgm:prSet/>
      <dgm:spPr/>
      <dgm:t>
        <a:bodyPr/>
        <a:lstStyle/>
        <a:p>
          <a:endParaRPr lang="en-US"/>
        </a:p>
      </dgm:t>
    </dgm:pt>
    <dgm:pt modelId="{617D9CED-A2FD-40A8-87AA-D7236A88A9B8}">
      <dgm:prSet/>
      <dgm:spPr/>
      <dgm:t>
        <a:bodyPr/>
        <a:lstStyle/>
        <a:p>
          <a:r>
            <a:rPr lang="en-BE"/>
            <a:t>“Significant legal risks”</a:t>
          </a:r>
          <a:endParaRPr lang="en-US"/>
        </a:p>
      </dgm:t>
    </dgm:pt>
    <dgm:pt modelId="{A767915A-53D4-49F8-8CD3-35C40657C1F5}" type="parTrans" cxnId="{0CEB90F0-F933-4905-8E19-686D781B29CB}">
      <dgm:prSet/>
      <dgm:spPr/>
      <dgm:t>
        <a:bodyPr/>
        <a:lstStyle/>
        <a:p>
          <a:endParaRPr lang="en-US"/>
        </a:p>
      </dgm:t>
    </dgm:pt>
    <dgm:pt modelId="{455454A3-4252-47E3-826B-A54E90FBCC41}" type="sibTrans" cxnId="{0CEB90F0-F933-4905-8E19-686D781B29CB}">
      <dgm:prSet/>
      <dgm:spPr/>
      <dgm:t>
        <a:bodyPr/>
        <a:lstStyle/>
        <a:p>
          <a:endParaRPr lang="en-US"/>
        </a:p>
      </dgm:t>
    </dgm:pt>
    <dgm:pt modelId="{29BF736A-19AF-428F-B18E-44EC4336EF19}">
      <dgm:prSet/>
      <dgm:spPr/>
      <dgm:t>
        <a:bodyPr/>
        <a:lstStyle/>
        <a:p>
          <a:r>
            <a:rPr lang="en-BE"/>
            <a:t>”Unpredictable and potentially very high financial risks”</a:t>
          </a:r>
          <a:endParaRPr lang="en-US"/>
        </a:p>
      </dgm:t>
    </dgm:pt>
    <dgm:pt modelId="{ED2D6AA7-17DA-4038-85E9-2C99F3FA2F1E}" type="parTrans" cxnId="{67F8DCD9-A6B6-420E-A6A1-77F57DADA968}">
      <dgm:prSet/>
      <dgm:spPr/>
      <dgm:t>
        <a:bodyPr/>
        <a:lstStyle/>
        <a:p>
          <a:endParaRPr lang="en-US"/>
        </a:p>
      </dgm:t>
    </dgm:pt>
    <dgm:pt modelId="{3B14F887-01FC-43BB-8461-C44A7F9FE617}" type="sibTrans" cxnId="{67F8DCD9-A6B6-420E-A6A1-77F57DADA968}">
      <dgm:prSet/>
      <dgm:spPr/>
      <dgm:t>
        <a:bodyPr/>
        <a:lstStyle/>
        <a:p>
          <a:endParaRPr lang="en-US"/>
        </a:p>
      </dgm:t>
    </dgm:pt>
    <dgm:pt modelId="{1A8F3EF8-6974-4A43-B418-1C5AC50FDB04}">
      <dgm:prSet/>
      <dgm:spPr/>
      <dgm:t>
        <a:bodyPr/>
        <a:lstStyle/>
        <a:p>
          <a:r>
            <a:rPr lang="en-BE" dirty="0"/>
            <a:t>“Major  sporting risks”(para.92)</a:t>
          </a:r>
          <a:endParaRPr lang="en-US" dirty="0"/>
        </a:p>
      </dgm:t>
    </dgm:pt>
    <dgm:pt modelId="{7D4371B6-7170-4645-A1EA-396D10E87FC5}" type="parTrans" cxnId="{3DA86350-32FD-42AA-97A9-70466302A201}">
      <dgm:prSet/>
      <dgm:spPr/>
      <dgm:t>
        <a:bodyPr/>
        <a:lstStyle/>
        <a:p>
          <a:endParaRPr lang="en-US"/>
        </a:p>
      </dgm:t>
    </dgm:pt>
    <dgm:pt modelId="{89A4D232-1EC0-4C85-A7DE-C48F5D7E7B07}" type="sibTrans" cxnId="{3DA86350-32FD-42AA-97A9-70466302A201}">
      <dgm:prSet/>
      <dgm:spPr/>
      <dgm:t>
        <a:bodyPr/>
        <a:lstStyle/>
        <a:p>
          <a:endParaRPr lang="en-US"/>
        </a:p>
      </dgm:t>
    </dgm:pt>
    <dgm:pt modelId="{87BA7DAF-D0E5-5E43-8F3E-BF0DF6E146D6}" type="pres">
      <dgm:prSet presAssocID="{46E73C9E-E848-4183-8672-575C9C36A978}" presName="linear" presStyleCnt="0">
        <dgm:presLayoutVars>
          <dgm:animLvl val="lvl"/>
          <dgm:resizeHandles val="exact"/>
        </dgm:presLayoutVars>
      </dgm:prSet>
      <dgm:spPr/>
    </dgm:pt>
    <dgm:pt modelId="{4259B092-EF1C-AD4D-8C8C-D12A16800E26}" type="pres">
      <dgm:prSet presAssocID="{D1F86A88-9FC7-43B4-9217-042DE19CDEF4}" presName="parentText" presStyleLbl="node1" presStyleIdx="0" presStyleCnt="4">
        <dgm:presLayoutVars>
          <dgm:chMax val="0"/>
          <dgm:bulletEnabled val="1"/>
        </dgm:presLayoutVars>
      </dgm:prSet>
      <dgm:spPr/>
    </dgm:pt>
    <dgm:pt modelId="{484CFAA5-15AB-CF43-BF76-33AAB130A8EA}" type="pres">
      <dgm:prSet presAssocID="{BD064EE3-32FD-48C0-884B-CC5127C39EE3}" presName="spacer" presStyleCnt="0"/>
      <dgm:spPr/>
    </dgm:pt>
    <dgm:pt modelId="{90A61DCF-7FAD-AB41-8707-209BBDB20494}" type="pres">
      <dgm:prSet presAssocID="{617D9CED-A2FD-40A8-87AA-D7236A88A9B8}" presName="parentText" presStyleLbl="node1" presStyleIdx="1" presStyleCnt="4">
        <dgm:presLayoutVars>
          <dgm:chMax val="0"/>
          <dgm:bulletEnabled val="1"/>
        </dgm:presLayoutVars>
      </dgm:prSet>
      <dgm:spPr/>
    </dgm:pt>
    <dgm:pt modelId="{94090249-A58E-B842-9787-69E836BB4447}" type="pres">
      <dgm:prSet presAssocID="{455454A3-4252-47E3-826B-A54E90FBCC41}" presName="spacer" presStyleCnt="0"/>
      <dgm:spPr/>
    </dgm:pt>
    <dgm:pt modelId="{2F70AC86-09EE-CB46-8E84-CB9F30D94137}" type="pres">
      <dgm:prSet presAssocID="{29BF736A-19AF-428F-B18E-44EC4336EF19}" presName="parentText" presStyleLbl="node1" presStyleIdx="2" presStyleCnt="4">
        <dgm:presLayoutVars>
          <dgm:chMax val="0"/>
          <dgm:bulletEnabled val="1"/>
        </dgm:presLayoutVars>
      </dgm:prSet>
      <dgm:spPr/>
    </dgm:pt>
    <dgm:pt modelId="{A3E80E9D-D1AC-0844-91F1-2B4333D4323C}" type="pres">
      <dgm:prSet presAssocID="{3B14F887-01FC-43BB-8461-C44A7F9FE617}" presName="spacer" presStyleCnt="0"/>
      <dgm:spPr/>
    </dgm:pt>
    <dgm:pt modelId="{42F17B7A-F89E-4C4F-BA86-4B9C46627D4F}" type="pres">
      <dgm:prSet presAssocID="{1A8F3EF8-6974-4A43-B418-1C5AC50FDB04}" presName="parentText" presStyleLbl="node1" presStyleIdx="3" presStyleCnt="4">
        <dgm:presLayoutVars>
          <dgm:chMax val="0"/>
          <dgm:bulletEnabled val="1"/>
        </dgm:presLayoutVars>
      </dgm:prSet>
      <dgm:spPr/>
    </dgm:pt>
  </dgm:ptLst>
  <dgm:cxnLst>
    <dgm:cxn modelId="{5536F308-1273-424F-9470-0C28E0C923A5}" srcId="{46E73C9E-E848-4183-8672-575C9C36A978}" destId="{D1F86A88-9FC7-43B4-9217-042DE19CDEF4}" srcOrd="0" destOrd="0" parTransId="{1C83A729-A8BC-4D30-8BD1-ADA774080F0D}" sibTransId="{BD064EE3-32FD-48C0-884B-CC5127C39EE3}"/>
    <dgm:cxn modelId="{3DA86350-32FD-42AA-97A9-70466302A201}" srcId="{46E73C9E-E848-4183-8672-575C9C36A978}" destId="{1A8F3EF8-6974-4A43-B418-1C5AC50FDB04}" srcOrd="3" destOrd="0" parTransId="{7D4371B6-7170-4645-A1EA-396D10E87FC5}" sibTransId="{89A4D232-1EC0-4C85-A7DE-C48F5D7E7B07}"/>
    <dgm:cxn modelId="{A0210F59-9E31-3F4B-AA6B-CA18932289F8}" type="presOf" srcId="{1A8F3EF8-6974-4A43-B418-1C5AC50FDB04}" destId="{42F17B7A-F89E-4C4F-BA86-4B9C46627D4F}" srcOrd="0" destOrd="0" presId="urn:microsoft.com/office/officeart/2005/8/layout/vList2"/>
    <dgm:cxn modelId="{8BDFBB65-B044-BE47-83D8-8E779FBD79C2}" type="presOf" srcId="{46E73C9E-E848-4183-8672-575C9C36A978}" destId="{87BA7DAF-D0E5-5E43-8F3E-BF0DF6E146D6}" srcOrd="0" destOrd="0" presId="urn:microsoft.com/office/officeart/2005/8/layout/vList2"/>
    <dgm:cxn modelId="{1B72769F-9BCD-4D4E-89C4-5B2617E826B0}" type="presOf" srcId="{29BF736A-19AF-428F-B18E-44EC4336EF19}" destId="{2F70AC86-09EE-CB46-8E84-CB9F30D94137}" srcOrd="0" destOrd="0" presId="urn:microsoft.com/office/officeart/2005/8/layout/vList2"/>
    <dgm:cxn modelId="{31DA19D8-5B8D-2A4C-8A8B-A1578220B6E1}" type="presOf" srcId="{617D9CED-A2FD-40A8-87AA-D7236A88A9B8}" destId="{90A61DCF-7FAD-AB41-8707-209BBDB20494}" srcOrd="0" destOrd="0" presId="urn:microsoft.com/office/officeart/2005/8/layout/vList2"/>
    <dgm:cxn modelId="{67F8DCD9-A6B6-420E-A6A1-77F57DADA968}" srcId="{46E73C9E-E848-4183-8672-575C9C36A978}" destId="{29BF736A-19AF-428F-B18E-44EC4336EF19}" srcOrd="2" destOrd="0" parTransId="{ED2D6AA7-17DA-4038-85E9-2C99F3FA2F1E}" sibTransId="{3B14F887-01FC-43BB-8461-C44A7F9FE617}"/>
    <dgm:cxn modelId="{B0E2E5E8-1751-4046-BBF2-890A7B1281A2}" type="presOf" srcId="{D1F86A88-9FC7-43B4-9217-042DE19CDEF4}" destId="{4259B092-EF1C-AD4D-8C8C-D12A16800E26}" srcOrd="0" destOrd="0" presId="urn:microsoft.com/office/officeart/2005/8/layout/vList2"/>
    <dgm:cxn modelId="{0CEB90F0-F933-4905-8E19-686D781B29CB}" srcId="{46E73C9E-E848-4183-8672-575C9C36A978}" destId="{617D9CED-A2FD-40A8-87AA-D7236A88A9B8}" srcOrd="1" destOrd="0" parTransId="{A767915A-53D4-49F8-8CD3-35C40657C1F5}" sibTransId="{455454A3-4252-47E3-826B-A54E90FBCC41}"/>
    <dgm:cxn modelId="{F8CFA57C-8680-BD4A-84E2-69F4DD4D3A23}" type="presParOf" srcId="{87BA7DAF-D0E5-5E43-8F3E-BF0DF6E146D6}" destId="{4259B092-EF1C-AD4D-8C8C-D12A16800E26}" srcOrd="0" destOrd="0" presId="urn:microsoft.com/office/officeart/2005/8/layout/vList2"/>
    <dgm:cxn modelId="{7326E2B5-2C5A-1446-A2B8-E33D0B8B2035}" type="presParOf" srcId="{87BA7DAF-D0E5-5E43-8F3E-BF0DF6E146D6}" destId="{484CFAA5-15AB-CF43-BF76-33AAB130A8EA}" srcOrd="1" destOrd="0" presId="urn:microsoft.com/office/officeart/2005/8/layout/vList2"/>
    <dgm:cxn modelId="{D0415459-8CA7-5B4E-A2E3-B6BBB4E292A9}" type="presParOf" srcId="{87BA7DAF-D0E5-5E43-8F3E-BF0DF6E146D6}" destId="{90A61DCF-7FAD-AB41-8707-209BBDB20494}" srcOrd="2" destOrd="0" presId="urn:microsoft.com/office/officeart/2005/8/layout/vList2"/>
    <dgm:cxn modelId="{3C9701F2-DD86-5148-89FD-4691339AD3E9}" type="presParOf" srcId="{87BA7DAF-D0E5-5E43-8F3E-BF0DF6E146D6}" destId="{94090249-A58E-B842-9787-69E836BB4447}" srcOrd="3" destOrd="0" presId="urn:microsoft.com/office/officeart/2005/8/layout/vList2"/>
    <dgm:cxn modelId="{3DD99F1D-36E4-524F-9776-0079DC2B9261}" type="presParOf" srcId="{87BA7DAF-D0E5-5E43-8F3E-BF0DF6E146D6}" destId="{2F70AC86-09EE-CB46-8E84-CB9F30D94137}" srcOrd="4" destOrd="0" presId="urn:microsoft.com/office/officeart/2005/8/layout/vList2"/>
    <dgm:cxn modelId="{66A5457C-4562-3C42-AB96-3EEB34DD31DC}" type="presParOf" srcId="{87BA7DAF-D0E5-5E43-8F3E-BF0DF6E146D6}" destId="{A3E80E9D-D1AC-0844-91F1-2B4333D4323C}" srcOrd="5" destOrd="0" presId="urn:microsoft.com/office/officeart/2005/8/layout/vList2"/>
    <dgm:cxn modelId="{839B2FBB-48A4-8547-B968-B9F992E6F710}" type="presParOf" srcId="{87BA7DAF-D0E5-5E43-8F3E-BF0DF6E146D6}" destId="{42F17B7A-F89E-4C4F-BA86-4B9C46627D4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6A1BE4D-1CDD-4612-88DC-B52EC3EE329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3FEF335-16CB-46E3-ABA4-F2BD01ECEB46}">
      <dgm:prSet/>
      <dgm:spPr/>
      <dgm:t>
        <a:bodyPr/>
        <a:lstStyle/>
        <a:p>
          <a:pPr>
            <a:lnSpc>
              <a:spcPct val="100000"/>
            </a:lnSpc>
          </a:pPr>
          <a:r>
            <a:rPr lang="en-BE" dirty="0">
              <a:solidFill>
                <a:srgbClr val="FF0000"/>
              </a:solidFill>
            </a:rPr>
            <a:t>“they </a:t>
          </a:r>
          <a:r>
            <a:rPr lang="en-BE" b="1" u="sng" dirty="0">
              <a:solidFill>
                <a:srgbClr val="FF0000"/>
              </a:solidFill>
            </a:rPr>
            <a:t>go</a:t>
          </a:r>
          <a:r>
            <a:rPr lang="en-BE" u="sng" dirty="0">
              <a:solidFill>
                <a:srgbClr val="FF0000"/>
              </a:solidFill>
            </a:rPr>
            <a:t> </a:t>
          </a:r>
          <a:r>
            <a:rPr lang="en-BE" b="1" u="sng" dirty="0">
              <a:solidFill>
                <a:srgbClr val="FF0000"/>
              </a:solidFill>
            </a:rPr>
            <a:t>beyond and even</a:t>
          </a:r>
          <a:r>
            <a:rPr lang="en-BE" dirty="0">
              <a:solidFill>
                <a:srgbClr val="FF0000"/>
              </a:solidFill>
            </a:rPr>
            <a:t>, in the case of some of them </a:t>
          </a:r>
          <a:r>
            <a:rPr lang="en-BE" b="1" u="sng" dirty="0">
              <a:solidFill>
                <a:srgbClr val="FF0000"/>
              </a:solidFill>
            </a:rPr>
            <a:t>far beyond</a:t>
          </a:r>
          <a:r>
            <a:rPr lang="en-BE" dirty="0">
              <a:solidFill>
                <a:srgbClr val="FF0000"/>
              </a:solidFill>
            </a:rPr>
            <a:t>, what is necessary to achieve their objective”…</a:t>
          </a:r>
          <a:endParaRPr lang="en-US" dirty="0">
            <a:solidFill>
              <a:srgbClr val="FF0000"/>
            </a:solidFill>
          </a:endParaRPr>
        </a:p>
      </dgm:t>
    </dgm:pt>
    <dgm:pt modelId="{24C56F50-BC6E-4AF1-92C4-5822FCB30E49}" type="parTrans" cxnId="{8D896A97-880C-4411-96DE-F5E7BCD4D7D6}">
      <dgm:prSet/>
      <dgm:spPr/>
      <dgm:t>
        <a:bodyPr/>
        <a:lstStyle/>
        <a:p>
          <a:endParaRPr lang="en-US"/>
        </a:p>
      </dgm:t>
    </dgm:pt>
    <dgm:pt modelId="{4C4CE6F3-E9CB-4457-9767-64B95FB69953}" type="sibTrans" cxnId="{8D896A97-880C-4411-96DE-F5E7BCD4D7D6}">
      <dgm:prSet/>
      <dgm:spPr/>
      <dgm:t>
        <a:bodyPr/>
        <a:lstStyle/>
        <a:p>
          <a:endParaRPr lang="en-US"/>
        </a:p>
      </dgm:t>
    </dgm:pt>
    <dgm:pt modelId="{600AE26A-6E1B-45B4-950C-FACD09D3C816}">
      <dgm:prSet/>
      <dgm:spPr/>
      <dgm:t>
        <a:bodyPr/>
        <a:lstStyle/>
        <a:p>
          <a:pPr>
            <a:lnSpc>
              <a:spcPct val="100000"/>
            </a:lnSpc>
          </a:pPr>
          <a:r>
            <a:rPr lang="en-GB" dirty="0">
              <a:solidFill>
                <a:srgbClr val="FF0000"/>
              </a:solidFill>
            </a:rPr>
            <a:t>T</a:t>
          </a:r>
          <a:r>
            <a:rPr lang="en-BE" dirty="0">
              <a:solidFill>
                <a:srgbClr val="FF0000"/>
              </a:solidFill>
            </a:rPr>
            <a:t>hey “</a:t>
          </a:r>
          <a:r>
            <a:rPr lang="en-BE" b="1" u="sng" dirty="0">
              <a:solidFill>
                <a:srgbClr val="FF0000"/>
              </a:solidFill>
            </a:rPr>
            <a:t>apply for a considerable period of time</a:t>
          </a:r>
          <a:r>
            <a:rPr lang="en-BE" dirty="0">
              <a:solidFill>
                <a:srgbClr val="FF0000"/>
              </a:solidFill>
            </a:rPr>
            <a:t>” to players whose </a:t>
          </a:r>
          <a:r>
            <a:rPr lang="en-BE" b="1" dirty="0">
              <a:solidFill>
                <a:srgbClr val="FF0000"/>
              </a:solidFill>
            </a:rPr>
            <a:t>careers</a:t>
          </a:r>
          <a:r>
            <a:rPr lang="en-BE" dirty="0">
              <a:solidFill>
                <a:srgbClr val="FF0000"/>
              </a:solidFill>
            </a:rPr>
            <a:t> are moreover </a:t>
          </a:r>
          <a:r>
            <a:rPr lang="en-BE" b="1" u="sng" dirty="0">
              <a:solidFill>
                <a:srgbClr val="FF0000"/>
              </a:solidFill>
            </a:rPr>
            <a:t>relatively short</a:t>
          </a:r>
          <a:r>
            <a:rPr lang="en-BE" dirty="0">
              <a:solidFill>
                <a:srgbClr val="FF0000"/>
              </a:solidFill>
            </a:rPr>
            <a:t>” (para. 104)</a:t>
          </a:r>
          <a:endParaRPr lang="en-US" dirty="0">
            <a:solidFill>
              <a:srgbClr val="FF0000"/>
            </a:solidFill>
          </a:endParaRPr>
        </a:p>
      </dgm:t>
    </dgm:pt>
    <dgm:pt modelId="{7D8DCFAD-AAD3-471D-A0C4-A87538188700}" type="parTrans" cxnId="{6FEA3186-37D8-4B7D-AC00-490991DD5378}">
      <dgm:prSet/>
      <dgm:spPr/>
      <dgm:t>
        <a:bodyPr/>
        <a:lstStyle/>
        <a:p>
          <a:endParaRPr lang="en-US"/>
        </a:p>
      </dgm:t>
    </dgm:pt>
    <dgm:pt modelId="{279F2E5D-52CD-4760-BEAF-F33882FD279D}" type="sibTrans" cxnId="{6FEA3186-37D8-4B7D-AC00-490991DD5378}">
      <dgm:prSet/>
      <dgm:spPr/>
      <dgm:t>
        <a:bodyPr/>
        <a:lstStyle/>
        <a:p>
          <a:endParaRPr lang="en-US"/>
        </a:p>
      </dgm:t>
    </dgm:pt>
    <dgm:pt modelId="{A4696CF2-E1F0-46B5-976D-87AE39BEA68D}" type="pres">
      <dgm:prSet presAssocID="{46A1BE4D-1CDD-4612-88DC-B52EC3EE3291}" presName="root" presStyleCnt="0">
        <dgm:presLayoutVars>
          <dgm:dir/>
          <dgm:resizeHandles val="exact"/>
        </dgm:presLayoutVars>
      </dgm:prSet>
      <dgm:spPr/>
    </dgm:pt>
    <dgm:pt modelId="{0FCF5D24-6DBB-4DFD-8627-EF83B8584932}" type="pres">
      <dgm:prSet presAssocID="{73FEF335-16CB-46E3-ABA4-F2BD01ECEB46}" presName="compNode" presStyleCnt="0"/>
      <dgm:spPr/>
    </dgm:pt>
    <dgm:pt modelId="{A07F1CFF-B6EB-4B9F-A074-241A2646D08C}" type="pres">
      <dgm:prSet presAssocID="{73FEF335-16CB-46E3-ABA4-F2BD01ECEB46}" presName="bgRect" presStyleLbl="bgShp" presStyleIdx="0" presStyleCnt="2" custLinFactNeighborY="10047"/>
      <dgm:spPr/>
    </dgm:pt>
    <dgm:pt modelId="{C2FAC975-748B-4442-84B7-AF66EE179778}" type="pres">
      <dgm:prSet presAssocID="{73FEF335-16CB-46E3-ABA4-F2BD01ECEB4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ght Bulb and Gear"/>
        </a:ext>
      </dgm:extLst>
    </dgm:pt>
    <dgm:pt modelId="{AFF0FB11-C339-4A29-B03D-58F94996B439}" type="pres">
      <dgm:prSet presAssocID="{73FEF335-16CB-46E3-ABA4-F2BD01ECEB46}" presName="spaceRect" presStyleCnt="0"/>
      <dgm:spPr/>
    </dgm:pt>
    <dgm:pt modelId="{78A26CC4-5FF5-46C3-A0EF-B6D26DE1DA3D}" type="pres">
      <dgm:prSet presAssocID="{73FEF335-16CB-46E3-ABA4-F2BD01ECEB46}" presName="parTx" presStyleLbl="revTx" presStyleIdx="0" presStyleCnt="2">
        <dgm:presLayoutVars>
          <dgm:chMax val="0"/>
          <dgm:chPref val="0"/>
        </dgm:presLayoutVars>
      </dgm:prSet>
      <dgm:spPr/>
    </dgm:pt>
    <dgm:pt modelId="{66DB7CCC-87F6-4DAB-A5E1-E209280A90C4}" type="pres">
      <dgm:prSet presAssocID="{4C4CE6F3-E9CB-4457-9767-64B95FB69953}" presName="sibTrans" presStyleCnt="0"/>
      <dgm:spPr/>
    </dgm:pt>
    <dgm:pt modelId="{27551C02-FEBD-4241-A2FC-5F4CBE7DC203}" type="pres">
      <dgm:prSet presAssocID="{600AE26A-6E1B-45B4-950C-FACD09D3C816}" presName="compNode" presStyleCnt="0"/>
      <dgm:spPr/>
    </dgm:pt>
    <dgm:pt modelId="{1484D06F-8FBA-4ABC-9D18-4D534E816577}" type="pres">
      <dgm:prSet presAssocID="{600AE26A-6E1B-45B4-950C-FACD09D3C816}" presName="bgRect" presStyleLbl="bgShp" presStyleIdx="1" presStyleCnt="2"/>
      <dgm:spPr/>
    </dgm:pt>
    <dgm:pt modelId="{49B3A894-FA1D-4585-A1A5-F8CD12667121}" type="pres">
      <dgm:prSet presAssocID="{600AE26A-6E1B-45B4-950C-FACD09D3C81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siness Growth"/>
        </a:ext>
      </dgm:extLst>
    </dgm:pt>
    <dgm:pt modelId="{C24BE080-D89D-4898-B6AF-90EBA08739A5}" type="pres">
      <dgm:prSet presAssocID="{600AE26A-6E1B-45B4-950C-FACD09D3C816}" presName="spaceRect" presStyleCnt="0"/>
      <dgm:spPr/>
    </dgm:pt>
    <dgm:pt modelId="{96AD0A41-871F-422C-9A1D-9486B5D48234}" type="pres">
      <dgm:prSet presAssocID="{600AE26A-6E1B-45B4-950C-FACD09D3C816}" presName="parTx" presStyleLbl="revTx" presStyleIdx="1" presStyleCnt="2">
        <dgm:presLayoutVars>
          <dgm:chMax val="0"/>
          <dgm:chPref val="0"/>
        </dgm:presLayoutVars>
      </dgm:prSet>
      <dgm:spPr/>
    </dgm:pt>
  </dgm:ptLst>
  <dgm:cxnLst>
    <dgm:cxn modelId="{199CAF26-1BA1-4F22-99AE-13A0B6683FEF}" type="presOf" srcId="{46A1BE4D-1CDD-4612-88DC-B52EC3EE3291}" destId="{A4696CF2-E1F0-46B5-976D-87AE39BEA68D}" srcOrd="0" destOrd="0" presId="urn:microsoft.com/office/officeart/2018/2/layout/IconVerticalSolidList"/>
    <dgm:cxn modelId="{A7E23E55-89B6-41EE-93BB-A9ADD35C8CC9}" type="presOf" srcId="{600AE26A-6E1B-45B4-950C-FACD09D3C816}" destId="{96AD0A41-871F-422C-9A1D-9486B5D48234}" srcOrd="0" destOrd="0" presId="urn:microsoft.com/office/officeart/2018/2/layout/IconVerticalSolidList"/>
    <dgm:cxn modelId="{6FEA3186-37D8-4B7D-AC00-490991DD5378}" srcId="{46A1BE4D-1CDD-4612-88DC-B52EC3EE3291}" destId="{600AE26A-6E1B-45B4-950C-FACD09D3C816}" srcOrd="1" destOrd="0" parTransId="{7D8DCFAD-AAD3-471D-A0C4-A87538188700}" sibTransId="{279F2E5D-52CD-4760-BEAF-F33882FD279D}"/>
    <dgm:cxn modelId="{8D896A97-880C-4411-96DE-F5E7BCD4D7D6}" srcId="{46A1BE4D-1CDD-4612-88DC-B52EC3EE3291}" destId="{73FEF335-16CB-46E3-ABA4-F2BD01ECEB46}" srcOrd="0" destOrd="0" parTransId="{24C56F50-BC6E-4AF1-92C4-5822FCB30E49}" sibTransId="{4C4CE6F3-E9CB-4457-9767-64B95FB69953}"/>
    <dgm:cxn modelId="{E69AD9D8-CF8A-4FBC-95EE-F1FCE52E941E}" type="presOf" srcId="{73FEF335-16CB-46E3-ABA4-F2BD01ECEB46}" destId="{78A26CC4-5FF5-46C3-A0EF-B6D26DE1DA3D}" srcOrd="0" destOrd="0" presId="urn:microsoft.com/office/officeart/2018/2/layout/IconVerticalSolidList"/>
    <dgm:cxn modelId="{572C9D6F-D6A9-4359-A258-6FE305C38DA2}" type="presParOf" srcId="{A4696CF2-E1F0-46B5-976D-87AE39BEA68D}" destId="{0FCF5D24-6DBB-4DFD-8627-EF83B8584932}" srcOrd="0" destOrd="0" presId="urn:microsoft.com/office/officeart/2018/2/layout/IconVerticalSolidList"/>
    <dgm:cxn modelId="{78BC807D-D88E-4DC3-AF4A-B3BA4BA16242}" type="presParOf" srcId="{0FCF5D24-6DBB-4DFD-8627-EF83B8584932}" destId="{A07F1CFF-B6EB-4B9F-A074-241A2646D08C}" srcOrd="0" destOrd="0" presId="urn:microsoft.com/office/officeart/2018/2/layout/IconVerticalSolidList"/>
    <dgm:cxn modelId="{B20916E2-509A-45BD-BE9A-54A7C3CB23AB}" type="presParOf" srcId="{0FCF5D24-6DBB-4DFD-8627-EF83B8584932}" destId="{C2FAC975-748B-4442-84B7-AF66EE179778}" srcOrd="1" destOrd="0" presId="urn:microsoft.com/office/officeart/2018/2/layout/IconVerticalSolidList"/>
    <dgm:cxn modelId="{63E1F426-79A9-4119-9AA7-785C539A2452}" type="presParOf" srcId="{0FCF5D24-6DBB-4DFD-8627-EF83B8584932}" destId="{AFF0FB11-C339-4A29-B03D-58F94996B439}" srcOrd="2" destOrd="0" presId="urn:microsoft.com/office/officeart/2018/2/layout/IconVerticalSolidList"/>
    <dgm:cxn modelId="{7708B1D5-7C5C-49F2-B8B6-B147F0D418F0}" type="presParOf" srcId="{0FCF5D24-6DBB-4DFD-8627-EF83B8584932}" destId="{78A26CC4-5FF5-46C3-A0EF-B6D26DE1DA3D}" srcOrd="3" destOrd="0" presId="urn:microsoft.com/office/officeart/2018/2/layout/IconVerticalSolidList"/>
    <dgm:cxn modelId="{F4CA1FD5-E7AF-4CF2-BDC1-8AD75E1CA66D}" type="presParOf" srcId="{A4696CF2-E1F0-46B5-976D-87AE39BEA68D}" destId="{66DB7CCC-87F6-4DAB-A5E1-E209280A90C4}" srcOrd="1" destOrd="0" presId="urn:microsoft.com/office/officeart/2018/2/layout/IconVerticalSolidList"/>
    <dgm:cxn modelId="{1EFA7420-2FC9-4161-8237-03A77C694D1D}" type="presParOf" srcId="{A4696CF2-E1F0-46B5-976D-87AE39BEA68D}" destId="{27551C02-FEBD-4241-A2FC-5F4CBE7DC203}" srcOrd="2" destOrd="0" presId="urn:microsoft.com/office/officeart/2018/2/layout/IconVerticalSolidList"/>
    <dgm:cxn modelId="{F0565186-F761-4861-932F-D64CA51B455E}" type="presParOf" srcId="{27551C02-FEBD-4241-A2FC-5F4CBE7DC203}" destId="{1484D06F-8FBA-4ABC-9D18-4D534E816577}" srcOrd="0" destOrd="0" presId="urn:microsoft.com/office/officeart/2018/2/layout/IconVerticalSolidList"/>
    <dgm:cxn modelId="{534985B5-D7C4-4BA7-8A86-280DA6770A79}" type="presParOf" srcId="{27551C02-FEBD-4241-A2FC-5F4CBE7DC203}" destId="{49B3A894-FA1D-4585-A1A5-F8CD12667121}" srcOrd="1" destOrd="0" presId="urn:microsoft.com/office/officeart/2018/2/layout/IconVerticalSolidList"/>
    <dgm:cxn modelId="{6FFDF4C1-E477-4146-ACF9-AD502A121A5B}" type="presParOf" srcId="{27551C02-FEBD-4241-A2FC-5F4CBE7DC203}" destId="{C24BE080-D89D-4898-B6AF-90EBA08739A5}" srcOrd="2" destOrd="0" presId="urn:microsoft.com/office/officeart/2018/2/layout/IconVerticalSolidList"/>
    <dgm:cxn modelId="{2CD8F6E6-94AB-43E9-AC93-4FC25677C9B4}" type="presParOf" srcId="{27551C02-FEBD-4241-A2FC-5F4CBE7DC203}" destId="{96AD0A41-871F-422C-9A1D-9486B5D4823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22E205A-3559-4082-A7CA-F3BB5F0E030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12D0423-4FA4-4110-8B27-39F77363EB20}">
      <dgm:prSet/>
      <dgm:spPr/>
      <dgm:t>
        <a:bodyPr/>
        <a:lstStyle/>
        <a:p>
          <a:r>
            <a:rPr lang="en-BE" dirty="0">
              <a:solidFill>
                <a:schemeClr val="tx1"/>
              </a:solidFill>
            </a:rPr>
            <a:t>Remuneration and other benefits under new employment contract</a:t>
          </a:r>
          <a:r>
            <a:rPr lang="en-BE" dirty="0"/>
            <a:t>, thus extraneous elements to the terminated employment relationship,  not necessary, not justified.</a:t>
          </a:r>
          <a:endParaRPr lang="en-US" dirty="0"/>
        </a:p>
      </dgm:t>
    </dgm:pt>
    <dgm:pt modelId="{8961D618-69C0-4B7C-89D7-715937C944D4}" type="parTrans" cxnId="{7FFBB3BA-3311-447B-B42C-D8D367FFAA6E}">
      <dgm:prSet/>
      <dgm:spPr/>
      <dgm:t>
        <a:bodyPr/>
        <a:lstStyle/>
        <a:p>
          <a:endParaRPr lang="en-US"/>
        </a:p>
      </dgm:t>
    </dgm:pt>
    <dgm:pt modelId="{222DEAB0-50E5-4E8B-A302-BF88E259C160}" type="sibTrans" cxnId="{7FFBB3BA-3311-447B-B42C-D8D367FFAA6E}">
      <dgm:prSet/>
      <dgm:spPr/>
      <dgm:t>
        <a:bodyPr/>
        <a:lstStyle/>
        <a:p>
          <a:endParaRPr lang="en-US"/>
        </a:p>
      </dgm:t>
    </dgm:pt>
    <dgm:pt modelId="{381CB487-E42D-448C-A58E-736CA6F976DB}">
      <dgm:prSet/>
      <dgm:spPr/>
      <dgm:t>
        <a:bodyPr/>
        <a:lstStyle/>
        <a:p>
          <a:r>
            <a:rPr lang="en-BE" dirty="0">
              <a:solidFill>
                <a:schemeClr val="tx1"/>
              </a:solidFill>
            </a:rPr>
            <a:t>All the costs and expense incurred by the former club</a:t>
          </a:r>
          <a:r>
            <a:rPr lang="en-BE" dirty="0"/>
            <a:t>, “particularly excessive” whereas the player did not participate in those negotiations. They were agreed among clubs to “protect their financial interests”.</a:t>
          </a:r>
          <a:endParaRPr lang="en-US" dirty="0"/>
        </a:p>
      </dgm:t>
    </dgm:pt>
    <dgm:pt modelId="{6F217BE7-A851-4FEF-9938-FB92993F9D0F}" type="parTrans" cxnId="{55CE785C-63FB-40C4-B688-3ADE3256C492}">
      <dgm:prSet/>
      <dgm:spPr/>
      <dgm:t>
        <a:bodyPr/>
        <a:lstStyle/>
        <a:p>
          <a:endParaRPr lang="en-US"/>
        </a:p>
      </dgm:t>
    </dgm:pt>
    <dgm:pt modelId="{AAB1582F-4F92-4535-9244-429D69087FDA}" type="sibTrans" cxnId="{55CE785C-63FB-40C4-B688-3ADE3256C492}">
      <dgm:prSet/>
      <dgm:spPr/>
      <dgm:t>
        <a:bodyPr/>
        <a:lstStyle/>
        <a:p>
          <a:endParaRPr lang="en-US"/>
        </a:p>
      </dgm:t>
    </dgm:pt>
    <dgm:pt modelId="{9FCA0262-84F4-4AF6-BDBA-A1AA601704F1}">
      <dgm:prSet/>
      <dgm:spPr/>
      <dgm:t>
        <a:bodyPr/>
        <a:lstStyle/>
        <a:p>
          <a:r>
            <a:rPr lang="en-BE" dirty="0"/>
            <a:t>This is confirmed by the DRC and CAS jurisprudence. (para.107). (Matuzalem case: positive interest!)</a:t>
          </a:r>
          <a:endParaRPr lang="en-US" dirty="0"/>
        </a:p>
      </dgm:t>
    </dgm:pt>
    <dgm:pt modelId="{8C8AE58C-0545-4426-916F-4F90B1B8D8E1}" type="parTrans" cxnId="{E9130213-5D36-459A-85A7-7F480542F8F4}">
      <dgm:prSet/>
      <dgm:spPr/>
      <dgm:t>
        <a:bodyPr/>
        <a:lstStyle/>
        <a:p>
          <a:endParaRPr lang="en-US"/>
        </a:p>
      </dgm:t>
    </dgm:pt>
    <dgm:pt modelId="{007BE26C-A2E7-4092-BAC7-CD7F60834A66}" type="sibTrans" cxnId="{E9130213-5D36-459A-85A7-7F480542F8F4}">
      <dgm:prSet/>
      <dgm:spPr/>
      <dgm:t>
        <a:bodyPr/>
        <a:lstStyle/>
        <a:p>
          <a:endParaRPr lang="en-US"/>
        </a:p>
      </dgm:t>
    </dgm:pt>
    <dgm:pt modelId="{49AE3F75-5623-432E-995E-3A84AE2A9FA2}" type="pres">
      <dgm:prSet presAssocID="{022E205A-3559-4082-A7CA-F3BB5F0E0307}" presName="root" presStyleCnt="0">
        <dgm:presLayoutVars>
          <dgm:dir/>
          <dgm:resizeHandles val="exact"/>
        </dgm:presLayoutVars>
      </dgm:prSet>
      <dgm:spPr/>
    </dgm:pt>
    <dgm:pt modelId="{1A5AC3FC-8B78-4261-A641-BE7DB8F456CA}" type="pres">
      <dgm:prSet presAssocID="{F12D0423-4FA4-4110-8B27-39F77363EB20}" presName="compNode" presStyleCnt="0"/>
      <dgm:spPr/>
    </dgm:pt>
    <dgm:pt modelId="{E2CB8C54-539E-409D-8205-976709FAB09B}" type="pres">
      <dgm:prSet presAssocID="{F12D0423-4FA4-4110-8B27-39F77363EB20}" presName="bgRect" presStyleLbl="bgShp" presStyleIdx="0" presStyleCnt="3"/>
      <dgm:spPr/>
    </dgm:pt>
    <dgm:pt modelId="{FD6AC3BD-249B-4FA3-846C-4D3FC532D70F}" type="pres">
      <dgm:prSet presAssocID="{F12D0423-4FA4-4110-8B27-39F77363EB2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B991DE34-3828-43DB-81C3-79DC352E2A68}" type="pres">
      <dgm:prSet presAssocID="{F12D0423-4FA4-4110-8B27-39F77363EB20}" presName="spaceRect" presStyleCnt="0"/>
      <dgm:spPr/>
    </dgm:pt>
    <dgm:pt modelId="{AEB0B33C-2EE6-4ECA-AD86-450AF5D3A939}" type="pres">
      <dgm:prSet presAssocID="{F12D0423-4FA4-4110-8B27-39F77363EB20}" presName="parTx" presStyleLbl="revTx" presStyleIdx="0" presStyleCnt="3">
        <dgm:presLayoutVars>
          <dgm:chMax val="0"/>
          <dgm:chPref val="0"/>
        </dgm:presLayoutVars>
      </dgm:prSet>
      <dgm:spPr/>
    </dgm:pt>
    <dgm:pt modelId="{1EBB342D-4A65-42D6-98C0-A379D3E1FD4C}" type="pres">
      <dgm:prSet presAssocID="{222DEAB0-50E5-4E8B-A302-BF88E259C160}" presName="sibTrans" presStyleCnt="0"/>
      <dgm:spPr/>
    </dgm:pt>
    <dgm:pt modelId="{2A76CBE5-FD60-4235-A5CA-399D8BD2A7A6}" type="pres">
      <dgm:prSet presAssocID="{381CB487-E42D-448C-A58E-736CA6F976DB}" presName="compNode" presStyleCnt="0"/>
      <dgm:spPr/>
    </dgm:pt>
    <dgm:pt modelId="{3820E726-4C71-42C4-8524-7CC543E012DE}" type="pres">
      <dgm:prSet presAssocID="{381CB487-E42D-448C-A58E-736CA6F976DB}" presName="bgRect" presStyleLbl="bgShp" presStyleIdx="1" presStyleCnt="3"/>
      <dgm:spPr/>
    </dgm:pt>
    <dgm:pt modelId="{11E30B2A-EA0A-4E31-8D6B-708AA364C88D}" type="pres">
      <dgm:prSet presAssocID="{381CB487-E42D-448C-A58E-736CA6F976D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F18DC6F7-BA90-444B-857C-0F36EB0C7C47}" type="pres">
      <dgm:prSet presAssocID="{381CB487-E42D-448C-A58E-736CA6F976DB}" presName="spaceRect" presStyleCnt="0"/>
      <dgm:spPr/>
    </dgm:pt>
    <dgm:pt modelId="{1BBB28AA-F195-4A84-9329-79C8828E8452}" type="pres">
      <dgm:prSet presAssocID="{381CB487-E42D-448C-A58E-736CA6F976DB}" presName="parTx" presStyleLbl="revTx" presStyleIdx="1" presStyleCnt="3">
        <dgm:presLayoutVars>
          <dgm:chMax val="0"/>
          <dgm:chPref val="0"/>
        </dgm:presLayoutVars>
      </dgm:prSet>
      <dgm:spPr/>
    </dgm:pt>
    <dgm:pt modelId="{20717210-9004-4E67-8046-7B5E5602CB46}" type="pres">
      <dgm:prSet presAssocID="{AAB1582F-4F92-4535-9244-429D69087FDA}" presName="sibTrans" presStyleCnt="0"/>
      <dgm:spPr/>
    </dgm:pt>
    <dgm:pt modelId="{CFB64C2F-A9FA-46E9-A521-E14622A1B109}" type="pres">
      <dgm:prSet presAssocID="{9FCA0262-84F4-4AF6-BDBA-A1AA601704F1}" presName="compNode" presStyleCnt="0"/>
      <dgm:spPr/>
    </dgm:pt>
    <dgm:pt modelId="{058C0A8F-EA9E-4FE5-A943-D5246A281FE2}" type="pres">
      <dgm:prSet presAssocID="{9FCA0262-84F4-4AF6-BDBA-A1AA601704F1}" presName="bgRect" presStyleLbl="bgShp" presStyleIdx="2" presStyleCnt="3"/>
      <dgm:spPr/>
    </dgm:pt>
    <dgm:pt modelId="{BEE050A9-BFE0-4010-BDF2-8E49BB62B181}" type="pres">
      <dgm:prSet presAssocID="{9FCA0262-84F4-4AF6-BDBA-A1AA601704F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Judge"/>
        </a:ext>
      </dgm:extLst>
    </dgm:pt>
    <dgm:pt modelId="{DD01D0BC-0DE9-492D-AF20-4D118A438845}" type="pres">
      <dgm:prSet presAssocID="{9FCA0262-84F4-4AF6-BDBA-A1AA601704F1}" presName="spaceRect" presStyleCnt="0"/>
      <dgm:spPr/>
    </dgm:pt>
    <dgm:pt modelId="{301D0F20-22A1-40C4-AA42-9A1218E0E3C6}" type="pres">
      <dgm:prSet presAssocID="{9FCA0262-84F4-4AF6-BDBA-A1AA601704F1}" presName="parTx" presStyleLbl="revTx" presStyleIdx="2" presStyleCnt="3">
        <dgm:presLayoutVars>
          <dgm:chMax val="0"/>
          <dgm:chPref val="0"/>
        </dgm:presLayoutVars>
      </dgm:prSet>
      <dgm:spPr/>
    </dgm:pt>
  </dgm:ptLst>
  <dgm:cxnLst>
    <dgm:cxn modelId="{E9130213-5D36-459A-85A7-7F480542F8F4}" srcId="{022E205A-3559-4082-A7CA-F3BB5F0E0307}" destId="{9FCA0262-84F4-4AF6-BDBA-A1AA601704F1}" srcOrd="2" destOrd="0" parTransId="{8C8AE58C-0545-4426-916F-4F90B1B8D8E1}" sibTransId="{007BE26C-A2E7-4092-BAC7-CD7F60834A66}"/>
    <dgm:cxn modelId="{580FDF16-3746-4F39-BB9A-CDA4827D654D}" type="presOf" srcId="{F12D0423-4FA4-4110-8B27-39F77363EB20}" destId="{AEB0B33C-2EE6-4ECA-AD86-450AF5D3A939}" srcOrd="0" destOrd="0" presId="urn:microsoft.com/office/officeart/2018/2/layout/IconVerticalSolidList"/>
    <dgm:cxn modelId="{EFA2A657-5C6C-4371-8231-4E1E32734C64}" type="presOf" srcId="{9FCA0262-84F4-4AF6-BDBA-A1AA601704F1}" destId="{301D0F20-22A1-40C4-AA42-9A1218E0E3C6}" srcOrd="0" destOrd="0" presId="urn:microsoft.com/office/officeart/2018/2/layout/IconVerticalSolidList"/>
    <dgm:cxn modelId="{55CE785C-63FB-40C4-B688-3ADE3256C492}" srcId="{022E205A-3559-4082-A7CA-F3BB5F0E0307}" destId="{381CB487-E42D-448C-A58E-736CA6F976DB}" srcOrd="1" destOrd="0" parTransId="{6F217BE7-A851-4FEF-9938-FB92993F9D0F}" sibTransId="{AAB1582F-4F92-4535-9244-429D69087FDA}"/>
    <dgm:cxn modelId="{C666DCA3-A8FB-424A-8E0F-E233FA9BC631}" type="presOf" srcId="{022E205A-3559-4082-A7CA-F3BB5F0E0307}" destId="{49AE3F75-5623-432E-995E-3A84AE2A9FA2}" srcOrd="0" destOrd="0" presId="urn:microsoft.com/office/officeart/2018/2/layout/IconVerticalSolidList"/>
    <dgm:cxn modelId="{7FFBB3BA-3311-447B-B42C-D8D367FFAA6E}" srcId="{022E205A-3559-4082-A7CA-F3BB5F0E0307}" destId="{F12D0423-4FA4-4110-8B27-39F77363EB20}" srcOrd="0" destOrd="0" parTransId="{8961D618-69C0-4B7C-89D7-715937C944D4}" sibTransId="{222DEAB0-50E5-4E8B-A302-BF88E259C160}"/>
    <dgm:cxn modelId="{7BC130C3-9A3C-4FEF-8E9F-898D38EFDCDF}" type="presOf" srcId="{381CB487-E42D-448C-A58E-736CA6F976DB}" destId="{1BBB28AA-F195-4A84-9329-79C8828E8452}" srcOrd="0" destOrd="0" presId="urn:microsoft.com/office/officeart/2018/2/layout/IconVerticalSolidList"/>
    <dgm:cxn modelId="{7E5EDBFC-1637-4AEF-8DDF-D26F792783BE}" type="presParOf" srcId="{49AE3F75-5623-432E-995E-3A84AE2A9FA2}" destId="{1A5AC3FC-8B78-4261-A641-BE7DB8F456CA}" srcOrd="0" destOrd="0" presId="urn:microsoft.com/office/officeart/2018/2/layout/IconVerticalSolidList"/>
    <dgm:cxn modelId="{A29792D8-A7E7-4754-9B1C-A54232F8EF32}" type="presParOf" srcId="{1A5AC3FC-8B78-4261-A641-BE7DB8F456CA}" destId="{E2CB8C54-539E-409D-8205-976709FAB09B}" srcOrd="0" destOrd="0" presId="urn:microsoft.com/office/officeart/2018/2/layout/IconVerticalSolidList"/>
    <dgm:cxn modelId="{C2668E69-13C4-439D-B6D5-E3B334955E34}" type="presParOf" srcId="{1A5AC3FC-8B78-4261-A641-BE7DB8F456CA}" destId="{FD6AC3BD-249B-4FA3-846C-4D3FC532D70F}" srcOrd="1" destOrd="0" presId="urn:microsoft.com/office/officeart/2018/2/layout/IconVerticalSolidList"/>
    <dgm:cxn modelId="{6743778D-2309-4706-BCC3-C992236D060D}" type="presParOf" srcId="{1A5AC3FC-8B78-4261-A641-BE7DB8F456CA}" destId="{B991DE34-3828-43DB-81C3-79DC352E2A68}" srcOrd="2" destOrd="0" presId="urn:microsoft.com/office/officeart/2018/2/layout/IconVerticalSolidList"/>
    <dgm:cxn modelId="{662FE51B-2BE5-408D-809A-B64E887C8F75}" type="presParOf" srcId="{1A5AC3FC-8B78-4261-A641-BE7DB8F456CA}" destId="{AEB0B33C-2EE6-4ECA-AD86-450AF5D3A939}" srcOrd="3" destOrd="0" presId="urn:microsoft.com/office/officeart/2018/2/layout/IconVerticalSolidList"/>
    <dgm:cxn modelId="{061B01A4-9FC0-4615-B4AE-F2D433B63639}" type="presParOf" srcId="{49AE3F75-5623-432E-995E-3A84AE2A9FA2}" destId="{1EBB342D-4A65-42D6-98C0-A379D3E1FD4C}" srcOrd="1" destOrd="0" presId="urn:microsoft.com/office/officeart/2018/2/layout/IconVerticalSolidList"/>
    <dgm:cxn modelId="{A55E1CE1-C2D0-47E8-BD46-1876E996294A}" type="presParOf" srcId="{49AE3F75-5623-432E-995E-3A84AE2A9FA2}" destId="{2A76CBE5-FD60-4235-A5CA-399D8BD2A7A6}" srcOrd="2" destOrd="0" presId="urn:microsoft.com/office/officeart/2018/2/layout/IconVerticalSolidList"/>
    <dgm:cxn modelId="{6BB0730E-2642-4E71-905D-29ABE9CC8257}" type="presParOf" srcId="{2A76CBE5-FD60-4235-A5CA-399D8BD2A7A6}" destId="{3820E726-4C71-42C4-8524-7CC543E012DE}" srcOrd="0" destOrd="0" presId="urn:microsoft.com/office/officeart/2018/2/layout/IconVerticalSolidList"/>
    <dgm:cxn modelId="{619E6D52-206C-4A01-AD2D-3E2E9386470D}" type="presParOf" srcId="{2A76CBE5-FD60-4235-A5CA-399D8BD2A7A6}" destId="{11E30B2A-EA0A-4E31-8D6B-708AA364C88D}" srcOrd="1" destOrd="0" presId="urn:microsoft.com/office/officeart/2018/2/layout/IconVerticalSolidList"/>
    <dgm:cxn modelId="{EF8411BE-BA1D-4E35-854C-622D81CC29FB}" type="presParOf" srcId="{2A76CBE5-FD60-4235-A5CA-399D8BD2A7A6}" destId="{F18DC6F7-BA90-444B-857C-0F36EB0C7C47}" srcOrd="2" destOrd="0" presId="urn:microsoft.com/office/officeart/2018/2/layout/IconVerticalSolidList"/>
    <dgm:cxn modelId="{1DCF482D-658B-45B4-AF15-C96736D72AF8}" type="presParOf" srcId="{2A76CBE5-FD60-4235-A5CA-399D8BD2A7A6}" destId="{1BBB28AA-F195-4A84-9329-79C8828E8452}" srcOrd="3" destOrd="0" presId="urn:microsoft.com/office/officeart/2018/2/layout/IconVerticalSolidList"/>
    <dgm:cxn modelId="{A44C0000-162F-4F9D-84E7-1CA3677A132F}" type="presParOf" srcId="{49AE3F75-5623-432E-995E-3A84AE2A9FA2}" destId="{20717210-9004-4E67-8046-7B5E5602CB46}" srcOrd="3" destOrd="0" presId="urn:microsoft.com/office/officeart/2018/2/layout/IconVerticalSolidList"/>
    <dgm:cxn modelId="{CF35E1C2-8893-46D9-8D92-8CEF06DFA748}" type="presParOf" srcId="{49AE3F75-5623-432E-995E-3A84AE2A9FA2}" destId="{CFB64C2F-A9FA-46E9-A521-E14622A1B109}" srcOrd="4" destOrd="0" presId="urn:microsoft.com/office/officeart/2018/2/layout/IconVerticalSolidList"/>
    <dgm:cxn modelId="{5D88B761-EF13-48CA-8A06-81FA393055DD}" type="presParOf" srcId="{CFB64C2F-A9FA-46E9-A521-E14622A1B109}" destId="{058C0A8F-EA9E-4FE5-A943-D5246A281FE2}" srcOrd="0" destOrd="0" presId="urn:microsoft.com/office/officeart/2018/2/layout/IconVerticalSolidList"/>
    <dgm:cxn modelId="{2306ABB3-C660-4786-A45E-DA23CAD11CF8}" type="presParOf" srcId="{CFB64C2F-A9FA-46E9-A521-E14622A1B109}" destId="{BEE050A9-BFE0-4010-BDF2-8E49BB62B181}" srcOrd="1" destOrd="0" presId="urn:microsoft.com/office/officeart/2018/2/layout/IconVerticalSolidList"/>
    <dgm:cxn modelId="{033F2270-8937-4494-8456-13D542D799A7}" type="presParOf" srcId="{CFB64C2F-A9FA-46E9-A521-E14622A1B109}" destId="{DD01D0BC-0DE9-492D-AF20-4D118A438845}" srcOrd="2" destOrd="0" presId="urn:microsoft.com/office/officeart/2018/2/layout/IconVerticalSolidList"/>
    <dgm:cxn modelId="{746C0D72-CC32-40D5-9AFF-6FA725CE9A86}" type="presParOf" srcId="{CFB64C2F-A9FA-46E9-A521-E14622A1B109}" destId="{301D0F20-22A1-40C4-AA42-9A1218E0E3C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98A970F-293C-4CCE-8D86-F2978026A562}"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9B2D9B3-3F69-455C-8230-583A3CB5987F}">
      <dgm:prSet/>
      <dgm:spPr/>
      <dgm:t>
        <a:bodyPr/>
        <a:lstStyle/>
        <a:p>
          <a:r>
            <a:rPr lang="en-BE"/>
            <a:t>Does not take into account the circumstances of each individual case</a:t>
          </a:r>
          <a:endParaRPr lang="en-US"/>
        </a:p>
      </dgm:t>
    </dgm:pt>
    <dgm:pt modelId="{7D15CD28-4DAA-4DE1-900E-63C83AA40E3F}" type="parTrans" cxnId="{D2593824-1033-4EDD-85A7-DA1B4D5F681E}">
      <dgm:prSet/>
      <dgm:spPr/>
      <dgm:t>
        <a:bodyPr/>
        <a:lstStyle/>
        <a:p>
          <a:endParaRPr lang="en-US"/>
        </a:p>
      </dgm:t>
    </dgm:pt>
    <dgm:pt modelId="{FDE18BC1-0228-4B92-ABC7-3D4F8E41895F}" type="sibTrans" cxnId="{D2593824-1033-4EDD-85A7-DA1B4D5F681E}">
      <dgm:prSet/>
      <dgm:spPr/>
      <dgm:t>
        <a:bodyPr/>
        <a:lstStyle/>
        <a:p>
          <a:endParaRPr lang="en-US"/>
        </a:p>
      </dgm:t>
    </dgm:pt>
    <dgm:pt modelId="{D94FB30E-06B3-488A-AF1D-1AA9EB887239}">
      <dgm:prSet/>
      <dgm:spPr/>
      <dgm:t>
        <a:bodyPr/>
        <a:lstStyle/>
        <a:p>
          <a:r>
            <a:rPr lang="en-GB"/>
            <a:t>C</a:t>
          </a:r>
          <a:r>
            <a:rPr lang="en-BE"/>
            <a:t>ompensation based on questionable criteria (“deficiencies” in the light of EU law)</a:t>
          </a:r>
          <a:endParaRPr lang="en-US"/>
        </a:p>
      </dgm:t>
    </dgm:pt>
    <dgm:pt modelId="{C54FAC67-FCD0-4B90-B8B4-CD4CB79381D1}" type="parTrans" cxnId="{41F3578F-4E87-4F17-ADC4-FA09FED33BE3}">
      <dgm:prSet/>
      <dgm:spPr/>
      <dgm:t>
        <a:bodyPr/>
        <a:lstStyle/>
        <a:p>
          <a:endParaRPr lang="en-US"/>
        </a:p>
      </dgm:t>
    </dgm:pt>
    <dgm:pt modelId="{9BF7793E-380C-460D-BBF2-54D958446FBD}" type="sibTrans" cxnId="{41F3578F-4E87-4F17-ADC4-FA09FED33BE3}">
      <dgm:prSet/>
      <dgm:spPr/>
      <dgm:t>
        <a:bodyPr/>
        <a:lstStyle/>
        <a:p>
          <a:endParaRPr lang="en-US"/>
        </a:p>
      </dgm:t>
    </dgm:pt>
    <dgm:pt modelId="{1F8894C5-14B8-46FA-ACF6-BD1D54AF47EE}">
      <dgm:prSet/>
      <dgm:spPr/>
      <dgm:t>
        <a:bodyPr/>
        <a:lstStyle/>
        <a:p>
          <a:r>
            <a:rPr lang="en-GB"/>
            <a:t>T</a:t>
          </a:r>
          <a:r>
            <a:rPr lang="en-BE"/>
            <a:t>he non application to a new club signing a contract with the player after the expiration of the previous contract , is not provided in the Regulations and thus there is no legal certainty! (para.108)</a:t>
          </a:r>
          <a:endParaRPr lang="en-US"/>
        </a:p>
      </dgm:t>
    </dgm:pt>
    <dgm:pt modelId="{22CD0AE4-F31B-4AB6-BF22-690CC20E39E4}" type="parTrans" cxnId="{C740E544-4657-453A-91B1-529614D1D90F}">
      <dgm:prSet/>
      <dgm:spPr/>
      <dgm:t>
        <a:bodyPr/>
        <a:lstStyle/>
        <a:p>
          <a:endParaRPr lang="en-US"/>
        </a:p>
      </dgm:t>
    </dgm:pt>
    <dgm:pt modelId="{7C5D36F2-CD88-4F25-BDC7-9EDCB1DEC0B5}" type="sibTrans" cxnId="{C740E544-4657-453A-91B1-529614D1D90F}">
      <dgm:prSet/>
      <dgm:spPr/>
      <dgm:t>
        <a:bodyPr/>
        <a:lstStyle/>
        <a:p>
          <a:endParaRPr lang="en-US"/>
        </a:p>
      </dgm:t>
    </dgm:pt>
    <dgm:pt modelId="{A497373C-CE9F-F840-96B9-5938186EE555}" type="pres">
      <dgm:prSet presAssocID="{E98A970F-293C-4CCE-8D86-F2978026A562}" presName="linear" presStyleCnt="0">
        <dgm:presLayoutVars>
          <dgm:animLvl val="lvl"/>
          <dgm:resizeHandles val="exact"/>
        </dgm:presLayoutVars>
      </dgm:prSet>
      <dgm:spPr/>
    </dgm:pt>
    <dgm:pt modelId="{E971BCFC-7D45-0649-A0BE-E0A96CA123D0}" type="pres">
      <dgm:prSet presAssocID="{B9B2D9B3-3F69-455C-8230-583A3CB5987F}" presName="parentText" presStyleLbl="node1" presStyleIdx="0" presStyleCnt="3">
        <dgm:presLayoutVars>
          <dgm:chMax val="0"/>
          <dgm:bulletEnabled val="1"/>
        </dgm:presLayoutVars>
      </dgm:prSet>
      <dgm:spPr/>
    </dgm:pt>
    <dgm:pt modelId="{A95C2B5B-292F-CD4E-9C4F-8B7C300392B4}" type="pres">
      <dgm:prSet presAssocID="{FDE18BC1-0228-4B92-ABC7-3D4F8E41895F}" presName="spacer" presStyleCnt="0"/>
      <dgm:spPr/>
    </dgm:pt>
    <dgm:pt modelId="{B69FEAC6-BA26-3B45-AD03-D1287043842B}" type="pres">
      <dgm:prSet presAssocID="{D94FB30E-06B3-488A-AF1D-1AA9EB887239}" presName="parentText" presStyleLbl="node1" presStyleIdx="1" presStyleCnt="3">
        <dgm:presLayoutVars>
          <dgm:chMax val="0"/>
          <dgm:bulletEnabled val="1"/>
        </dgm:presLayoutVars>
      </dgm:prSet>
      <dgm:spPr/>
    </dgm:pt>
    <dgm:pt modelId="{9E6FA133-4821-9A44-90EC-860F300C80E7}" type="pres">
      <dgm:prSet presAssocID="{9BF7793E-380C-460D-BBF2-54D958446FBD}" presName="spacer" presStyleCnt="0"/>
      <dgm:spPr/>
    </dgm:pt>
    <dgm:pt modelId="{0C1609BB-8C6E-8C45-9574-70CC1C15BD77}" type="pres">
      <dgm:prSet presAssocID="{1F8894C5-14B8-46FA-ACF6-BD1D54AF47EE}" presName="parentText" presStyleLbl="node1" presStyleIdx="2" presStyleCnt="3">
        <dgm:presLayoutVars>
          <dgm:chMax val="0"/>
          <dgm:bulletEnabled val="1"/>
        </dgm:presLayoutVars>
      </dgm:prSet>
      <dgm:spPr/>
    </dgm:pt>
  </dgm:ptLst>
  <dgm:cxnLst>
    <dgm:cxn modelId="{D2593824-1033-4EDD-85A7-DA1B4D5F681E}" srcId="{E98A970F-293C-4CCE-8D86-F2978026A562}" destId="{B9B2D9B3-3F69-455C-8230-583A3CB5987F}" srcOrd="0" destOrd="0" parTransId="{7D15CD28-4DAA-4DE1-900E-63C83AA40E3F}" sibTransId="{FDE18BC1-0228-4B92-ABC7-3D4F8E41895F}"/>
    <dgm:cxn modelId="{C740E544-4657-453A-91B1-529614D1D90F}" srcId="{E98A970F-293C-4CCE-8D86-F2978026A562}" destId="{1F8894C5-14B8-46FA-ACF6-BD1D54AF47EE}" srcOrd="2" destOrd="0" parTransId="{22CD0AE4-F31B-4AB6-BF22-690CC20E39E4}" sibTransId="{7C5D36F2-CD88-4F25-BDC7-9EDCB1DEC0B5}"/>
    <dgm:cxn modelId="{9E091E7D-1274-AD4A-8AD7-B918F07DED45}" type="presOf" srcId="{B9B2D9B3-3F69-455C-8230-583A3CB5987F}" destId="{E971BCFC-7D45-0649-A0BE-E0A96CA123D0}" srcOrd="0" destOrd="0" presId="urn:microsoft.com/office/officeart/2005/8/layout/vList2"/>
    <dgm:cxn modelId="{41F3578F-4E87-4F17-ADC4-FA09FED33BE3}" srcId="{E98A970F-293C-4CCE-8D86-F2978026A562}" destId="{D94FB30E-06B3-488A-AF1D-1AA9EB887239}" srcOrd="1" destOrd="0" parTransId="{C54FAC67-FCD0-4B90-B8B4-CD4CB79381D1}" sibTransId="{9BF7793E-380C-460D-BBF2-54D958446FBD}"/>
    <dgm:cxn modelId="{82E323AE-9B6C-4C4D-ACA7-C9C7F621B2E2}" type="presOf" srcId="{E98A970F-293C-4CCE-8D86-F2978026A562}" destId="{A497373C-CE9F-F840-96B9-5938186EE555}" srcOrd="0" destOrd="0" presId="urn:microsoft.com/office/officeart/2005/8/layout/vList2"/>
    <dgm:cxn modelId="{0EA8D9E3-ABC8-6840-B577-972F02379967}" type="presOf" srcId="{D94FB30E-06B3-488A-AF1D-1AA9EB887239}" destId="{B69FEAC6-BA26-3B45-AD03-D1287043842B}" srcOrd="0" destOrd="0" presId="urn:microsoft.com/office/officeart/2005/8/layout/vList2"/>
    <dgm:cxn modelId="{727DF6F6-00DD-D942-B53B-DC8BDB940E1C}" type="presOf" srcId="{1F8894C5-14B8-46FA-ACF6-BD1D54AF47EE}" destId="{0C1609BB-8C6E-8C45-9574-70CC1C15BD77}" srcOrd="0" destOrd="0" presId="urn:microsoft.com/office/officeart/2005/8/layout/vList2"/>
    <dgm:cxn modelId="{6BB4EB07-DFD5-0949-8BB0-C676E6B1661A}" type="presParOf" srcId="{A497373C-CE9F-F840-96B9-5938186EE555}" destId="{E971BCFC-7D45-0649-A0BE-E0A96CA123D0}" srcOrd="0" destOrd="0" presId="urn:microsoft.com/office/officeart/2005/8/layout/vList2"/>
    <dgm:cxn modelId="{70CA394B-7218-4F4D-8CE2-AB9B0B4BD1A2}" type="presParOf" srcId="{A497373C-CE9F-F840-96B9-5938186EE555}" destId="{A95C2B5B-292F-CD4E-9C4F-8B7C300392B4}" srcOrd="1" destOrd="0" presId="urn:microsoft.com/office/officeart/2005/8/layout/vList2"/>
    <dgm:cxn modelId="{5BC46E5E-8018-7549-94BC-768EB609C483}" type="presParOf" srcId="{A497373C-CE9F-F840-96B9-5938186EE555}" destId="{B69FEAC6-BA26-3B45-AD03-D1287043842B}" srcOrd="2" destOrd="0" presId="urn:microsoft.com/office/officeart/2005/8/layout/vList2"/>
    <dgm:cxn modelId="{BC99839A-66F0-0A4D-AE5C-EF2D3C4BC99B}" type="presParOf" srcId="{A497373C-CE9F-F840-96B9-5938186EE555}" destId="{9E6FA133-4821-9A44-90EC-860F300C80E7}" srcOrd="3" destOrd="0" presId="urn:microsoft.com/office/officeart/2005/8/layout/vList2"/>
    <dgm:cxn modelId="{1444098F-2B52-6949-A328-496136EFA037}" type="presParOf" srcId="{A497373C-CE9F-F840-96B9-5938186EE555}" destId="{0C1609BB-8C6E-8C45-9574-70CC1C15BD7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6B3273-EBC0-8946-8505-96313DD682A1}">
      <dsp:nvSpPr>
        <dsp:cNvPr id="0" name=""/>
        <dsp:cNvSpPr/>
      </dsp:nvSpPr>
      <dsp:spPr>
        <a:xfrm>
          <a:off x="0" y="241994"/>
          <a:ext cx="7886700" cy="2872799"/>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333248" rIns="612096" bIns="170688" numCol="1" spcCol="1270" anchor="t" anchorCtr="0">
          <a:noAutofit/>
        </a:bodyPr>
        <a:lstStyle/>
        <a:p>
          <a:pPr marL="228600" lvl="1" indent="-228600" algn="l" defTabSz="1066800">
            <a:lnSpc>
              <a:spcPct val="90000"/>
            </a:lnSpc>
            <a:spcBef>
              <a:spcPct val="0"/>
            </a:spcBef>
            <a:spcAft>
              <a:spcPct val="15000"/>
            </a:spcAft>
            <a:buChar char="•"/>
          </a:pPr>
          <a:r>
            <a:rPr lang="nl-BE" sz="2400" kern="1200" dirty="0"/>
            <a:t>accept offers of employment actually made;</a:t>
          </a:r>
          <a:endParaRPr lang="en-US" sz="2400" kern="1200" dirty="0"/>
        </a:p>
        <a:p>
          <a:pPr marL="228600" lvl="1" indent="-228600" algn="l" defTabSz="1066800">
            <a:lnSpc>
              <a:spcPct val="90000"/>
            </a:lnSpc>
            <a:spcBef>
              <a:spcPct val="0"/>
            </a:spcBef>
            <a:spcAft>
              <a:spcPct val="15000"/>
            </a:spcAft>
            <a:buChar char="•"/>
          </a:pPr>
          <a:r>
            <a:rPr lang="nl-BE" sz="2400" kern="1200" dirty="0"/>
            <a:t>move freely within the territory of Member States for this purpose;</a:t>
          </a:r>
          <a:endParaRPr lang="en-US" sz="2400" kern="1200" dirty="0"/>
        </a:p>
        <a:p>
          <a:pPr marL="228600" lvl="1" indent="-228600" algn="l" defTabSz="1066800">
            <a:lnSpc>
              <a:spcPct val="90000"/>
            </a:lnSpc>
            <a:spcBef>
              <a:spcPct val="0"/>
            </a:spcBef>
            <a:spcAft>
              <a:spcPct val="15000"/>
            </a:spcAft>
            <a:buChar char="•"/>
          </a:pPr>
          <a:r>
            <a:rPr lang="nl-BE" sz="2400" kern="1200" dirty="0"/>
            <a:t>to stay in a Member State for the purpose of employment;</a:t>
          </a:r>
          <a:endParaRPr lang="en-US" sz="2400" kern="1200" dirty="0"/>
        </a:p>
        <a:p>
          <a:pPr marL="228600" lvl="1" indent="-228600" algn="l" defTabSz="1066800">
            <a:lnSpc>
              <a:spcPct val="90000"/>
            </a:lnSpc>
            <a:spcBef>
              <a:spcPct val="0"/>
            </a:spcBef>
            <a:spcAft>
              <a:spcPct val="15000"/>
            </a:spcAft>
            <a:buChar char="•"/>
          </a:pPr>
          <a:r>
            <a:rPr lang="nl-BE" sz="2400" kern="1200" dirty="0"/>
            <a:t>to remain in the territory of a Member State after having been employed in that State.</a:t>
          </a:r>
          <a:endParaRPr lang="en-US" sz="2400" kern="1200" dirty="0"/>
        </a:p>
      </dsp:txBody>
      <dsp:txXfrm>
        <a:off x="0" y="241994"/>
        <a:ext cx="7886700" cy="2872799"/>
      </dsp:txXfrm>
    </dsp:sp>
    <dsp:sp modelId="{6F6E723E-9501-2A46-B3E6-4031741C92D6}">
      <dsp:nvSpPr>
        <dsp:cNvPr id="0" name=""/>
        <dsp:cNvSpPr/>
      </dsp:nvSpPr>
      <dsp:spPr>
        <a:xfrm>
          <a:off x="394335" y="5834"/>
          <a:ext cx="5520690" cy="4723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711200">
            <a:lnSpc>
              <a:spcPct val="90000"/>
            </a:lnSpc>
            <a:spcBef>
              <a:spcPct val="0"/>
            </a:spcBef>
            <a:spcAft>
              <a:spcPct val="35000"/>
            </a:spcAft>
            <a:buNone/>
          </a:pPr>
          <a:r>
            <a:rPr lang="nl-BE" sz="1600" kern="1200" dirty="0"/>
            <a:t>Art.45 TFEU : “</a:t>
          </a:r>
          <a:r>
            <a:rPr lang="nl-BE" sz="2000" b="1" kern="1200" dirty="0"/>
            <a:t>Workers” have the right to</a:t>
          </a:r>
          <a:r>
            <a:rPr lang="nl-BE" sz="1600" kern="1200" dirty="0"/>
            <a:t>:</a:t>
          </a:r>
          <a:endParaRPr lang="en-US" sz="1600" kern="1200" dirty="0"/>
        </a:p>
      </dsp:txBody>
      <dsp:txXfrm>
        <a:off x="417392" y="28891"/>
        <a:ext cx="5474576" cy="42620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49341A-7645-0943-8802-0A6223F2921C}">
      <dsp:nvSpPr>
        <dsp:cNvPr id="0" name=""/>
        <dsp:cNvSpPr/>
      </dsp:nvSpPr>
      <dsp:spPr>
        <a:xfrm>
          <a:off x="2138737" y="935381"/>
          <a:ext cx="461493" cy="91440"/>
        </a:xfrm>
        <a:custGeom>
          <a:avLst/>
          <a:gdLst/>
          <a:ahLst/>
          <a:cxnLst/>
          <a:rect l="0" t="0" r="0" b="0"/>
          <a:pathLst>
            <a:path>
              <a:moveTo>
                <a:pt x="0" y="45720"/>
              </a:moveTo>
              <a:lnTo>
                <a:pt x="461493"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57181" y="978641"/>
        <a:ext cx="24604" cy="4920"/>
      </dsp:txXfrm>
    </dsp:sp>
    <dsp:sp modelId="{E0A6D406-8DED-F84C-A90A-AA6D3BF54432}">
      <dsp:nvSpPr>
        <dsp:cNvPr id="0" name=""/>
        <dsp:cNvSpPr/>
      </dsp:nvSpPr>
      <dsp:spPr>
        <a:xfrm>
          <a:off x="1002" y="339241"/>
          <a:ext cx="2139535" cy="128372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BE" sz="2000" kern="1200" dirty="0"/>
            <a:t>Non release of ITC pending an employment dispute</a:t>
          </a:r>
          <a:endParaRPr lang="en-US" sz="2000" kern="1200" dirty="0"/>
        </a:p>
      </dsp:txBody>
      <dsp:txXfrm>
        <a:off x="1002" y="339241"/>
        <a:ext cx="2139535" cy="1283721"/>
      </dsp:txXfrm>
    </dsp:sp>
    <dsp:sp modelId="{F3112906-06BB-844E-A656-3B31C9DBB5D6}">
      <dsp:nvSpPr>
        <dsp:cNvPr id="0" name=""/>
        <dsp:cNvSpPr/>
      </dsp:nvSpPr>
      <dsp:spPr>
        <a:xfrm>
          <a:off x="1070769" y="1621162"/>
          <a:ext cx="2631628" cy="461493"/>
        </a:xfrm>
        <a:custGeom>
          <a:avLst/>
          <a:gdLst/>
          <a:ahLst/>
          <a:cxnLst/>
          <a:rect l="0" t="0" r="0" b="0"/>
          <a:pathLst>
            <a:path>
              <a:moveTo>
                <a:pt x="2631628" y="0"/>
              </a:moveTo>
              <a:lnTo>
                <a:pt x="2631628" y="247846"/>
              </a:lnTo>
              <a:lnTo>
                <a:pt x="0" y="247846"/>
              </a:lnTo>
              <a:lnTo>
                <a:pt x="0" y="461493"/>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9652" y="1849448"/>
        <a:ext cx="133862" cy="4920"/>
      </dsp:txXfrm>
    </dsp:sp>
    <dsp:sp modelId="{A02032D2-8CDD-DD40-AF0B-6FFB01CA588E}">
      <dsp:nvSpPr>
        <dsp:cNvPr id="0" name=""/>
        <dsp:cNvSpPr/>
      </dsp:nvSpPr>
      <dsp:spPr>
        <a:xfrm>
          <a:off x="2632630" y="339241"/>
          <a:ext cx="2139535" cy="128372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BE" sz="2000" kern="1200"/>
            <a:t>Disproportionate because:</a:t>
          </a:r>
          <a:endParaRPr lang="en-US" sz="2000" kern="1200"/>
        </a:p>
      </dsp:txBody>
      <dsp:txXfrm>
        <a:off x="2632630" y="339241"/>
        <a:ext cx="2139535" cy="1283721"/>
      </dsp:txXfrm>
    </dsp:sp>
    <dsp:sp modelId="{C96CAAC0-E408-A84D-B625-0387FE56BA68}">
      <dsp:nvSpPr>
        <dsp:cNvPr id="0" name=""/>
        <dsp:cNvSpPr/>
      </dsp:nvSpPr>
      <dsp:spPr>
        <a:xfrm>
          <a:off x="2138737" y="2711196"/>
          <a:ext cx="461493" cy="91440"/>
        </a:xfrm>
        <a:custGeom>
          <a:avLst/>
          <a:gdLst/>
          <a:ahLst/>
          <a:cxnLst/>
          <a:rect l="0" t="0" r="0" b="0"/>
          <a:pathLst>
            <a:path>
              <a:moveTo>
                <a:pt x="0" y="45720"/>
              </a:moveTo>
              <a:lnTo>
                <a:pt x="461493"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57181" y="2754455"/>
        <a:ext cx="24604" cy="4920"/>
      </dsp:txXfrm>
    </dsp:sp>
    <dsp:sp modelId="{5829762E-23F8-7B4D-A555-8EEE64935123}">
      <dsp:nvSpPr>
        <dsp:cNvPr id="0" name=""/>
        <dsp:cNvSpPr/>
      </dsp:nvSpPr>
      <dsp:spPr>
        <a:xfrm>
          <a:off x="1002" y="2115055"/>
          <a:ext cx="2139535" cy="128372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GB" sz="2000" kern="1200"/>
            <a:t>I</a:t>
          </a:r>
          <a:r>
            <a:rPr lang="en-BE" sz="2000" kern="1200"/>
            <a:t>t disregards the circumstances of each case (the factual context)</a:t>
          </a:r>
          <a:endParaRPr lang="en-US" sz="2000" kern="1200"/>
        </a:p>
      </dsp:txBody>
      <dsp:txXfrm>
        <a:off x="1002" y="2115055"/>
        <a:ext cx="2139535" cy="1283721"/>
      </dsp:txXfrm>
    </dsp:sp>
    <dsp:sp modelId="{554D07DC-9F34-3048-9563-9FF24F091CD1}">
      <dsp:nvSpPr>
        <dsp:cNvPr id="0" name=""/>
        <dsp:cNvSpPr/>
      </dsp:nvSpPr>
      <dsp:spPr>
        <a:xfrm>
          <a:off x="1070769" y="3396976"/>
          <a:ext cx="2631628" cy="461493"/>
        </a:xfrm>
        <a:custGeom>
          <a:avLst/>
          <a:gdLst/>
          <a:ahLst/>
          <a:cxnLst/>
          <a:rect l="0" t="0" r="0" b="0"/>
          <a:pathLst>
            <a:path>
              <a:moveTo>
                <a:pt x="2631628" y="0"/>
              </a:moveTo>
              <a:lnTo>
                <a:pt x="2631628" y="247846"/>
              </a:lnTo>
              <a:lnTo>
                <a:pt x="0" y="247846"/>
              </a:lnTo>
              <a:lnTo>
                <a:pt x="0" y="461493"/>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9652" y="3625262"/>
        <a:ext cx="133862" cy="4920"/>
      </dsp:txXfrm>
    </dsp:sp>
    <dsp:sp modelId="{46DC2DD7-62DA-0946-A030-08E985CC546A}">
      <dsp:nvSpPr>
        <dsp:cNvPr id="0" name=""/>
        <dsp:cNvSpPr/>
      </dsp:nvSpPr>
      <dsp:spPr>
        <a:xfrm>
          <a:off x="2632630" y="2115055"/>
          <a:ext cx="2139535" cy="128372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GB" sz="2000" kern="1200"/>
            <a:t>T</a:t>
          </a:r>
          <a:r>
            <a:rPr lang="en-BE" sz="2000" kern="1200"/>
            <a:t>he conduct of the player and his former club</a:t>
          </a:r>
          <a:endParaRPr lang="en-US" sz="2000" kern="1200"/>
        </a:p>
      </dsp:txBody>
      <dsp:txXfrm>
        <a:off x="2632630" y="2115055"/>
        <a:ext cx="2139535" cy="1283721"/>
      </dsp:txXfrm>
    </dsp:sp>
    <dsp:sp modelId="{12877E12-1979-2445-9CDF-75EB620E5A45}">
      <dsp:nvSpPr>
        <dsp:cNvPr id="0" name=""/>
        <dsp:cNvSpPr/>
      </dsp:nvSpPr>
      <dsp:spPr>
        <a:xfrm>
          <a:off x="2138737" y="4487010"/>
          <a:ext cx="461493" cy="91440"/>
        </a:xfrm>
        <a:custGeom>
          <a:avLst/>
          <a:gdLst/>
          <a:ahLst/>
          <a:cxnLst/>
          <a:rect l="0" t="0" r="0" b="0"/>
          <a:pathLst>
            <a:path>
              <a:moveTo>
                <a:pt x="0" y="45720"/>
              </a:moveTo>
              <a:lnTo>
                <a:pt x="461493"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57181" y="4530269"/>
        <a:ext cx="24604" cy="4920"/>
      </dsp:txXfrm>
    </dsp:sp>
    <dsp:sp modelId="{A21ACB4C-33DE-7C4B-97E8-070373FAC7FF}">
      <dsp:nvSpPr>
        <dsp:cNvPr id="0" name=""/>
        <dsp:cNvSpPr/>
      </dsp:nvSpPr>
      <dsp:spPr>
        <a:xfrm>
          <a:off x="1002" y="3890869"/>
          <a:ext cx="2139535" cy="128372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GB" sz="2000" u="sng" kern="1200"/>
            <a:t>T</a:t>
          </a:r>
          <a:r>
            <a:rPr lang="en-BE" sz="2000" u="sng" kern="1200"/>
            <a:t>he role or lack of role </a:t>
          </a:r>
          <a:r>
            <a:rPr lang="en-BE" sz="2000" kern="1200"/>
            <a:t>played by the new club</a:t>
          </a:r>
          <a:endParaRPr lang="en-US" sz="2000" kern="1200"/>
        </a:p>
      </dsp:txBody>
      <dsp:txXfrm>
        <a:off x="1002" y="3890869"/>
        <a:ext cx="2139535" cy="1283721"/>
      </dsp:txXfrm>
    </dsp:sp>
    <dsp:sp modelId="{FB73FD80-47D9-D342-8214-0A0F0D527511}">
      <dsp:nvSpPr>
        <dsp:cNvPr id="0" name=""/>
        <dsp:cNvSpPr/>
      </dsp:nvSpPr>
      <dsp:spPr>
        <a:xfrm>
          <a:off x="2632630" y="3890869"/>
          <a:ext cx="2139535" cy="128372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BE" sz="2000" kern="1200"/>
            <a:t>The Rules do not refer to such a possibility</a:t>
          </a:r>
          <a:endParaRPr lang="en-US" sz="2000" kern="1200"/>
        </a:p>
      </dsp:txBody>
      <dsp:txXfrm>
        <a:off x="2632630" y="3890869"/>
        <a:ext cx="2139535" cy="12837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7C22C-BB56-416A-8C0B-9E6AF34D26C8}">
      <dsp:nvSpPr>
        <dsp:cNvPr id="0" name=""/>
        <dsp:cNvSpPr/>
      </dsp:nvSpPr>
      <dsp:spPr>
        <a:xfrm>
          <a:off x="-36765" y="366261"/>
          <a:ext cx="4236522" cy="120465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70C1CD-9062-4AF2-9160-BC4F306368DD}">
      <dsp:nvSpPr>
        <dsp:cNvPr id="0" name=""/>
        <dsp:cNvSpPr/>
      </dsp:nvSpPr>
      <dsp:spPr>
        <a:xfrm>
          <a:off x="327641" y="637308"/>
          <a:ext cx="663855" cy="6625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EEC7AE-D4D0-4525-A963-AD9721CC33CE}">
      <dsp:nvSpPr>
        <dsp:cNvPr id="0" name=""/>
        <dsp:cNvSpPr/>
      </dsp:nvSpPr>
      <dsp:spPr>
        <a:xfrm>
          <a:off x="1279649" y="366261"/>
          <a:ext cx="2993638" cy="1205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617" tIns="127617" rIns="127617" bIns="127617" numCol="1" spcCol="1270" anchor="ctr" anchorCtr="0">
          <a:noAutofit/>
        </a:bodyPr>
        <a:lstStyle/>
        <a:p>
          <a:pPr marL="0" lvl="0" indent="0" algn="l" defTabSz="1422400">
            <a:lnSpc>
              <a:spcPct val="100000"/>
            </a:lnSpc>
            <a:spcBef>
              <a:spcPct val="0"/>
            </a:spcBef>
            <a:spcAft>
              <a:spcPct val="35000"/>
            </a:spcAft>
            <a:buNone/>
          </a:pPr>
          <a:r>
            <a:rPr lang="en-US" sz="3200" kern="1200" dirty="0"/>
            <a:t>WHY 200.000 euros ?</a:t>
          </a:r>
        </a:p>
      </dsp:txBody>
      <dsp:txXfrm>
        <a:off x="1279649" y="366261"/>
        <a:ext cx="2993638" cy="1205831"/>
      </dsp:txXfrm>
    </dsp:sp>
    <dsp:sp modelId="{33D0BC13-CA80-41CC-BD79-024B2DD1329B}">
      <dsp:nvSpPr>
        <dsp:cNvPr id="0" name=""/>
        <dsp:cNvSpPr/>
      </dsp:nvSpPr>
      <dsp:spPr>
        <a:xfrm>
          <a:off x="-36765" y="1825951"/>
          <a:ext cx="4236522" cy="120465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C2624F-386C-4E28-9BD6-010725DF7A5D}">
      <dsp:nvSpPr>
        <dsp:cNvPr id="0" name=""/>
        <dsp:cNvSpPr/>
      </dsp:nvSpPr>
      <dsp:spPr>
        <a:xfrm>
          <a:off x="327641" y="2096998"/>
          <a:ext cx="663855" cy="6625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67C783-5720-40C0-9F26-931BD01D051E}">
      <dsp:nvSpPr>
        <dsp:cNvPr id="0" name=""/>
        <dsp:cNvSpPr/>
      </dsp:nvSpPr>
      <dsp:spPr>
        <a:xfrm>
          <a:off x="1355905" y="1825951"/>
          <a:ext cx="2841126" cy="1205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617" tIns="127617" rIns="127617" bIns="127617" numCol="1" spcCol="1270" anchor="ctr" anchorCtr="0">
          <a:noAutofit/>
        </a:bodyPr>
        <a:lstStyle/>
        <a:p>
          <a:pPr marL="0" lvl="0" indent="0" algn="l" defTabSz="1422400">
            <a:lnSpc>
              <a:spcPct val="100000"/>
            </a:lnSpc>
            <a:spcBef>
              <a:spcPct val="0"/>
            </a:spcBef>
            <a:spcAft>
              <a:spcPct val="35000"/>
            </a:spcAft>
            <a:buNone/>
          </a:pPr>
          <a:r>
            <a:rPr lang="en-US" sz="3200" kern="1200" dirty="0"/>
            <a:t>How was it calculated?</a:t>
          </a:r>
        </a:p>
      </dsp:txBody>
      <dsp:txXfrm>
        <a:off x="1355905" y="1825951"/>
        <a:ext cx="2841126" cy="12058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FCA893-BF6A-B647-B0E0-178DF8080955}">
      <dsp:nvSpPr>
        <dsp:cNvPr id="0" name=""/>
        <dsp:cNvSpPr/>
      </dsp:nvSpPr>
      <dsp:spPr>
        <a:xfrm>
          <a:off x="0" y="38456"/>
          <a:ext cx="4941945" cy="25388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Either Parties may terminate a contract ”without consequences of any kind” for just cause (Art. 14.1)</a:t>
          </a:r>
        </a:p>
      </dsp:txBody>
      <dsp:txXfrm>
        <a:off x="123939" y="162395"/>
        <a:ext cx="4694067" cy="2291021"/>
      </dsp:txXfrm>
    </dsp:sp>
    <dsp:sp modelId="{AA0CE7EE-C629-464B-9FAB-F3ABF2D2ACEF}">
      <dsp:nvSpPr>
        <dsp:cNvPr id="0" name=""/>
        <dsp:cNvSpPr/>
      </dsp:nvSpPr>
      <dsp:spPr>
        <a:xfrm>
          <a:off x="0" y="2666636"/>
          <a:ext cx="4941945" cy="2538899"/>
        </a:xfrm>
        <a:prstGeom prst="roundRect">
          <a:avLst/>
        </a:prstGeom>
        <a:solidFill>
          <a:schemeClr val="accent5">
            <a:hueOff val="1865238"/>
            <a:satOff val="-50200"/>
            <a:lumOff val="-3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a:t>
          </a:r>
          <a:r>
            <a:rPr lang="en-US" sz="3100" i="1" kern="1200"/>
            <a:t>Abusive</a:t>
          </a:r>
          <a:r>
            <a:rPr lang="en-US" sz="3100" kern="1200"/>
            <a:t>” Conduct (Art.14.2)</a:t>
          </a:r>
        </a:p>
      </dsp:txBody>
      <dsp:txXfrm>
        <a:off x="123939" y="2790575"/>
        <a:ext cx="4694067" cy="22910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B5228-27C9-F048-9830-29EC3489FEB3}">
      <dsp:nvSpPr>
        <dsp:cNvPr id="0" name=""/>
        <dsp:cNvSpPr/>
      </dsp:nvSpPr>
      <dsp:spPr>
        <a:xfrm>
          <a:off x="0" y="4683023"/>
          <a:ext cx="5000124" cy="76828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a:t>Previous warning (unauthorized absences, misbehavior during training)</a:t>
          </a:r>
          <a:endParaRPr lang="en-US" sz="1700" kern="1200"/>
        </a:p>
      </dsp:txBody>
      <dsp:txXfrm>
        <a:off x="0" y="4683023"/>
        <a:ext cx="5000124" cy="768289"/>
      </dsp:txXfrm>
    </dsp:sp>
    <dsp:sp modelId="{612DB8D2-B244-6F45-A4D7-A547B1A111BE}">
      <dsp:nvSpPr>
        <dsp:cNvPr id="0" name=""/>
        <dsp:cNvSpPr/>
      </dsp:nvSpPr>
      <dsp:spPr>
        <a:xfrm rot="10800000">
          <a:off x="0" y="3512919"/>
          <a:ext cx="5000124" cy="1181628"/>
        </a:xfrm>
        <a:prstGeom prst="upArrowCallou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a:t>ULTIMA RATIO (action of last resort)</a:t>
          </a:r>
          <a:endParaRPr lang="en-US" sz="1700" kern="1200"/>
        </a:p>
      </dsp:txBody>
      <dsp:txXfrm rot="10800000">
        <a:off x="0" y="3512919"/>
        <a:ext cx="5000124" cy="767786"/>
      </dsp:txXfrm>
    </dsp:sp>
    <dsp:sp modelId="{6C88BAA5-7F16-7F4A-8F6A-F362CD51E816}">
      <dsp:nvSpPr>
        <dsp:cNvPr id="0" name=""/>
        <dsp:cNvSpPr/>
      </dsp:nvSpPr>
      <dsp:spPr>
        <a:xfrm rot="10800000">
          <a:off x="0" y="2342815"/>
          <a:ext cx="5000124" cy="1181628"/>
        </a:xfrm>
        <a:prstGeom prst="upArrowCallou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“Sufficient serious reasons”, impossibility to continue the employment relationship</a:t>
          </a:r>
        </a:p>
      </dsp:txBody>
      <dsp:txXfrm rot="10800000">
        <a:off x="0" y="2342815"/>
        <a:ext cx="5000124" cy="767786"/>
      </dsp:txXfrm>
    </dsp:sp>
    <dsp:sp modelId="{8E843D77-6493-E843-A056-3E9A654866CE}">
      <dsp:nvSpPr>
        <dsp:cNvPr id="0" name=""/>
        <dsp:cNvSpPr/>
      </dsp:nvSpPr>
      <dsp:spPr>
        <a:xfrm rot="10800000">
          <a:off x="0" y="1172711"/>
          <a:ext cx="5000124" cy="1181628"/>
        </a:xfrm>
        <a:prstGeom prst="upArrowCallou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”Good Cause” when the fundamental terms and conditions of contract are not respected. (CAS)</a:t>
          </a:r>
        </a:p>
      </dsp:txBody>
      <dsp:txXfrm rot="10800000">
        <a:off x="0" y="1172711"/>
        <a:ext cx="5000124" cy="767786"/>
      </dsp:txXfrm>
    </dsp:sp>
    <dsp:sp modelId="{E353A46B-C177-D244-97AC-D18AC8EB8D72}">
      <dsp:nvSpPr>
        <dsp:cNvPr id="0" name=""/>
        <dsp:cNvSpPr/>
      </dsp:nvSpPr>
      <dsp:spPr>
        <a:xfrm rot="10800000">
          <a:off x="0" y="2607"/>
          <a:ext cx="5000124" cy="1181628"/>
        </a:xfrm>
        <a:prstGeom prst="upArrowCallou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“Valid </a:t>
          </a:r>
          <a:r>
            <a:rPr lang="en-US" sz="2800" kern="1200" dirty="0">
              <a:solidFill>
                <a:srgbClr val="FFFFFF"/>
              </a:solidFill>
              <a:latin typeface="Arial"/>
              <a:ea typeface="+mn-ea"/>
              <a:cs typeface="+mn-cs"/>
            </a:rPr>
            <a:t>Reason” (DRC)</a:t>
          </a:r>
        </a:p>
      </dsp:txBody>
      <dsp:txXfrm rot="10800000">
        <a:off x="0" y="2607"/>
        <a:ext cx="5000124" cy="7677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81D4FD-671F-004E-B2A7-A8AA22173C2D}">
      <dsp:nvSpPr>
        <dsp:cNvPr id="0" name=""/>
        <dsp:cNvSpPr/>
      </dsp:nvSpPr>
      <dsp:spPr>
        <a:xfrm>
          <a:off x="0" y="677"/>
          <a:ext cx="48801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36E7779-32A4-9840-B03B-CF4A660C537B}">
      <dsp:nvSpPr>
        <dsp:cNvPr id="0" name=""/>
        <dsp:cNvSpPr/>
      </dsp:nvSpPr>
      <dsp:spPr>
        <a:xfrm>
          <a:off x="0" y="677"/>
          <a:ext cx="4880121"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Termination without just cause:</a:t>
          </a:r>
        </a:p>
        <a:p>
          <a:pPr marL="0" lvl="0" indent="0" algn="l" defTabSz="1022350">
            <a:lnSpc>
              <a:spcPct val="90000"/>
            </a:lnSpc>
            <a:spcBef>
              <a:spcPct val="0"/>
            </a:spcBef>
            <a:spcAft>
              <a:spcPct val="35000"/>
            </a:spcAft>
            <a:buNone/>
          </a:pPr>
          <a:r>
            <a:rPr lang="en-US" sz="2300" kern="1200" dirty="0"/>
            <a:t>Non authorized absence, no training</a:t>
          </a:r>
        </a:p>
      </dsp:txBody>
      <dsp:txXfrm>
        <a:off x="0" y="677"/>
        <a:ext cx="4880121" cy="1108938"/>
      </dsp:txXfrm>
    </dsp:sp>
    <dsp:sp modelId="{6A09C18E-F350-084D-A796-3197A9D420EA}">
      <dsp:nvSpPr>
        <dsp:cNvPr id="0" name=""/>
        <dsp:cNvSpPr/>
      </dsp:nvSpPr>
      <dsp:spPr>
        <a:xfrm>
          <a:off x="0" y="1109615"/>
          <a:ext cx="48801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626C44D-5E26-3D48-B62C-19483316706E}">
      <dsp:nvSpPr>
        <dsp:cNvPr id="0" name=""/>
        <dsp:cNvSpPr/>
      </dsp:nvSpPr>
      <dsp:spPr>
        <a:xfrm>
          <a:off x="0" y="1109615"/>
          <a:ext cx="4880121"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DRC  and CAS: 10.500.000 euros compensation to </a:t>
          </a:r>
          <a:r>
            <a:rPr lang="en-US" sz="2300" kern="1200" dirty="0" err="1"/>
            <a:t>Lokomotive</a:t>
          </a:r>
          <a:r>
            <a:rPr lang="en-US" sz="2300" kern="1200" dirty="0"/>
            <a:t> Moscow (unamortized transfer fee!)</a:t>
          </a:r>
        </a:p>
      </dsp:txBody>
      <dsp:txXfrm>
        <a:off x="0" y="1109615"/>
        <a:ext cx="4880121" cy="1108938"/>
      </dsp:txXfrm>
    </dsp:sp>
    <dsp:sp modelId="{8B1427BF-C51F-3F43-BDD5-A6CF8B4CCE59}">
      <dsp:nvSpPr>
        <dsp:cNvPr id="0" name=""/>
        <dsp:cNvSpPr/>
      </dsp:nvSpPr>
      <dsp:spPr>
        <a:xfrm>
          <a:off x="0" y="2218554"/>
          <a:ext cx="48801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8727EA1-B5EC-B543-B9DA-866783847867}">
      <dsp:nvSpPr>
        <dsp:cNvPr id="0" name=""/>
        <dsp:cNvSpPr/>
      </dsp:nvSpPr>
      <dsp:spPr>
        <a:xfrm>
          <a:off x="0" y="2218554"/>
          <a:ext cx="4880121"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Belgian Club Charleroi interested but…</a:t>
          </a:r>
        </a:p>
      </dsp:txBody>
      <dsp:txXfrm>
        <a:off x="0" y="2218554"/>
        <a:ext cx="4880121" cy="1108938"/>
      </dsp:txXfrm>
    </dsp:sp>
    <dsp:sp modelId="{582E4CD9-9FF2-EA49-ABD9-7E935DC4A877}">
      <dsp:nvSpPr>
        <dsp:cNvPr id="0" name=""/>
        <dsp:cNvSpPr/>
      </dsp:nvSpPr>
      <dsp:spPr>
        <a:xfrm>
          <a:off x="0" y="3327492"/>
          <a:ext cx="48801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E9ACBCD-04BB-E949-815B-4FE7340195DE}">
      <dsp:nvSpPr>
        <dsp:cNvPr id="0" name=""/>
        <dsp:cNvSpPr/>
      </dsp:nvSpPr>
      <dsp:spPr>
        <a:xfrm>
          <a:off x="0" y="3327492"/>
          <a:ext cx="4880121"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No clearance from FIFA and URBSFA</a:t>
          </a:r>
        </a:p>
      </dsp:txBody>
      <dsp:txXfrm>
        <a:off x="0" y="3327492"/>
        <a:ext cx="4880121" cy="1108938"/>
      </dsp:txXfrm>
    </dsp:sp>
    <dsp:sp modelId="{10F18F66-ADE4-5541-80A4-169777EECA67}">
      <dsp:nvSpPr>
        <dsp:cNvPr id="0" name=""/>
        <dsp:cNvSpPr/>
      </dsp:nvSpPr>
      <dsp:spPr>
        <a:xfrm>
          <a:off x="0" y="4436431"/>
          <a:ext cx="48801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6D3B280-3350-EB48-B8E7-AEE774363CE2}">
      <dsp:nvSpPr>
        <dsp:cNvPr id="0" name=""/>
        <dsp:cNvSpPr/>
      </dsp:nvSpPr>
      <dsp:spPr>
        <a:xfrm>
          <a:off x="0" y="4436431"/>
          <a:ext cx="4880121"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Case before national judge : claim 6 millions Euros as loss of earnings – Preliminary questions for ECJ</a:t>
          </a:r>
        </a:p>
      </dsp:txBody>
      <dsp:txXfrm>
        <a:off x="0" y="4436431"/>
        <a:ext cx="4880121" cy="11089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9B092-EF1C-AD4D-8C8C-D12A16800E26}">
      <dsp:nvSpPr>
        <dsp:cNvPr id="0" name=""/>
        <dsp:cNvSpPr/>
      </dsp:nvSpPr>
      <dsp:spPr>
        <a:xfrm>
          <a:off x="0" y="746576"/>
          <a:ext cx="4941945" cy="88803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BE" sz="2300" kern="1200"/>
            <a:t>YES OF COURSE: they are deterrent for clubs in hiring players:</a:t>
          </a:r>
          <a:endParaRPr lang="en-US" sz="2300" kern="1200"/>
        </a:p>
      </dsp:txBody>
      <dsp:txXfrm>
        <a:off x="43350" y="789926"/>
        <a:ext cx="4855245" cy="801330"/>
      </dsp:txXfrm>
    </dsp:sp>
    <dsp:sp modelId="{90A61DCF-7FAD-AB41-8707-209BBDB20494}">
      <dsp:nvSpPr>
        <dsp:cNvPr id="0" name=""/>
        <dsp:cNvSpPr/>
      </dsp:nvSpPr>
      <dsp:spPr>
        <a:xfrm>
          <a:off x="0" y="1700846"/>
          <a:ext cx="4941945" cy="888030"/>
        </a:xfrm>
        <a:prstGeom prst="roundRect">
          <a:avLst/>
        </a:prstGeom>
        <a:solidFill>
          <a:schemeClr val="accent5">
            <a:hueOff val="621746"/>
            <a:satOff val="-16733"/>
            <a:lumOff val="-1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BE" sz="2300" kern="1200"/>
            <a:t>“Significant legal risks”</a:t>
          </a:r>
          <a:endParaRPr lang="en-US" sz="2300" kern="1200"/>
        </a:p>
      </dsp:txBody>
      <dsp:txXfrm>
        <a:off x="43350" y="1744196"/>
        <a:ext cx="4855245" cy="801330"/>
      </dsp:txXfrm>
    </dsp:sp>
    <dsp:sp modelId="{2F70AC86-09EE-CB46-8E84-CB9F30D94137}">
      <dsp:nvSpPr>
        <dsp:cNvPr id="0" name=""/>
        <dsp:cNvSpPr/>
      </dsp:nvSpPr>
      <dsp:spPr>
        <a:xfrm>
          <a:off x="0" y="2655116"/>
          <a:ext cx="4941945" cy="888030"/>
        </a:xfrm>
        <a:prstGeom prst="roundRect">
          <a:avLst/>
        </a:prstGeom>
        <a:solidFill>
          <a:schemeClr val="accent5">
            <a:hueOff val="1243492"/>
            <a:satOff val="-33467"/>
            <a:lumOff val="-2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BE" sz="2300" kern="1200"/>
            <a:t>”Unpredictable and potentially very high financial risks”</a:t>
          </a:r>
          <a:endParaRPr lang="en-US" sz="2300" kern="1200"/>
        </a:p>
      </dsp:txBody>
      <dsp:txXfrm>
        <a:off x="43350" y="2698466"/>
        <a:ext cx="4855245" cy="801330"/>
      </dsp:txXfrm>
    </dsp:sp>
    <dsp:sp modelId="{42F17B7A-F89E-4C4F-BA86-4B9C46627D4F}">
      <dsp:nvSpPr>
        <dsp:cNvPr id="0" name=""/>
        <dsp:cNvSpPr/>
      </dsp:nvSpPr>
      <dsp:spPr>
        <a:xfrm>
          <a:off x="0" y="3609386"/>
          <a:ext cx="4941945" cy="888030"/>
        </a:xfrm>
        <a:prstGeom prst="roundRect">
          <a:avLst/>
        </a:prstGeom>
        <a:solidFill>
          <a:schemeClr val="accent5">
            <a:hueOff val="1865238"/>
            <a:satOff val="-50200"/>
            <a:lumOff val="-3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BE" sz="2300" kern="1200" dirty="0"/>
            <a:t>“Major  sporting risks”(para.92)</a:t>
          </a:r>
          <a:endParaRPr lang="en-US" sz="2300" kern="1200" dirty="0"/>
        </a:p>
      </dsp:txBody>
      <dsp:txXfrm>
        <a:off x="43350" y="3652736"/>
        <a:ext cx="4855245" cy="8013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F1CFF-B6EB-4B9F-A074-241A2646D08C}">
      <dsp:nvSpPr>
        <dsp:cNvPr id="0" name=""/>
        <dsp:cNvSpPr/>
      </dsp:nvSpPr>
      <dsp:spPr>
        <a:xfrm>
          <a:off x="0" y="872803"/>
          <a:ext cx="8229600" cy="13592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AC975-748B-4442-84B7-AF66EE179778}">
      <dsp:nvSpPr>
        <dsp:cNvPr id="0" name=""/>
        <dsp:cNvSpPr/>
      </dsp:nvSpPr>
      <dsp:spPr>
        <a:xfrm>
          <a:off x="411163" y="1042066"/>
          <a:ext cx="747569" cy="7475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A26CC4-5FF5-46C3-A0EF-B6D26DE1DA3D}">
      <dsp:nvSpPr>
        <dsp:cNvPr id="0" name=""/>
        <dsp:cNvSpPr/>
      </dsp:nvSpPr>
      <dsp:spPr>
        <a:xfrm>
          <a:off x="1569896" y="736242"/>
          <a:ext cx="6659703" cy="135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851" tIns="143851" rIns="143851" bIns="143851" numCol="1" spcCol="1270" anchor="ctr" anchorCtr="0">
          <a:noAutofit/>
        </a:bodyPr>
        <a:lstStyle/>
        <a:p>
          <a:pPr marL="0" lvl="0" indent="0" algn="l" defTabSz="1066800">
            <a:lnSpc>
              <a:spcPct val="100000"/>
            </a:lnSpc>
            <a:spcBef>
              <a:spcPct val="0"/>
            </a:spcBef>
            <a:spcAft>
              <a:spcPct val="35000"/>
            </a:spcAft>
            <a:buNone/>
          </a:pPr>
          <a:r>
            <a:rPr lang="en-BE" sz="2400" kern="1200" dirty="0">
              <a:solidFill>
                <a:srgbClr val="FF0000"/>
              </a:solidFill>
            </a:rPr>
            <a:t>“they </a:t>
          </a:r>
          <a:r>
            <a:rPr lang="en-BE" sz="2400" b="1" u="sng" kern="1200" dirty="0">
              <a:solidFill>
                <a:srgbClr val="FF0000"/>
              </a:solidFill>
            </a:rPr>
            <a:t>go</a:t>
          </a:r>
          <a:r>
            <a:rPr lang="en-BE" sz="2400" u="sng" kern="1200" dirty="0">
              <a:solidFill>
                <a:srgbClr val="FF0000"/>
              </a:solidFill>
            </a:rPr>
            <a:t> </a:t>
          </a:r>
          <a:r>
            <a:rPr lang="en-BE" sz="2400" b="1" u="sng" kern="1200" dirty="0">
              <a:solidFill>
                <a:srgbClr val="FF0000"/>
              </a:solidFill>
            </a:rPr>
            <a:t>beyond and even</a:t>
          </a:r>
          <a:r>
            <a:rPr lang="en-BE" sz="2400" kern="1200" dirty="0">
              <a:solidFill>
                <a:srgbClr val="FF0000"/>
              </a:solidFill>
            </a:rPr>
            <a:t>, in the case of some of them </a:t>
          </a:r>
          <a:r>
            <a:rPr lang="en-BE" sz="2400" b="1" u="sng" kern="1200" dirty="0">
              <a:solidFill>
                <a:srgbClr val="FF0000"/>
              </a:solidFill>
            </a:rPr>
            <a:t>far beyond</a:t>
          </a:r>
          <a:r>
            <a:rPr lang="en-BE" sz="2400" kern="1200" dirty="0">
              <a:solidFill>
                <a:srgbClr val="FF0000"/>
              </a:solidFill>
            </a:rPr>
            <a:t>, what is necessary to achieve their objective”…</a:t>
          </a:r>
          <a:endParaRPr lang="en-US" sz="2400" kern="1200" dirty="0">
            <a:solidFill>
              <a:srgbClr val="FF0000"/>
            </a:solidFill>
          </a:endParaRPr>
        </a:p>
      </dsp:txBody>
      <dsp:txXfrm>
        <a:off x="1569896" y="736242"/>
        <a:ext cx="6659703" cy="1359217"/>
      </dsp:txXfrm>
    </dsp:sp>
    <dsp:sp modelId="{1484D06F-8FBA-4ABC-9D18-4D534E816577}">
      <dsp:nvSpPr>
        <dsp:cNvPr id="0" name=""/>
        <dsp:cNvSpPr/>
      </dsp:nvSpPr>
      <dsp:spPr>
        <a:xfrm>
          <a:off x="0" y="2435264"/>
          <a:ext cx="8229600" cy="13592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B3A894-FA1D-4585-A1A5-F8CD12667121}">
      <dsp:nvSpPr>
        <dsp:cNvPr id="0" name=""/>
        <dsp:cNvSpPr/>
      </dsp:nvSpPr>
      <dsp:spPr>
        <a:xfrm>
          <a:off x="411163" y="2741088"/>
          <a:ext cx="747569" cy="7475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AD0A41-871F-422C-9A1D-9486B5D48234}">
      <dsp:nvSpPr>
        <dsp:cNvPr id="0" name=""/>
        <dsp:cNvSpPr/>
      </dsp:nvSpPr>
      <dsp:spPr>
        <a:xfrm>
          <a:off x="1569896" y="2435264"/>
          <a:ext cx="6659703" cy="135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851" tIns="143851" rIns="143851" bIns="143851" numCol="1" spcCol="1270" anchor="ctr" anchorCtr="0">
          <a:noAutofit/>
        </a:bodyPr>
        <a:lstStyle/>
        <a:p>
          <a:pPr marL="0" lvl="0" indent="0" algn="l" defTabSz="1066800">
            <a:lnSpc>
              <a:spcPct val="100000"/>
            </a:lnSpc>
            <a:spcBef>
              <a:spcPct val="0"/>
            </a:spcBef>
            <a:spcAft>
              <a:spcPct val="35000"/>
            </a:spcAft>
            <a:buNone/>
          </a:pPr>
          <a:r>
            <a:rPr lang="en-GB" sz="2400" kern="1200" dirty="0">
              <a:solidFill>
                <a:srgbClr val="FF0000"/>
              </a:solidFill>
            </a:rPr>
            <a:t>T</a:t>
          </a:r>
          <a:r>
            <a:rPr lang="en-BE" sz="2400" kern="1200" dirty="0">
              <a:solidFill>
                <a:srgbClr val="FF0000"/>
              </a:solidFill>
            </a:rPr>
            <a:t>hey “</a:t>
          </a:r>
          <a:r>
            <a:rPr lang="en-BE" sz="2400" b="1" u="sng" kern="1200" dirty="0">
              <a:solidFill>
                <a:srgbClr val="FF0000"/>
              </a:solidFill>
            </a:rPr>
            <a:t>apply for a considerable period of time</a:t>
          </a:r>
          <a:r>
            <a:rPr lang="en-BE" sz="2400" kern="1200" dirty="0">
              <a:solidFill>
                <a:srgbClr val="FF0000"/>
              </a:solidFill>
            </a:rPr>
            <a:t>” to players whose </a:t>
          </a:r>
          <a:r>
            <a:rPr lang="en-BE" sz="2400" b="1" kern="1200" dirty="0">
              <a:solidFill>
                <a:srgbClr val="FF0000"/>
              </a:solidFill>
            </a:rPr>
            <a:t>careers</a:t>
          </a:r>
          <a:r>
            <a:rPr lang="en-BE" sz="2400" kern="1200" dirty="0">
              <a:solidFill>
                <a:srgbClr val="FF0000"/>
              </a:solidFill>
            </a:rPr>
            <a:t> are moreover </a:t>
          </a:r>
          <a:r>
            <a:rPr lang="en-BE" sz="2400" b="1" u="sng" kern="1200" dirty="0">
              <a:solidFill>
                <a:srgbClr val="FF0000"/>
              </a:solidFill>
            </a:rPr>
            <a:t>relatively short</a:t>
          </a:r>
          <a:r>
            <a:rPr lang="en-BE" sz="2400" kern="1200" dirty="0">
              <a:solidFill>
                <a:srgbClr val="FF0000"/>
              </a:solidFill>
            </a:rPr>
            <a:t>” (para. 104)</a:t>
          </a:r>
          <a:endParaRPr lang="en-US" sz="2400" kern="1200" dirty="0">
            <a:solidFill>
              <a:srgbClr val="FF0000"/>
            </a:solidFill>
          </a:endParaRPr>
        </a:p>
      </dsp:txBody>
      <dsp:txXfrm>
        <a:off x="1569896" y="2435264"/>
        <a:ext cx="6659703" cy="135921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CB8C54-539E-409D-8205-976709FAB09B}">
      <dsp:nvSpPr>
        <dsp:cNvPr id="0" name=""/>
        <dsp:cNvSpPr/>
      </dsp:nvSpPr>
      <dsp:spPr>
        <a:xfrm>
          <a:off x="0" y="531"/>
          <a:ext cx="78867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6AC3BD-249B-4FA3-846C-4D3FC532D70F}">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B0B33C-2EE6-4ECA-AD86-450AF5D3A939}">
      <dsp:nvSpPr>
        <dsp:cNvPr id="0" name=""/>
        <dsp:cNvSpPr/>
      </dsp:nvSpPr>
      <dsp:spPr>
        <a:xfrm>
          <a:off x="1437631" y="531"/>
          <a:ext cx="64490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800100">
            <a:lnSpc>
              <a:spcPct val="90000"/>
            </a:lnSpc>
            <a:spcBef>
              <a:spcPct val="0"/>
            </a:spcBef>
            <a:spcAft>
              <a:spcPct val="35000"/>
            </a:spcAft>
            <a:buNone/>
          </a:pPr>
          <a:r>
            <a:rPr lang="en-BE" sz="1800" kern="1200" dirty="0">
              <a:solidFill>
                <a:schemeClr val="tx1"/>
              </a:solidFill>
            </a:rPr>
            <a:t>Remuneration and other benefits under new employment contract</a:t>
          </a:r>
          <a:r>
            <a:rPr lang="en-BE" sz="1800" kern="1200" dirty="0"/>
            <a:t>, thus extraneous elements to the terminated employment relationship,  not necessary, not justified.</a:t>
          </a:r>
          <a:endParaRPr lang="en-US" sz="1800" kern="1200" dirty="0"/>
        </a:p>
      </dsp:txBody>
      <dsp:txXfrm>
        <a:off x="1437631" y="531"/>
        <a:ext cx="6449068" cy="1244702"/>
      </dsp:txXfrm>
    </dsp:sp>
    <dsp:sp modelId="{3820E726-4C71-42C4-8524-7CC543E012DE}">
      <dsp:nvSpPr>
        <dsp:cNvPr id="0" name=""/>
        <dsp:cNvSpPr/>
      </dsp:nvSpPr>
      <dsp:spPr>
        <a:xfrm>
          <a:off x="0" y="1556410"/>
          <a:ext cx="78867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E30B2A-EA0A-4E31-8D6B-708AA364C88D}">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BB28AA-F195-4A84-9329-79C8828E8452}">
      <dsp:nvSpPr>
        <dsp:cNvPr id="0" name=""/>
        <dsp:cNvSpPr/>
      </dsp:nvSpPr>
      <dsp:spPr>
        <a:xfrm>
          <a:off x="1437631" y="1556410"/>
          <a:ext cx="64490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800100">
            <a:lnSpc>
              <a:spcPct val="90000"/>
            </a:lnSpc>
            <a:spcBef>
              <a:spcPct val="0"/>
            </a:spcBef>
            <a:spcAft>
              <a:spcPct val="35000"/>
            </a:spcAft>
            <a:buNone/>
          </a:pPr>
          <a:r>
            <a:rPr lang="en-BE" sz="1800" kern="1200" dirty="0">
              <a:solidFill>
                <a:schemeClr val="tx1"/>
              </a:solidFill>
            </a:rPr>
            <a:t>All the costs and expense incurred by the former club</a:t>
          </a:r>
          <a:r>
            <a:rPr lang="en-BE" sz="1800" kern="1200" dirty="0"/>
            <a:t>, “particularly excessive” whereas the player did not participate in those negotiations. They were agreed among clubs to “protect their financial interests”.</a:t>
          </a:r>
          <a:endParaRPr lang="en-US" sz="1800" kern="1200" dirty="0"/>
        </a:p>
      </dsp:txBody>
      <dsp:txXfrm>
        <a:off x="1437631" y="1556410"/>
        <a:ext cx="6449068" cy="1244702"/>
      </dsp:txXfrm>
    </dsp:sp>
    <dsp:sp modelId="{058C0A8F-EA9E-4FE5-A943-D5246A281FE2}">
      <dsp:nvSpPr>
        <dsp:cNvPr id="0" name=""/>
        <dsp:cNvSpPr/>
      </dsp:nvSpPr>
      <dsp:spPr>
        <a:xfrm>
          <a:off x="0" y="3112289"/>
          <a:ext cx="78867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E050A9-BFE0-4010-BDF2-8E49BB62B181}">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1D0F20-22A1-40C4-AA42-9A1218E0E3C6}">
      <dsp:nvSpPr>
        <dsp:cNvPr id="0" name=""/>
        <dsp:cNvSpPr/>
      </dsp:nvSpPr>
      <dsp:spPr>
        <a:xfrm>
          <a:off x="1437631" y="3112289"/>
          <a:ext cx="64490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800100">
            <a:lnSpc>
              <a:spcPct val="90000"/>
            </a:lnSpc>
            <a:spcBef>
              <a:spcPct val="0"/>
            </a:spcBef>
            <a:spcAft>
              <a:spcPct val="35000"/>
            </a:spcAft>
            <a:buNone/>
          </a:pPr>
          <a:r>
            <a:rPr lang="en-BE" sz="1800" kern="1200" dirty="0"/>
            <a:t>This is confirmed by the DRC and CAS jurisprudence. (para.107). (Matuzalem case: positive interest!)</a:t>
          </a:r>
          <a:endParaRPr lang="en-US" sz="1800" kern="1200" dirty="0"/>
        </a:p>
      </dsp:txBody>
      <dsp:txXfrm>
        <a:off x="1437631" y="3112289"/>
        <a:ext cx="6449068" cy="12447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1BCFC-7D45-0649-A0BE-E0A96CA123D0}">
      <dsp:nvSpPr>
        <dsp:cNvPr id="0" name=""/>
        <dsp:cNvSpPr/>
      </dsp:nvSpPr>
      <dsp:spPr>
        <a:xfrm>
          <a:off x="0" y="249082"/>
          <a:ext cx="5175384" cy="16409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BE" sz="2000" kern="1200"/>
            <a:t>Does not take into account the circumstances of each individual case</a:t>
          </a:r>
          <a:endParaRPr lang="en-US" sz="2000" kern="1200"/>
        </a:p>
      </dsp:txBody>
      <dsp:txXfrm>
        <a:off x="80103" y="329185"/>
        <a:ext cx="5015178" cy="1480719"/>
      </dsp:txXfrm>
    </dsp:sp>
    <dsp:sp modelId="{B69FEAC6-BA26-3B45-AD03-D1287043842B}">
      <dsp:nvSpPr>
        <dsp:cNvPr id="0" name=""/>
        <dsp:cNvSpPr/>
      </dsp:nvSpPr>
      <dsp:spPr>
        <a:xfrm>
          <a:off x="0" y="1947607"/>
          <a:ext cx="5175384" cy="1640925"/>
        </a:xfrm>
        <a:prstGeom prst="roundRect">
          <a:avLst/>
        </a:prstGeom>
        <a:solidFill>
          <a:schemeClr val="accent5">
            <a:hueOff val="932619"/>
            <a:satOff val="-25100"/>
            <a:lumOff val="-1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C</a:t>
          </a:r>
          <a:r>
            <a:rPr lang="en-BE" sz="2000" kern="1200"/>
            <a:t>ompensation based on questionable criteria (“deficiencies” in the light of EU law)</a:t>
          </a:r>
          <a:endParaRPr lang="en-US" sz="2000" kern="1200"/>
        </a:p>
      </dsp:txBody>
      <dsp:txXfrm>
        <a:off x="80103" y="2027710"/>
        <a:ext cx="5015178" cy="1480719"/>
      </dsp:txXfrm>
    </dsp:sp>
    <dsp:sp modelId="{0C1609BB-8C6E-8C45-9574-70CC1C15BD77}">
      <dsp:nvSpPr>
        <dsp:cNvPr id="0" name=""/>
        <dsp:cNvSpPr/>
      </dsp:nvSpPr>
      <dsp:spPr>
        <a:xfrm>
          <a:off x="0" y="3646133"/>
          <a:ext cx="5175384" cy="1640925"/>
        </a:xfrm>
        <a:prstGeom prst="roundRect">
          <a:avLst/>
        </a:prstGeom>
        <a:solidFill>
          <a:schemeClr val="accent5">
            <a:hueOff val="1865238"/>
            <a:satOff val="-50200"/>
            <a:lumOff val="-3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T</a:t>
          </a:r>
          <a:r>
            <a:rPr lang="en-BE" sz="2000" kern="1200"/>
            <a:t>he non application to a new club signing a contract with the player after the expiration of the previous contract , is not provided in the Regulations and thus there is no legal certainty! (para.108)</a:t>
          </a:r>
          <a:endParaRPr lang="en-US" sz="2000" kern="1200"/>
        </a:p>
      </dsp:txBody>
      <dsp:txXfrm>
        <a:off x="80103" y="3726236"/>
        <a:ext cx="5015178" cy="148071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F4AB543A-D834-2F41-A14E-991DE5CE6DB8}"/>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GB" altLang="en-US"/>
          </a:p>
        </p:txBody>
      </p:sp>
      <p:sp>
        <p:nvSpPr>
          <p:cNvPr id="51203" name="Rectangle 3">
            <a:extLst>
              <a:ext uri="{FF2B5EF4-FFF2-40B4-BE49-F238E27FC236}">
                <a16:creationId xmlns:a16="http://schemas.microsoft.com/office/drawing/2014/main" id="{A10CE7CE-26C8-8441-B7B5-6DF63EFF7876}"/>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GB" alt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05" name="Rectangle 5">
            <a:extLst>
              <a:ext uri="{FF2B5EF4-FFF2-40B4-BE49-F238E27FC236}">
                <a16:creationId xmlns:a16="http://schemas.microsoft.com/office/drawing/2014/main" id="{8A1E42ED-3FED-EB47-82F2-66FCE798AC86}"/>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51206" name="Rectangle 6">
            <a:extLst>
              <a:ext uri="{FF2B5EF4-FFF2-40B4-BE49-F238E27FC236}">
                <a16:creationId xmlns:a16="http://schemas.microsoft.com/office/drawing/2014/main" id="{A5AEF0A8-1FC7-0A48-B40E-28AAAE8B5951}"/>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GB" altLang="en-US"/>
          </a:p>
        </p:txBody>
      </p:sp>
      <p:sp>
        <p:nvSpPr>
          <p:cNvPr id="51207" name="Rectangle 7">
            <a:extLst>
              <a:ext uri="{FF2B5EF4-FFF2-40B4-BE49-F238E27FC236}">
                <a16:creationId xmlns:a16="http://schemas.microsoft.com/office/drawing/2014/main" id="{BA32AE65-3361-AA44-97A8-8A3805FCC40F}"/>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3B75BCCB-B965-4754-B9E7-D652A858C784}" type="slidenum">
              <a:rPr lang="en-GB" altLang="en-US"/>
              <a:pPr/>
              <a:t>‹#›</a:t>
            </a:fld>
            <a:endParaRPr lang="en-GB" altLang="en-US"/>
          </a:p>
        </p:txBody>
      </p:sp>
    </p:spTree>
    <p:extLst>
      <p:ext uri="{BB962C8B-B14F-4D97-AF65-F5344CB8AC3E}">
        <p14:creationId xmlns:p14="http://schemas.microsoft.com/office/powerpoint/2010/main" val="21968573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4E2A644F-7C2E-60B3-148B-76DEE2D007E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FC7B85A-06BB-854E-9A57-3ADBE9A1F396}" type="slidenum">
              <a:rPr lang="en-GB" altLang="en-US"/>
              <a:pPr>
                <a:spcBef>
                  <a:spcPct val="0"/>
                </a:spcBef>
              </a:pPr>
              <a:t>5</a:t>
            </a:fld>
            <a:endParaRPr lang="en-GB" altLang="en-US"/>
          </a:p>
        </p:txBody>
      </p:sp>
      <p:sp>
        <p:nvSpPr>
          <p:cNvPr id="23554" name="Rectangle 2">
            <a:extLst>
              <a:ext uri="{FF2B5EF4-FFF2-40B4-BE49-F238E27FC236}">
                <a16:creationId xmlns:a16="http://schemas.microsoft.com/office/drawing/2014/main" id="{DC951909-454F-FBF0-308F-54419A600163}"/>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4FBB6B4F-AC3B-193C-49BC-F951E59E112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8C37C797-1756-8116-2FE4-5AAE4EA2AD4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3CBC225-2D0D-264D-B9A2-12A8A9CFD10B}" type="slidenum">
              <a:rPr lang="en-GB" altLang="en-US"/>
              <a:pPr>
                <a:spcBef>
                  <a:spcPct val="0"/>
                </a:spcBef>
              </a:pPr>
              <a:t>6</a:t>
            </a:fld>
            <a:endParaRPr lang="en-GB" altLang="en-US"/>
          </a:p>
        </p:txBody>
      </p:sp>
      <p:sp>
        <p:nvSpPr>
          <p:cNvPr id="25602" name="Rectangle 2">
            <a:extLst>
              <a:ext uri="{FF2B5EF4-FFF2-40B4-BE49-F238E27FC236}">
                <a16:creationId xmlns:a16="http://schemas.microsoft.com/office/drawing/2014/main" id="{69B6889B-AE2D-1D4C-2A0E-B9100FA4699C}"/>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1DD0FC94-607E-BA96-4E2E-75FFE732EA6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11624214-03DB-3612-291E-7DE40352C9F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94EB816-BC20-7A45-844A-19A406643CF7}" type="slidenum">
              <a:rPr lang="en-GB" altLang="fr-FR"/>
              <a:pPr/>
              <a:t>13</a:t>
            </a:fld>
            <a:endParaRPr lang="en-GB" altLang="fr-FR"/>
          </a:p>
        </p:txBody>
      </p:sp>
      <p:sp>
        <p:nvSpPr>
          <p:cNvPr id="44034" name="Rectangle 2">
            <a:extLst>
              <a:ext uri="{FF2B5EF4-FFF2-40B4-BE49-F238E27FC236}">
                <a16:creationId xmlns:a16="http://schemas.microsoft.com/office/drawing/2014/main" id="{DF1C04D9-15C6-09BD-8DC5-C6C28D880335}"/>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A09BD179-A418-4E65-9D55-C2A1EE17AAB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ChangeArrowheads="1" noTextEdit="1"/>
          </p:cNvSpPr>
          <p:nvPr>
            <p:ph type="sldImg"/>
          </p:nvPr>
        </p:nvSpPr>
        <p:spPr>
          <a:ln/>
        </p:spPr>
      </p:sp>
      <p:sp>
        <p:nvSpPr>
          <p:cNvPr id="54274" name="Notes Placeholder 2"/>
          <p:cNvSpPr>
            <a:spLocks noGrp="1" noChangeArrowheads="1"/>
          </p:cNvSpPr>
          <p:nvPr>
            <p:ph type="body" idx="1"/>
          </p:nvPr>
        </p:nvSpPr>
        <p:spPr>
          <a:noFill/>
        </p:spPr>
        <p:txBody>
          <a:bodyPr/>
          <a:lstStyle/>
          <a:p>
            <a:endParaRPr lang="en-US" altLang="it-IT"/>
          </a:p>
        </p:txBody>
      </p:sp>
      <p:sp>
        <p:nvSpPr>
          <p:cNvPr id="54275" name="Slide Number Placeholder 3"/>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33B2031-8757-4BC0-8577-A021BB5DC62A}" type="slidenum">
              <a:rPr lang="en-GB" altLang="en-US"/>
              <a:pPr/>
              <a:t>24</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ChangeArrowheads="1" noTextEdit="1"/>
          </p:cNvSpPr>
          <p:nvPr>
            <p:ph type="sldImg"/>
          </p:nvPr>
        </p:nvSpPr>
        <p:spPr>
          <a:ln/>
        </p:spPr>
      </p:sp>
      <p:sp>
        <p:nvSpPr>
          <p:cNvPr id="27650" name="Notes Placeholder 2"/>
          <p:cNvSpPr>
            <a:spLocks noGrp="1" noChangeArrowheads="1"/>
          </p:cNvSpPr>
          <p:nvPr>
            <p:ph type="body" idx="1"/>
          </p:nvPr>
        </p:nvSpPr>
        <p:spPr>
          <a:noFill/>
        </p:spPr>
        <p:txBody>
          <a:bodyPr/>
          <a:lstStyle/>
          <a:p>
            <a:pPr eaLnBrk="1" hangingPunct="1"/>
            <a:endParaRPr lang="en-US" altLang="en-US"/>
          </a:p>
        </p:txBody>
      </p:sp>
      <p:sp>
        <p:nvSpPr>
          <p:cNvPr id="27651" name="Slide Number Placeholder 3"/>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66628562-D2E0-4994-8623-FBA138247CEC}" type="slidenum">
              <a:rPr lang="en-GB" altLang="en-US"/>
              <a:pPr/>
              <a:t>31</a:t>
            </a:fld>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ChangeArrowheads="1" noTextEdit="1"/>
          </p:cNvSpPr>
          <p:nvPr>
            <p:ph type="sldImg"/>
          </p:nvPr>
        </p:nvSpPr>
        <p:spPr>
          <a:ln/>
        </p:spPr>
      </p:sp>
      <p:sp>
        <p:nvSpPr>
          <p:cNvPr id="29698" name="Notes Placeholder 2"/>
          <p:cNvSpPr>
            <a:spLocks noGrp="1" noChangeArrowheads="1"/>
          </p:cNvSpPr>
          <p:nvPr>
            <p:ph type="body" idx="1"/>
          </p:nvPr>
        </p:nvSpPr>
        <p:spPr>
          <a:noFill/>
        </p:spPr>
        <p:txBody>
          <a:bodyPr/>
          <a:lstStyle/>
          <a:p>
            <a:pPr eaLnBrk="1" hangingPunct="1"/>
            <a:endParaRPr lang="en-US" altLang="en-US"/>
          </a:p>
        </p:txBody>
      </p:sp>
      <p:sp>
        <p:nvSpPr>
          <p:cNvPr id="29699" name="Slide Number Placeholder 3"/>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B61FF0AD-2A11-4AD4-8B61-FEC6A3611B10}" type="slidenum">
              <a:rPr lang="en-GB" altLang="en-US"/>
              <a:pPr/>
              <a:t>32</a:t>
            </a:fld>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3B75BCCB-B965-4754-B9E7-D652A858C784}" type="slidenum">
              <a:rPr lang="en-GB" altLang="en-US" smtClean="0"/>
              <a:pPr/>
              <a:t>59</a:t>
            </a:fld>
            <a:endParaRPr lang="en-GB" altLang="en-US"/>
          </a:p>
        </p:txBody>
      </p:sp>
    </p:spTree>
    <p:extLst>
      <p:ext uri="{BB962C8B-B14F-4D97-AF65-F5344CB8AC3E}">
        <p14:creationId xmlns:p14="http://schemas.microsoft.com/office/powerpoint/2010/main" val="3762297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493F689F-1BC7-AE4D-9681-53B6F3B995A1}"/>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6" name="Freeform 4">
              <a:extLst>
                <a:ext uri="{FF2B5EF4-FFF2-40B4-BE49-F238E27FC236}">
                  <a16:creationId xmlns:a16="http://schemas.microsoft.com/office/drawing/2014/main" id="{49A64D00-3B56-AF4D-9D06-B70B705191DA}"/>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7" name="Freeform 5">
              <a:extLst>
                <a:ext uri="{FF2B5EF4-FFF2-40B4-BE49-F238E27FC236}">
                  <a16:creationId xmlns:a16="http://schemas.microsoft.com/office/drawing/2014/main" id="{6F276AEB-215C-0643-961E-950719C1ED8E}"/>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 name="Freeform 7">
              <a:extLst>
                <a:ext uri="{FF2B5EF4-FFF2-40B4-BE49-F238E27FC236}">
                  <a16:creationId xmlns:a16="http://schemas.microsoft.com/office/drawing/2014/main" id="{D3C741DD-13EC-1E48-A65B-F0756DB5536D}"/>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 name="Freeform 10">
              <a:extLst>
                <a:ext uri="{FF2B5EF4-FFF2-40B4-BE49-F238E27FC236}">
                  <a16:creationId xmlns:a16="http://schemas.microsoft.com/office/drawing/2014/main" id="{BEC59769-4646-7247-9051-B77666BD2E20}"/>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 name="Freeform 12">
              <a:extLst>
                <a:ext uri="{FF2B5EF4-FFF2-40B4-BE49-F238E27FC236}">
                  <a16:creationId xmlns:a16="http://schemas.microsoft.com/office/drawing/2014/main" id="{2B72ABB0-2F26-B143-BF4A-A30C2DA4202C}"/>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 name="Freeform 14">
              <a:extLst>
                <a:ext uri="{FF2B5EF4-FFF2-40B4-BE49-F238E27FC236}">
                  <a16:creationId xmlns:a16="http://schemas.microsoft.com/office/drawing/2014/main" id="{554F597D-FA52-C943-AF2D-F1772A9C842F}"/>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8" name="Freeform 16">
              <a:extLst>
                <a:ext uri="{FF2B5EF4-FFF2-40B4-BE49-F238E27FC236}">
                  <a16:creationId xmlns:a16="http://schemas.microsoft.com/office/drawing/2014/main" id="{E5C7571A-C49D-7E42-8614-7DE25940A0C4}"/>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9" name="Freeform 17">
              <a:extLst>
                <a:ext uri="{FF2B5EF4-FFF2-40B4-BE49-F238E27FC236}">
                  <a16:creationId xmlns:a16="http://schemas.microsoft.com/office/drawing/2014/main" id="{08AF6D56-4574-E545-BACF-63F1846B3123}"/>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0" name="Freeform 18">
              <a:extLst>
                <a:ext uri="{FF2B5EF4-FFF2-40B4-BE49-F238E27FC236}">
                  <a16:creationId xmlns:a16="http://schemas.microsoft.com/office/drawing/2014/main" id="{5E20001A-6141-9F49-AEBF-6E06E6211369}"/>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 name="Freeform 20">
              <a:extLst>
                <a:ext uri="{FF2B5EF4-FFF2-40B4-BE49-F238E27FC236}">
                  <a16:creationId xmlns:a16="http://schemas.microsoft.com/office/drawing/2014/main" id="{4B058F78-C53E-1F4D-AE1F-FD93A3BB135E}"/>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 name="Freeform 22">
              <a:extLst>
                <a:ext uri="{FF2B5EF4-FFF2-40B4-BE49-F238E27FC236}">
                  <a16:creationId xmlns:a16="http://schemas.microsoft.com/office/drawing/2014/main" id="{01EE5F8D-F521-0945-B882-3AF3DA57EE90}"/>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5" name="Freeform 23">
              <a:extLst>
                <a:ext uri="{FF2B5EF4-FFF2-40B4-BE49-F238E27FC236}">
                  <a16:creationId xmlns:a16="http://schemas.microsoft.com/office/drawing/2014/main" id="{103587A5-6A05-6D4E-977A-ACC6296DD1F4}"/>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p>
          </p:txBody>
        </p:sp>
        <p:sp>
          <p:nvSpPr>
            <p:cNvPr id="26" name="Freeform 24">
              <a:extLst>
                <a:ext uri="{FF2B5EF4-FFF2-40B4-BE49-F238E27FC236}">
                  <a16:creationId xmlns:a16="http://schemas.microsoft.com/office/drawing/2014/main" id="{41BE82CE-7FE2-3F48-8DC3-73213D76F7A9}"/>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 name="Freeform 26">
              <a:extLst>
                <a:ext uri="{FF2B5EF4-FFF2-40B4-BE49-F238E27FC236}">
                  <a16:creationId xmlns:a16="http://schemas.microsoft.com/office/drawing/2014/main" id="{7A437BB6-EE95-BE47-A31A-CAF1FBA5889E}"/>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9" name="Freeform 27">
              <a:extLst>
                <a:ext uri="{FF2B5EF4-FFF2-40B4-BE49-F238E27FC236}">
                  <a16:creationId xmlns:a16="http://schemas.microsoft.com/office/drawing/2014/main" id="{160B7EEB-9B3F-F643-BF32-C85954A59807}"/>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 name="Freeform 29">
              <a:extLst>
                <a:ext uri="{FF2B5EF4-FFF2-40B4-BE49-F238E27FC236}">
                  <a16:creationId xmlns:a16="http://schemas.microsoft.com/office/drawing/2014/main" id="{44E5DE76-A38E-BF4F-A50F-AD78A16438C6}"/>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3" name="Freeform 31">
              <a:extLst>
                <a:ext uri="{FF2B5EF4-FFF2-40B4-BE49-F238E27FC236}">
                  <a16:creationId xmlns:a16="http://schemas.microsoft.com/office/drawing/2014/main" id="{940454A9-2DD2-8F40-AA8B-4417DE1BD8D7}"/>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4" name="Freeform 32">
              <a:extLst>
                <a:ext uri="{FF2B5EF4-FFF2-40B4-BE49-F238E27FC236}">
                  <a16:creationId xmlns:a16="http://schemas.microsoft.com/office/drawing/2014/main" id="{2527BD20-9440-E542-90F4-5711174CF387}"/>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5" name="Freeform 33">
              <a:extLst>
                <a:ext uri="{FF2B5EF4-FFF2-40B4-BE49-F238E27FC236}">
                  <a16:creationId xmlns:a16="http://schemas.microsoft.com/office/drawing/2014/main" id="{B2036684-377D-024E-AC20-9886A5406916}"/>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6" name="Freeform 34">
              <a:extLst>
                <a:ext uri="{FF2B5EF4-FFF2-40B4-BE49-F238E27FC236}">
                  <a16:creationId xmlns:a16="http://schemas.microsoft.com/office/drawing/2014/main" id="{010F0F51-6431-AF48-9D09-366CBCE2DC29}"/>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7" name="Freeform 35">
              <a:extLst>
                <a:ext uri="{FF2B5EF4-FFF2-40B4-BE49-F238E27FC236}">
                  <a16:creationId xmlns:a16="http://schemas.microsoft.com/office/drawing/2014/main" id="{CE805924-DD43-1E44-94F0-3D90B47C6232}"/>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8" name="Freeform 36">
              <a:extLst>
                <a:ext uri="{FF2B5EF4-FFF2-40B4-BE49-F238E27FC236}">
                  <a16:creationId xmlns:a16="http://schemas.microsoft.com/office/drawing/2014/main" id="{FA171448-1A1C-E547-9804-8742C124A533}"/>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9" name="Freeform 37">
              <a:extLst>
                <a:ext uri="{FF2B5EF4-FFF2-40B4-BE49-F238E27FC236}">
                  <a16:creationId xmlns:a16="http://schemas.microsoft.com/office/drawing/2014/main" id="{BE067E9D-5A85-4F4E-B250-2BC162C83A42}"/>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0" name="Freeform 38">
              <a:extLst>
                <a:ext uri="{FF2B5EF4-FFF2-40B4-BE49-F238E27FC236}">
                  <a16:creationId xmlns:a16="http://schemas.microsoft.com/office/drawing/2014/main" id="{CEC8EC49-CFB1-3643-82E6-645E81662F38}"/>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grpSp>
          <p:nvGrpSpPr>
            <p:cNvPr id="41" name="Group 39"/>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14E0B4B1-0F81-E042-A974-9A5A43BEF6E4}"/>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3" name="Freeform 41">
                <a:extLst>
                  <a:ext uri="{FF2B5EF4-FFF2-40B4-BE49-F238E27FC236}">
                    <a16:creationId xmlns:a16="http://schemas.microsoft.com/office/drawing/2014/main" id="{AA2CED20-0592-5D49-A248-93321C0B68C8}"/>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grpSp>
      </p:grpSp>
      <p:sp>
        <p:nvSpPr>
          <p:cNvPr id="49194" name="Rectangle 42">
            <a:extLst>
              <a:ext uri="{FF2B5EF4-FFF2-40B4-BE49-F238E27FC236}">
                <a16:creationId xmlns:a16="http://schemas.microsoft.com/office/drawing/2014/main" id="{E3DEBC3E-0B47-BC44-ABC2-991EB5253A26}"/>
              </a:ext>
            </a:extLst>
          </p:cNvPr>
          <p:cNvSpPr>
            <a:spLocks noGrp="1" noChangeArrowheads="1"/>
          </p:cNvSpPr>
          <p:nvPr>
            <p:ph type="ctrTitle" sz="quarter"/>
          </p:nvPr>
        </p:nvSpPr>
        <p:spPr>
          <a:xfrm>
            <a:off x="457200" y="1600200"/>
            <a:ext cx="8229600" cy="1828800"/>
          </a:xfrm>
        </p:spPr>
        <p:txBody>
          <a:bodyPr/>
          <a:lstStyle>
            <a:lvl1pPr>
              <a:defRPr sz="4800"/>
            </a:lvl1pPr>
          </a:lstStyle>
          <a:p>
            <a:pPr lvl="0"/>
            <a:r>
              <a:rPr lang="en-GB" altLang="en-US" noProof="0"/>
              <a:t>Click to edit Master title style</a:t>
            </a:r>
          </a:p>
        </p:txBody>
      </p:sp>
      <p:sp>
        <p:nvSpPr>
          <p:cNvPr id="49195" name="Rectangle 43">
            <a:extLst>
              <a:ext uri="{FF2B5EF4-FFF2-40B4-BE49-F238E27FC236}">
                <a16:creationId xmlns:a16="http://schemas.microsoft.com/office/drawing/2014/main" id="{25F25315-825A-F946-8DBA-06A52EA7A9E0}"/>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pPr lvl="0"/>
            <a:r>
              <a:rPr lang="en-GB" altLang="en-US" noProof="0"/>
              <a:t>Click to edit Master subtitle style</a:t>
            </a:r>
          </a:p>
        </p:txBody>
      </p:sp>
      <p:sp>
        <p:nvSpPr>
          <p:cNvPr id="44" name="Rectangle 44">
            <a:extLst>
              <a:ext uri="{FF2B5EF4-FFF2-40B4-BE49-F238E27FC236}">
                <a16:creationId xmlns:a16="http://schemas.microsoft.com/office/drawing/2014/main" id="{4704B002-C762-4F45-A02F-338F4DA9E8C7}"/>
              </a:ext>
            </a:extLst>
          </p:cNvPr>
          <p:cNvSpPr>
            <a:spLocks noGrp="1" noChangeArrowheads="1"/>
          </p:cNvSpPr>
          <p:nvPr>
            <p:ph type="dt" sz="quarter" idx="10"/>
          </p:nvPr>
        </p:nvSpPr>
        <p:spPr/>
        <p:txBody>
          <a:bodyPr/>
          <a:lstStyle>
            <a:lvl1pPr>
              <a:defRPr/>
            </a:lvl1pPr>
          </a:lstStyle>
          <a:p>
            <a:pPr>
              <a:defRPr/>
            </a:pPr>
            <a:fld id="{E0A3D5C9-EFDF-460A-A043-947EB4E1464E}" type="datetime1">
              <a:rPr lang="en-GB" altLang="en-US"/>
              <a:pPr>
                <a:defRPr/>
              </a:pPr>
              <a:t>26/11/2025</a:t>
            </a:fld>
            <a:endParaRPr lang="en-GB" altLang="en-US"/>
          </a:p>
        </p:txBody>
      </p:sp>
      <p:sp>
        <p:nvSpPr>
          <p:cNvPr id="45" name="Rectangle 45">
            <a:extLst>
              <a:ext uri="{FF2B5EF4-FFF2-40B4-BE49-F238E27FC236}">
                <a16:creationId xmlns:a16="http://schemas.microsoft.com/office/drawing/2014/main" id="{66D5CCF2-DB73-A640-B243-7CF17E796728}"/>
              </a:ext>
            </a:extLst>
          </p:cNvPr>
          <p:cNvSpPr>
            <a:spLocks noGrp="1" noChangeArrowheads="1"/>
          </p:cNvSpPr>
          <p:nvPr>
            <p:ph type="ftr" sz="quarter" idx="11"/>
          </p:nvPr>
        </p:nvSpPr>
        <p:spPr/>
        <p:txBody>
          <a:bodyPr/>
          <a:lstStyle>
            <a:lvl1pPr>
              <a:defRPr/>
            </a:lvl1pPr>
          </a:lstStyle>
          <a:p>
            <a:pPr>
              <a:defRPr/>
            </a:pPr>
            <a:endParaRPr lang="en-GB" altLang="en-US"/>
          </a:p>
        </p:txBody>
      </p:sp>
      <p:sp>
        <p:nvSpPr>
          <p:cNvPr id="46" name="Rectangle 46">
            <a:extLst>
              <a:ext uri="{FF2B5EF4-FFF2-40B4-BE49-F238E27FC236}">
                <a16:creationId xmlns:a16="http://schemas.microsoft.com/office/drawing/2014/main" id="{653BD6BE-9B16-EA42-A931-FFF2C3AD4C60}"/>
              </a:ext>
            </a:extLst>
          </p:cNvPr>
          <p:cNvSpPr>
            <a:spLocks noGrp="1" noChangeArrowheads="1"/>
          </p:cNvSpPr>
          <p:nvPr>
            <p:ph type="sldNum" sz="quarter" idx="12"/>
          </p:nvPr>
        </p:nvSpPr>
        <p:spPr/>
        <p:txBody>
          <a:bodyPr/>
          <a:lstStyle>
            <a:lvl1pPr>
              <a:defRPr/>
            </a:lvl1pPr>
          </a:lstStyle>
          <a:p>
            <a:fld id="{5F48C31D-35A8-49C8-8AFF-098061CEBB20}" type="slidenum">
              <a:rPr lang="en-GB" altLang="en-US"/>
              <a:pPr/>
              <a:t>‹#›</a:t>
            </a:fld>
            <a:endParaRPr lang="en-GB" altLang="en-US"/>
          </a:p>
        </p:txBody>
      </p:sp>
    </p:spTree>
    <p:extLst>
      <p:ext uri="{BB962C8B-B14F-4D97-AF65-F5344CB8AC3E}">
        <p14:creationId xmlns:p14="http://schemas.microsoft.com/office/powerpoint/2010/main" val="31327455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BE8A3-0C24-EF4E-B7A5-A8FF29D120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16510A-FC23-0C49-88E6-6ABA4F2B04B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9AF0DECA-D0F2-4DF1-BABC-9C5E081920AB}" type="datetime1">
              <a:rPr lang="en-GB" altLang="en-US"/>
              <a:pPr>
                <a:defRPr/>
              </a:pPr>
              <a:t>26/11/2025</a:t>
            </a:fld>
            <a:endParaRPr lang="en-GB" altLang="en-US"/>
          </a:p>
        </p:txBody>
      </p:sp>
      <p:sp>
        <p:nvSpPr>
          <p:cNvPr id="5"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5D326E01-C9F8-4141-8271-FA96DE0D0A89}" type="slidenum">
              <a:rPr lang="en-GB" altLang="en-US"/>
              <a:pPr/>
              <a:t>‹#›</a:t>
            </a:fld>
            <a:endParaRPr lang="en-GB" altLang="en-US"/>
          </a:p>
        </p:txBody>
      </p:sp>
    </p:spTree>
    <p:extLst>
      <p:ext uri="{BB962C8B-B14F-4D97-AF65-F5344CB8AC3E}">
        <p14:creationId xmlns:p14="http://schemas.microsoft.com/office/powerpoint/2010/main" val="401477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F9C653-9202-CE43-82CA-65BFB3E5BAAC}"/>
              </a:ext>
            </a:extLst>
          </p:cNvPr>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90CA69-90E1-BA47-91A6-7DD03B2EE7C9}"/>
              </a:ext>
            </a:extLst>
          </p:cNvPr>
          <p:cNvSpPr>
            <a:spLocks noGrp="1"/>
          </p:cNvSpPr>
          <p:nvPr>
            <p:ph type="body" orient="vert" idx="1"/>
          </p:nvPr>
        </p:nvSpPr>
        <p:spPr>
          <a:xfrm>
            <a:off x="457200" y="277813"/>
            <a:ext cx="60198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1F087F0C-662E-4579-A4D6-E59C8100D61D}" type="datetime1">
              <a:rPr lang="en-GB" altLang="en-US"/>
              <a:pPr>
                <a:defRPr/>
              </a:pPr>
              <a:t>26/11/2025</a:t>
            </a:fld>
            <a:endParaRPr lang="en-GB" altLang="en-US"/>
          </a:p>
        </p:txBody>
      </p:sp>
      <p:sp>
        <p:nvSpPr>
          <p:cNvPr id="5"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50AAD63E-8DCC-4F45-ACAF-C2B162EE09D1}" type="slidenum">
              <a:rPr lang="en-GB" altLang="en-US"/>
              <a:pPr/>
              <a:t>‹#›</a:t>
            </a:fld>
            <a:endParaRPr lang="en-GB" altLang="en-US"/>
          </a:p>
        </p:txBody>
      </p:sp>
    </p:spTree>
    <p:extLst>
      <p:ext uri="{BB962C8B-B14F-4D97-AF65-F5344CB8AC3E}">
        <p14:creationId xmlns:p14="http://schemas.microsoft.com/office/powerpoint/2010/main" val="16376767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3E49E4C8-C673-A467-0078-A8A434E50F9E}"/>
              </a:ext>
            </a:extLst>
          </p:cNvPr>
          <p:cNvSpPr>
            <a:spLocks noGrp="1" noChangeArrowheads="1"/>
          </p:cNvSpPr>
          <p:nvPr>
            <p:ph type="dt" sz="half" idx="10"/>
          </p:nvPr>
        </p:nvSpPr>
        <p:spPr/>
        <p:txBody>
          <a:bodyPr/>
          <a:lstStyle>
            <a:lvl1pPr>
              <a:defRPr/>
            </a:lvl1pPr>
          </a:lstStyle>
          <a:p>
            <a:pPr>
              <a:defRPr/>
            </a:pPr>
            <a:endParaRPr lang="en-GB" altLang="en-US"/>
          </a:p>
        </p:txBody>
      </p:sp>
      <p:sp>
        <p:nvSpPr>
          <p:cNvPr id="6" name="Rectangle 45">
            <a:extLst>
              <a:ext uri="{FF2B5EF4-FFF2-40B4-BE49-F238E27FC236}">
                <a16:creationId xmlns:a16="http://schemas.microsoft.com/office/drawing/2014/main" id="{F69AF115-5A93-4C7B-14A7-46306F6D6899}"/>
              </a:ext>
            </a:extLst>
          </p:cNvPr>
          <p:cNvSpPr>
            <a:spLocks noGrp="1" noChangeArrowheads="1"/>
          </p:cNvSpPr>
          <p:nvPr>
            <p:ph type="ftr" sz="quarter" idx="11"/>
          </p:nvPr>
        </p:nvSpPr>
        <p:spPr/>
        <p:txBody>
          <a:bodyPr/>
          <a:lstStyle>
            <a:lvl1pPr>
              <a:defRPr/>
            </a:lvl1pPr>
          </a:lstStyle>
          <a:p>
            <a:pPr>
              <a:defRPr/>
            </a:pPr>
            <a:r>
              <a:rPr lang="en-GB" altLang="en-US"/>
              <a:t>michele colucci  copyright </a:t>
            </a:r>
          </a:p>
        </p:txBody>
      </p:sp>
      <p:sp>
        <p:nvSpPr>
          <p:cNvPr id="7" name="Rectangle 46">
            <a:extLst>
              <a:ext uri="{FF2B5EF4-FFF2-40B4-BE49-F238E27FC236}">
                <a16:creationId xmlns:a16="http://schemas.microsoft.com/office/drawing/2014/main" id="{7DFBCB6C-F838-E2A8-F034-5A4EDFF103F0}"/>
              </a:ext>
            </a:extLst>
          </p:cNvPr>
          <p:cNvSpPr>
            <a:spLocks noGrp="1" noChangeArrowheads="1"/>
          </p:cNvSpPr>
          <p:nvPr>
            <p:ph type="sldNum" sz="quarter" idx="12"/>
          </p:nvPr>
        </p:nvSpPr>
        <p:spPr/>
        <p:txBody>
          <a:bodyPr/>
          <a:lstStyle>
            <a:lvl1pPr>
              <a:defRPr/>
            </a:lvl1pPr>
          </a:lstStyle>
          <a:p>
            <a:fld id="{0FC6D3F7-892D-C74E-A322-A4113B17A31D}" type="slidenum">
              <a:rPr lang="en-GB" altLang="en-US"/>
              <a:pPr/>
              <a:t>‹#›</a:t>
            </a:fld>
            <a:endParaRPr lang="en-GB" altLang="en-US"/>
          </a:p>
        </p:txBody>
      </p:sp>
    </p:spTree>
    <p:extLst>
      <p:ext uri="{BB962C8B-B14F-4D97-AF65-F5344CB8AC3E}">
        <p14:creationId xmlns:p14="http://schemas.microsoft.com/office/powerpoint/2010/main" val="910413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18E9B-9465-C54D-8FB2-D1A6527EB1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3A624A-C7E1-D244-80E6-E1B9E049B78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E6943BE6-D5E4-4F8B-A2CB-B479ABCF7EC1}" type="datetime1">
              <a:rPr lang="en-GB" altLang="en-US"/>
              <a:pPr>
                <a:defRPr/>
              </a:pPr>
              <a:t>26/11/2025</a:t>
            </a:fld>
            <a:endParaRPr lang="en-GB" altLang="en-US"/>
          </a:p>
        </p:txBody>
      </p:sp>
      <p:sp>
        <p:nvSpPr>
          <p:cNvPr id="5"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71CA4EB5-D191-44E0-BDDD-BE88B9C108A4}" type="slidenum">
              <a:rPr lang="en-GB" altLang="en-US"/>
              <a:pPr/>
              <a:t>‹#›</a:t>
            </a:fld>
            <a:endParaRPr lang="en-GB" altLang="en-US"/>
          </a:p>
        </p:txBody>
      </p:sp>
    </p:spTree>
    <p:extLst>
      <p:ext uri="{BB962C8B-B14F-4D97-AF65-F5344CB8AC3E}">
        <p14:creationId xmlns:p14="http://schemas.microsoft.com/office/powerpoint/2010/main" val="40028823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2FA7-CDDC-234C-80E7-B0AFE1B831F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7B75C2-1748-1140-8B65-9F0F5F478C31}"/>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930D9475-DD8D-4C88-99AF-FC9A2A8609DD}" type="datetime1">
              <a:rPr lang="en-GB" altLang="en-US"/>
              <a:pPr>
                <a:defRPr/>
              </a:pPr>
              <a:t>26/11/2025</a:t>
            </a:fld>
            <a:endParaRPr lang="en-GB" altLang="en-US"/>
          </a:p>
        </p:txBody>
      </p:sp>
      <p:sp>
        <p:nvSpPr>
          <p:cNvPr id="5"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C4CF468F-FCC8-4D7F-95E7-79EF0071FAB4}" type="slidenum">
              <a:rPr lang="en-GB" altLang="en-US"/>
              <a:pPr/>
              <a:t>‹#›</a:t>
            </a:fld>
            <a:endParaRPr lang="en-GB" altLang="en-US"/>
          </a:p>
        </p:txBody>
      </p:sp>
    </p:spTree>
    <p:extLst>
      <p:ext uri="{BB962C8B-B14F-4D97-AF65-F5344CB8AC3E}">
        <p14:creationId xmlns:p14="http://schemas.microsoft.com/office/powerpoint/2010/main" val="31588635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361A8-1488-6A4B-B3C7-B99D70B94A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C7836F-AA45-E84A-87D4-CA94350DB62D}"/>
              </a:ext>
            </a:extLst>
          </p:cNvPr>
          <p:cNvSpPr>
            <a:spLocks noGrp="1"/>
          </p:cNvSpPr>
          <p:nvPr>
            <p:ph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2BDCAB-7A04-3242-B2AD-30BCB0C7FF85}"/>
              </a:ext>
            </a:extLst>
          </p:cNvPr>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2894FCF5-7104-4858-ABB7-96A4D6D15703}" type="datetime1">
              <a:rPr lang="en-GB" altLang="en-US"/>
              <a:pPr>
                <a:defRPr/>
              </a:pPr>
              <a:t>26/11/2025</a:t>
            </a:fld>
            <a:endParaRPr lang="en-GB" altLang="en-US"/>
          </a:p>
        </p:txBody>
      </p:sp>
      <p:sp>
        <p:nvSpPr>
          <p:cNvPr id="6"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5A3E51FB-8307-48C6-ACA7-599F9CF806CA}" type="slidenum">
              <a:rPr lang="en-GB" altLang="en-US"/>
              <a:pPr/>
              <a:t>‹#›</a:t>
            </a:fld>
            <a:endParaRPr lang="en-GB" altLang="en-US"/>
          </a:p>
        </p:txBody>
      </p:sp>
    </p:spTree>
    <p:extLst>
      <p:ext uri="{BB962C8B-B14F-4D97-AF65-F5344CB8AC3E}">
        <p14:creationId xmlns:p14="http://schemas.microsoft.com/office/powerpoint/2010/main" val="28780334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300CD-E7A9-7E40-8001-3CB74C1F3D2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0496EF-7BE7-D54F-98A0-59C12DE5679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DE3CBCA-75EC-3C44-BCD2-4590FF051D00}"/>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DB636F-7FE6-4B4E-89B2-83AF690DB2D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BEF018-2AA1-394E-8107-69FA9714C827}"/>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5DF3FD13-BFC3-4740-935B-15F6D3CB3725}" type="datetime1">
              <a:rPr lang="en-GB" altLang="en-US"/>
              <a:pPr>
                <a:defRPr/>
              </a:pPr>
              <a:t>26/11/2025</a:t>
            </a:fld>
            <a:endParaRPr lang="en-GB" altLang="en-US"/>
          </a:p>
        </p:txBody>
      </p:sp>
      <p:sp>
        <p:nvSpPr>
          <p:cNvPr id="8"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ED418AA5-2E6E-441D-BF04-BF5CDFDD51F4}" type="slidenum">
              <a:rPr lang="en-GB" altLang="en-US"/>
              <a:pPr/>
              <a:t>‹#›</a:t>
            </a:fld>
            <a:endParaRPr lang="en-GB" altLang="en-US"/>
          </a:p>
        </p:txBody>
      </p:sp>
    </p:spTree>
    <p:extLst>
      <p:ext uri="{BB962C8B-B14F-4D97-AF65-F5344CB8AC3E}">
        <p14:creationId xmlns:p14="http://schemas.microsoft.com/office/powerpoint/2010/main" val="36660246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F083F-132F-B843-BBF7-1594C3B7DB1A}"/>
              </a:ext>
            </a:extLst>
          </p:cNvPr>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816CA0B3-32D7-4B48-9E15-D06DF8084392}" type="datetime1">
              <a:rPr lang="en-GB" altLang="en-US"/>
              <a:pPr>
                <a:defRPr/>
              </a:pPr>
              <a:t>26/11/2025</a:t>
            </a:fld>
            <a:endParaRPr lang="en-GB" altLang="en-US"/>
          </a:p>
        </p:txBody>
      </p:sp>
      <p:sp>
        <p:nvSpPr>
          <p:cNvPr id="4"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A091509F-5507-425C-8EE4-FF3119467AAE}" type="slidenum">
              <a:rPr lang="en-GB" altLang="en-US"/>
              <a:pPr/>
              <a:t>‹#›</a:t>
            </a:fld>
            <a:endParaRPr lang="en-GB" altLang="en-US"/>
          </a:p>
        </p:txBody>
      </p:sp>
    </p:spTree>
    <p:extLst>
      <p:ext uri="{BB962C8B-B14F-4D97-AF65-F5344CB8AC3E}">
        <p14:creationId xmlns:p14="http://schemas.microsoft.com/office/powerpoint/2010/main" val="26695269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5A96636B-D12A-406A-B868-E3084885B09E}" type="datetime1">
              <a:rPr lang="en-GB" altLang="en-US"/>
              <a:pPr>
                <a:defRPr/>
              </a:pPr>
              <a:t>26/11/2025</a:t>
            </a:fld>
            <a:endParaRPr lang="en-GB" altLang="en-US"/>
          </a:p>
        </p:txBody>
      </p:sp>
      <p:sp>
        <p:nvSpPr>
          <p:cNvPr id="3"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D9CF3F39-E5BD-4C95-8B24-6A5F656E4CA3}" type="slidenum">
              <a:rPr lang="en-GB" altLang="en-US"/>
              <a:pPr/>
              <a:t>‹#›</a:t>
            </a:fld>
            <a:endParaRPr lang="en-GB" altLang="en-US"/>
          </a:p>
        </p:txBody>
      </p:sp>
    </p:spTree>
    <p:extLst>
      <p:ext uri="{BB962C8B-B14F-4D97-AF65-F5344CB8AC3E}">
        <p14:creationId xmlns:p14="http://schemas.microsoft.com/office/powerpoint/2010/main" val="21572944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C863-A583-FF40-8DEC-E2C26A26107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9F1F5E-C2FA-CC46-8FF4-277FED4D07D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1A2195-F09A-B548-BEC7-7C1097D3807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97D91CE9-11BD-451B-949A-B695FBFD1FDD}" type="datetime1">
              <a:rPr lang="en-GB" altLang="en-US"/>
              <a:pPr>
                <a:defRPr/>
              </a:pPr>
              <a:t>26/11/2025</a:t>
            </a:fld>
            <a:endParaRPr lang="en-GB" altLang="en-US"/>
          </a:p>
        </p:txBody>
      </p:sp>
      <p:sp>
        <p:nvSpPr>
          <p:cNvPr id="6"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48EC6CD6-282E-4479-9C42-6086432D69DF}" type="slidenum">
              <a:rPr lang="en-GB" altLang="en-US"/>
              <a:pPr/>
              <a:t>‹#›</a:t>
            </a:fld>
            <a:endParaRPr lang="en-GB" altLang="en-US"/>
          </a:p>
        </p:txBody>
      </p:sp>
    </p:spTree>
    <p:extLst>
      <p:ext uri="{BB962C8B-B14F-4D97-AF65-F5344CB8AC3E}">
        <p14:creationId xmlns:p14="http://schemas.microsoft.com/office/powerpoint/2010/main" val="9484862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D4165-5C2B-B84D-BD81-F24E4F71A6F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8FC011-709B-C74E-95C4-687E3939006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83CDED8D-E198-2547-81D6-76BDC9EB3DF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AF3ACE56-63C6-47B9-847B-C48EC8409325}" type="datetime1">
              <a:rPr lang="en-GB" altLang="en-US"/>
              <a:pPr>
                <a:defRPr/>
              </a:pPr>
              <a:t>26/11/2025</a:t>
            </a:fld>
            <a:endParaRPr lang="en-GB" altLang="en-US"/>
          </a:p>
        </p:txBody>
      </p:sp>
      <p:sp>
        <p:nvSpPr>
          <p:cNvPr id="6"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9B7AE466-0AD0-48DD-8959-E80EF111018C}" type="slidenum">
              <a:rPr lang="en-GB" altLang="en-US"/>
              <a:pPr/>
              <a:t>‹#›</a:t>
            </a:fld>
            <a:endParaRPr lang="en-GB" altLang="en-US"/>
          </a:p>
        </p:txBody>
      </p:sp>
    </p:spTree>
    <p:extLst>
      <p:ext uri="{BB962C8B-B14F-4D97-AF65-F5344CB8AC3E}">
        <p14:creationId xmlns:p14="http://schemas.microsoft.com/office/powerpoint/2010/main" val="15573369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8131" name="Freeform 3">
              <a:extLst>
                <a:ext uri="{FF2B5EF4-FFF2-40B4-BE49-F238E27FC236}">
                  <a16:creationId xmlns:a16="http://schemas.microsoft.com/office/drawing/2014/main" id="{67B0A33B-41FD-FA47-8E2D-93921D551AB4}"/>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32" name="Freeform 4">
              <a:extLst>
                <a:ext uri="{FF2B5EF4-FFF2-40B4-BE49-F238E27FC236}">
                  <a16:creationId xmlns:a16="http://schemas.microsoft.com/office/drawing/2014/main" id="{8343FDE7-DF27-1B40-9526-E70DDAAA656A}"/>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33" name="Freeform 5">
              <a:extLst>
                <a:ext uri="{FF2B5EF4-FFF2-40B4-BE49-F238E27FC236}">
                  <a16:creationId xmlns:a16="http://schemas.microsoft.com/office/drawing/2014/main" id="{24A7F501-F5A2-6C4A-A309-BD6EF2212497}"/>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35"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35" name="Freeform 7">
              <a:extLst>
                <a:ext uri="{FF2B5EF4-FFF2-40B4-BE49-F238E27FC236}">
                  <a16:creationId xmlns:a16="http://schemas.microsoft.com/office/drawing/2014/main" id="{AAD684CE-81AA-C540-A96D-7077FB75D887}"/>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p>
          </p:txBody>
        </p:sp>
        <p:sp>
          <p:nvSpPr>
            <p:cNvPr id="1037"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8"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38" name="Freeform 10">
              <a:extLst>
                <a:ext uri="{FF2B5EF4-FFF2-40B4-BE49-F238E27FC236}">
                  <a16:creationId xmlns:a16="http://schemas.microsoft.com/office/drawing/2014/main" id="{3F3D87B0-5EF3-8C4E-8485-1303FFFF02A9}"/>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40"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40" name="Freeform 12">
              <a:extLst>
                <a:ext uri="{FF2B5EF4-FFF2-40B4-BE49-F238E27FC236}">
                  <a16:creationId xmlns:a16="http://schemas.microsoft.com/office/drawing/2014/main" id="{8642322F-8F06-D349-9DB6-BEDDCDB01E5E}"/>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42"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42" name="Freeform 14">
              <a:extLst>
                <a:ext uri="{FF2B5EF4-FFF2-40B4-BE49-F238E27FC236}">
                  <a16:creationId xmlns:a16="http://schemas.microsoft.com/office/drawing/2014/main" id="{35D83F43-8AAA-2841-A900-2EF2B6085AB2}"/>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44"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44" name="Freeform 16">
              <a:extLst>
                <a:ext uri="{FF2B5EF4-FFF2-40B4-BE49-F238E27FC236}">
                  <a16:creationId xmlns:a16="http://schemas.microsoft.com/office/drawing/2014/main" id="{A006D4D5-60C1-0A4D-826F-B014FB15BC2C}"/>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45" name="Freeform 17">
              <a:extLst>
                <a:ext uri="{FF2B5EF4-FFF2-40B4-BE49-F238E27FC236}">
                  <a16:creationId xmlns:a16="http://schemas.microsoft.com/office/drawing/2014/main" id="{B85B7CDB-370B-2146-8530-1F6F412D2710}"/>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46" name="Freeform 18">
              <a:extLst>
                <a:ext uri="{FF2B5EF4-FFF2-40B4-BE49-F238E27FC236}">
                  <a16:creationId xmlns:a16="http://schemas.microsoft.com/office/drawing/2014/main" id="{12E0EF4D-2D8A-3541-83F3-2E7D5080EE6B}"/>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48" name="Freeform 20">
              <a:extLst>
                <a:ext uri="{FF2B5EF4-FFF2-40B4-BE49-F238E27FC236}">
                  <a16:creationId xmlns:a16="http://schemas.microsoft.com/office/drawing/2014/main" id="{3D6C66C9-AC5D-1140-AC4B-23CA47D60E5A}"/>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50" name="Freeform 22">
              <a:extLst>
                <a:ext uri="{FF2B5EF4-FFF2-40B4-BE49-F238E27FC236}">
                  <a16:creationId xmlns:a16="http://schemas.microsoft.com/office/drawing/2014/main" id="{A7545A78-552E-DC45-9118-C89E1C31DB94}"/>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51" name="Freeform 23">
              <a:extLst>
                <a:ext uri="{FF2B5EF4-FFF2-40B4-BE49-F238E27FC236}">
                  <a16:creationId xmlns:a16="http://schemas.microsoft.com/office/drawing/2014/main" id="{545A2DA4-B2B9-2C47-A009-2BAE464CA9E0}"/>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p>
          </p:txBody>
        </p:sp>
        <p:sp>
          <p:nvSpPr>
            <p:cNvPr id="48152" name="Freeform 24">
              <a:extLst>
                <a:ext uri="{FF2B5EF4-FFF2-40B4-BE49-F238E27FC236}">
                  <a16:creationId xmlns:a16="http://schemas.microsoft.com/office/drawing/2014/main" id="{D7CBBD88-FCC7-5B45-B7D3-460E437BC056}"/>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54" name="Freeform 26">
              <a:extLst>
                <a:ext uri="{FF2B5EF4-FFF2-40B4-BE49-F238E27FC236}">
                  <a16:creationId xmlns:a16="http://schemas.microsoft.com/office/drawing/2014/main" id="{76A55428-B975-5648-8812-DECD8728CB81}"/>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55" name="Freeform 27">
              <a:extLst>
                <a:ext uri="{FF2B5EF4-FFF2-40B4-BE49-F238E27FC236}">
                  <a16:creationId xmlns:a16="http://schemas.microsoft.com/office/drawing/2014/main" id="{63083456-814F-094F-BCFB-33634FFCF10B}"/>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57"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57" name="Freeform 29">
              <a:extLst>
                <a:ext uri="{FF2B5EF4-FFF2-40B4-BE49-F238E27FC236}">
                  <a16:creationId xmlns:a16="http://schemas.microsoft.com/office/drawing/2014/main" id="{7B6D0A83-501F-E046-8D51-7F13AB39D66E}"/>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59" name="Freeform 31">
              <a:extLst>
                <a:ext uri="{FF2B5EF4-FFF2-40B4-BE49-F238E27FC236}">
                  <a16:creationId xmlns:a16="http://schemas.microsoft.com/office/drawing/2014/main" id="{79B204C8-0D86-2148-A5D1-653E0675296C}"/>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0" name="Freeform 32">
              <a:extLst>
                <a:ext uri="{FF2B5EF4-FFF2-40B4-BE49-F238E27FC236}">
                  <a16:creationId xmlns:a16="http://schemas.microsoft.com/office/drawing/2014/main" id="{3B0432FC-6EF1-424F-B0AA-32ECF7751086}"/>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1" name="Freeform 33">
              <a:extLst>
                <a:ext uri="{FF2B5EF4-FFF2-40B4-BE49-F238E27FC236}">
                  <a16:creationId xmlns:a16="http://schemas.microsoft.com/office/drawing/2014/main" id="{BD0B3A12-9826-6346-A77D-CB0D19381856}"/>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2" name="Freeform 34">
              <a:extLst>
                <a:ext uri="{FF2B5EF4-FFF2-40B4-BE49-F238E27FC236}">
                  <a16:creationId xmlns:a16="http://schemas.microsoft.com/office/drawing/2014/main" id="{ACFB18AE-05F1-6F4C-9C29-FC0B33E5975C}"/>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3" name="Freeform 35">
              <a:extLst>
                <a:ext uri="{FF2B5EF4-FFF2-40B4-BE49-F238E27FC236}">
                  <a16:creationId xmlns:a16="http://schemas.microsoft.com/office/drawing/2014/main" id="{867A6AC0-4B29-C043-9466-9176ACC7AB2A}"/>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4" name="Freeform 36">
              <a:extLst>
                <a:ext uri="{FF2B5EF4-FFF2-40B4-BE49-F238E27FC236}">
                  <a16:creationId xmlns:a16="http://schemas.microsoft.com/office/drawing/2014/main" id="{1A26D447-53B6-D640-8D19-BA15C0370726}"/>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5" name="Freeform 37">
              <a:extLst>
                <a:ext uri="{FF2B5EF4-FFF2-40B4-BE49-F238E27FC236}">
                  <a16:creationId xmlns:a16="http://schemas.microsoft.com/office/drawing/2014/main" id="{31A270E9-CE20-D148-A433-C76FF2E4637D}"/>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6" name="Freeform 38">
              <a:extLst>
                <a:ext uri="{FF2B5EF4-FFF2-40B4-BE49-F238E27FC236}">
                  <a16:creationId xmlns:a16="http://schemas.microsoft.com/office/drawing/2014/main" id="{2DDE4644-16E3-844E-B2F4-2ABE9ADF2411}"/>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grpSp>
          <p:nvGrpSpPr>
            <p:cNvPr id="1068" name="Group 39"/>
            <p:cNvGrpSpPr>
              <a:grpSpLocks/>
            </p:cNvGrpSpPr>
            <p:nvPr userDrawn="1"/>
          </p:nvGrpSpPr>
          <p:grpSpPr bwMode="auto">
            <a:xfrm>
              <a:off x="0" y="1632"/>
              <a:ext cx="5758" cy="1858"/>
              <a:chOff x="0" y="1632"/>
              <a:chExt cx="5758" cy="1858"/>
            </a:xfrm>
          </p:grpSpPr>
          <p:sp>
            <p:nvSpPr>
              <p:cNvPr id="48168" name="Freeform 40">
                <a:extLst>
                  <a:ext uri="{FF2B5EF4-FFF2-40B4-BE49-F238E27FC236}">
                    <a16:creationId xmlns:a16="http://schemas.microsoft.com/office/drawing/2014/main" id="{CB33C1A8-A7AA-FC49-A2BB-A4341CB56414}"/>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9" name="Freeform 41">
                <a:extLst>
                  <a:ext uri="{FF2B5EF4-FFF2-40B4-BE49-F238E27FC236}">
                    <a16:creationId xmlns:a16="http://schemas.microsoft.com/office/drawing/2014/main" id="{84A187E6-3970-6C40-ACE7-86ADED3E0584}"/>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grpSp>
      </p:grpSp>
      <p:sp>
        <p:nvSpPr>
          <p:cNvPr id="48170" name="Rectangle 42">
            <a:extLst>
              <a:ext uri="{FF2B5EF4-FFF2-40B4-BE49-F238E27FC236}">
                <a16:creationId xmlns:a16="http://schemas.microsoft.com/office/drawing/2014/main" id="{E8B6BC44-7F4B-BF45-AC2D-B49B6354C1A2}"/>
              </a:ext>
            </a:extLst>
          </p:cNvPr>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8171" name="Rectangle 43">
            <a:extLst>
              <a:ext uri="{FF2B5EF4-FFF2-40B4-BE49-F238E27FC236}">
                <a16:creationId xmlns:a16="http://schemas.microsoft.com/office/drawing/2014/main" id="{3329C80B-5842-974C-B2EF-C6BBF786543F}"/>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8172" name="Rectangle 44">
            <a:extLst>
              <a:ext uri="{FF2B5EF4-FFF2-40B4-BE49-F238E27FC236}">
                <a16:creationId xmlns:a16="http://schemas.microsoft.com/office/drawing/2014/main" id="{467695CB-01EC-5041-A329-CCB202DC16DE}"/>
              </a:ext>
            </a:extLst>
          </p:cNvPr>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fld id="{046866BB-9721-4F35-A7AF-F4E23EAC907E}" type="datetime1">
              <a:rPr lang="en-GB" altLang="en-US"/>
              <a:pPr>
                <a:defRPr/>
              </a:pPr>
              <a:t>26/11/2025</a:t>
            </a:fld>
            <a:endParaRPr lang="en-GB" altLang="en-US"/>
          </a:p>
        </p:txBody>
      </p:sp>
      <p:sp>
        <p:nvSpPr>
          <p:cNvPr id="48173" name="Rectangle 45">
            <a:extLst>
              <a:ext uri="{FF2B5EF4-FFF2-40B4-BE49-F238E27FC236}">
                <a16:creationId xmlns:a16="http://schemas.microsoft.com/office/drawing/2014/main" id="{0F56DA79-1AD8-E846-BB64-CD6DF2842074}"/>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GB" altLang="en-US"/>
          </a:p>
        </p:txBody>
      </p:sp>
      <p:sp>
        <p:nvSpPr>
          <p:cNvPr id="48174" name="Rectangle 46">
            <a:extLst>
              <a:ext uri="{FF2B5EF4-FFF2-40B4-BE49-F238E27FC236}">
                <a16:creationId xmlns:a16="http://schemas.microsoft.com/office/drawing/2014/main" id="{EE14A158-68AD-804E-8A25-7076E79CA955}"/>
              </a:ext>
            </a:extLst>
          </p:cNvPr>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E5AB5973-811A-43A8-A0C7-FBE5AEF60B4C}" type="slidenum">
              <a:rPr lang="en-GB" altLang="en-US"/>
              <a:pPr/>
              <a:t>‹#›</a:t>
            </a:fld>
            <a:endParaRPr lang="en-GB" altLang="en-US"/>
          </a:p>
        </p:txBody>
      </p:sp>
    </p:spTree>
  </p:cSld>
  <p:clrMap bg1="dk2" tx1="lt1" bg2="dk1" tx2="lt2" accent1="accent1" accent2="accent2" accent3="accent3" accent4="accent4" accent5="accent5" accent6="accent6" hlink="hlink" folHlink="folHlink"/>
  <p:sldLayoutIdLst>
    <p:sldLayoutId id="2147483722"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3" r:id="rId1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olucci.eu/" TargetMode="External"/><Relationship Id="rId2" Type="http://schemas.openxmlformats.org/officeDocument/2006/relationships/hyperlink" Target="mailto:info@colucci.e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tiff"/><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tiff"/><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tiff"/><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0.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png"/><Relationship Id="rId7" Type="http://schemas.openxmlformats.org/officeDocument/2006/relationships/diagramLayout" Target="../diagrams/layout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3.png"/><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tiff"/><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7E04-EB10-EC2A-6450-B0658F1F1FD8}"/>
              </a:ext>
            </a:extLst>
          </p:cNvPr>
          <p:cNvSpPr>
            <a:spLocks noGrp="1"/>
          </p:cNvSpPr>
          <p:nvPr>
            <p:ph type="ctrTitle" sz="quarter"/>
          </p:nvPr>
        </p:nvSpPr>
        <p:spPr/>
        <p:txBody>
          <a:bodyPr/>
          <a:lstStyle/>
          <a:p>
            <a:r>
              <a:rPr lang="fr-BE" altLang="en-US" sz="3600" dirty="0">
                <a:solidFill>
                  <a:srgbClr val="FFFFFF"/>
                </a:solidFill>
              </a:rPr>
              <a:t>TRANSFER OF PLAYERS AND</a:t>
            </a:r>
            <a:br>
              <a:rPr lang="fr-BE" altLang="en-US" sz="3600" dirty="0">
                <a:solidFill>
                  <a:srgbClr val="FFFFFF"/>
                </a:solidFill>
              </a:rPr>
            </a:br>
            <a:r>
              <a:rPr lang="fr-BE" altLang="en-US" sz="3600" dirty="0">
                <a:solidFill>
                  <a:srgbClr val="FFFFFF"/>
                </a:solidFill>
              </a:rPr>
              <a:t>TERMINATION OF CONTRACT WITHOUT JUST CAUSE</a:t>
            </a:r>
            <a:endParaRPr lang="en-BE" sz="3600" dirty="0"/>
          </a:p>
        </p:txBody>
      </p:sp>
      <p:sp>
        <p:nvSpPr>
          <p:cNvPr id="3" name="Subtitle 2">
            <a:extLst>
              <a:ext uri="{FF2B5EF4-FFF2-40B4-BE49-F238E27FC236}">
                <a16:creationId xmlns:a16="http://schemas.microsoft.com/office/drawing/2014/main" id="{0BF0CF0A-9E83-193F-4C0C-9D8F5B9F4633}"/>
              </a:ext>
            </a:extLst>
          </p:cNvPr>
          <p:cNvSpPr>
            <a:spLocks noGrp="1"/>
          </p:cNvSpPr>
          <p:nvPr>
            <p:ph type="subTitle" sz="quarter" idx="1"/>
          </p:nvPr>
        </p:nvSpPr>
        <p:spPr/>
        <p:txBody>
          <a:bodyPr/>
          <a:lstStyle/>
          <a:p>
            <a:pPr eaLnBrk="1" hangingPunct="1">
              <a:lnSpc>
                <a:spcPct val="90000"/>
              </a:lnSpc>
              <a:defRPr/>
            </a:pPr>
            <a:r>
              <a:rPr lang="fr-BE" altLang="en-US" sz="2400" dirty="0">
                <a:solidFill>
                  <a:srgbClr val="FFFFFF"/>
                </a:solidFill>
              </a:rPr>
              <a:t>Michele Colucci</a:t>
            </a:r>
          </a:p>
          <a:p>
            <a:pPr eaLnBrk="1" hangingPunct="1">
              <a:lnSpc>
                <a:spcPct val="90000"/>
              </a:lnSpc>
              <a:defRPr/>
            </a:pPr>
            <a:r>
              <a:rPr lang="fr-BE" altLang="en-US" sz="2400" dirty="0" err="1">
                <a:solidFill>
                  <a:srgbClr val="FFFFFF"/>
                </a:solidFill>
              </a:rPr>
              <a:t>Member</a:t>
            </a:r>
            <a:r>
              <a:rPr lang="fr-BE" altLang="en-US" sz="2400" dirty="0">
                <a:solidFill>
                  <a:srgbClr val="FFFFFF"/>
                </a:solidFill>
              </a:rPr>
              <a:t> of the Dispute </a:t>
            </a:r>
            <a:r>
              <a:rPr lang="fr-BE" altLang="en-US" sz="2400" dirty="0" err="1">
                <a:solidFill>
                  <a:srgbClr val="FFFFFF"/>
                </a:solidFill>
              </a:rPr>
              <a:t>Resolution</a:t>
            </a:r>
            <a:r>
              <a:rPr lang="fr-BE" altLang="en-US" sz="2400" dirty="0">
                <a:solidFill>
                  <a:srgbClr val="FFFFFF"/>
                </a:solidFill>
              </a:rPr>
              <a:t> </a:t>
            </a:r>
            <a:r>
              <a:rPr lang="fr-BE" altLang="en-US" sz="2400" dirty="0" err="1">
                <a:solidFill>
                  <a:srgbClr val="FFFFFF"/>
                </a:solidFill>
              </a:rPr>
              <a:t>Chamber</a:t>
            </a:r>
            <a:r>
              <a:rPr lang="fr-BE" altLang="en-US" sz="2400" dirty="0">
                <a:solidFill>
                  <a:srgbClr val="FFFFFF"/>
                </a:solidFill>
              </a:rPr>
              <a:t> </a:t>
            </a:r>
          </a:p>
          <a:p>
            <a:pPr eaLnBrk="1" hangingPunct="1">
              <a:lnSpc>
                <a:spcPct val="90000"/>
              </a:lnSpc>
              <a:defRPr/>
            </a:pPr>
            <a:r>
              <a:rPr lang="fr-BE" altLang="en-US" sz="2400" dirty="0">
                <a:solidFill>
                  <a:srgbClr val="FFFFFF"/>
                </a:solidFill>
              </a:rPr>
              <a:t>FIFA FOOTBALL TRIBUNAL</a:t>
            </a:r>
          </a:p>
          <a:p>
            <a:pPr eaLnBrk="1" hangingPunct="1">
              <a:lnSpc>
                <a:spcPct val="90000"/>
              </a:lnSpc>
              <a:defRPr/>
            </a:pPr>
            <a:r>
              <a:rPr lang="fr-BE" altLang="en-US" sz="2400" dirty="0">
                <a:solidFill>
                  <a:srgbClr val="FFFFFF"/>
                </a:solidFill>
                <a:hlinkClick r:id="rId2"/>
              </a:rPr>
              <a:t>info@colucci.eu</a:t>
            </a:r>
            <a:r>
              <a:rPr lang="fr-BE" altLang="en-US" sz="2400" dirty="0">
                <a:solidFill>
                  <a:srgbClr val="FFFFFF"/>
                </a:solidFill>
              </a:rPr>
              <a:t> - </a:t>
            </a:r>
            <a:r>
              <a:rPr lang="fr-BE" altLang="en-US" sz="2400" dirty="0">
                <a:solidFill>
                  <a:srgbClr val="FFFFFF"/>
                </a:solidFill>
                <a:hlinkClick r:id="rId3"/>
              </a:rPr>
              <a:t>www.colucci.eu</a:t>
            </a:r>
            <a:r>
              <a:rPr lang="fr-BE" altLang="en-US" sz="2400" dirty="0">
                <a:solidFill>
                  <a:srgbClr val="FFFFFF"/>
                </a:solidFill>
              </a:rPr>
              <a:t> </a:t>
            </a:r>
          </a:p>
          <a:p>
            <a:endParaRPr lang="en-BE" dirty="0"/>
          </a:p>
        </p:txBody>
      </p:sp>
      <p:sp>
        <p:nvSpPr>
          <p:cNvPr id="4" name="Date Placeholder 3">
            <a:extLst>
              <a:ext uri="{FF2B5EF4-FFF2-40B4-BE49-F238E27FC236}">
                <a16:creationId xmlns:a16="http://schemas.microsoft.com/office/drawing/2014/main" id="{19DE8732-80B0-6B6A-2E5E-4F4D421CB7F9}"/>
              </a:ext>
            </a:extLst>
          </p:cNvPr>
          <p:cNvSpPr>
            <a:spLocks noGrp="1"/>
          </p:cNvSpPr>
          <p:nvPr>
            <p:ph type="dt" sz="quarter" idx="10"/>
          </p:nvPr>
        </p:nvSpPr>
        <p:spPr/>
        <p:txBody>
          <a:bodyPr/>
          <a:lstStyle/>
          <a:p>
            <a:pPr>
              <a:defRPr/>
            </a:pPr>
            <a:fld id="{E0A3D5C9-EFDF-460A-A043-947EB4E1464E}" type="datetime1">
              <a:rPr lang="en-GB" altLang="en-US" smtClean="0"/>
              <a:pPr>
                <a:defRPr/>
              </a:pPr>
              <a:t>26/11/2025</a:t>
            </a:fld>
            <a:endParaRPr lang="en-GB" altLang="en-US"/>
          </a:p>
        </p:txBody>
      </p:sp>
      <p:sp>
        <p:nvSpPr>
          <p:cNvPr id="5" name="Slide Number Placeholder 4">
            <a:extLst>
              <a:ext uri="{FF2B5EF4-FFF2-40B4-BE49-F238E27FC236}">
                <a16:creationId xmlns:a16="http://schemas.microsoft.com/office/drawing/2014/main" id="{81FA117E-54F1-4E80-EDED-95A659B446A1}"/>
              </a:ext>
            </a:extLst>
          </p:cNvPr>
          <p:cNvSpPr>
            <a:spLocks noGrp="1"/>
          </p:cNvSpPr>
          <p:nvPr>
            <p:ph type="sldNum" sz="quarter" idx="12"/>
          </p:nvPr>
        </p:nvSpPr>
        <p:spPr/>
        <p:txBody>
          <a:bodyPr/>
          <a:lstStyle/>
          <a:p>
            <a:fld id="{5F48C31D-35A8-49C8-8AFF-098061CEBB20}" type="slidenum">
              <a:rPr lang="en-GB" altLang="en-US" smtClean="0"/>
              <a:pPr/>
              <a:t>1</a:t>
            </a:fld>
            <a:endParaRPr lang="en-GB" altLang="en-US"/>
          </a:p>
        </p:txBody>
      </p:sp>
    </p:spTree>
    <p:extLst>
      <p:ext uri="{BB962C8B-B14F-4D97-AF65-F5344CB8AC3E}">
        <p14:creationId xmlns:p14="http://schemas.microsoft.com/office/powerpoint/2010/main" val="32376885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F5F6E-C0FC-EF45-8ADE-EA366711203E}"/>
              </a:ext>
            </a:extLst>
          </p:cNvPr>
          <p:cNvSpPr>
            <a:spLocks noGrp="1"/>
          </p:cNvSpPr>
          <p:nvPr>
            <p:ph type="title"/>
          </p:nvPr>
        </p:nvSpPr>
        <p:spPr>
          <a:xfrm>
            <a:off x="457200" y="277813"/>
            <a:ext cx="8229600" cy="1143000"/>
          </a:xfrm>
        </p:spPr>
        <p:txBody>
          <a:bodyPr vert="horz" wrap="square" lIns="68580" tIns="34290" rIns="68580" bIns="34290" numCol="1" rtlCol="0" anchor="ctr" anchorCtr="0" compatLnSpc="1">
            <a:prstTxWarp prst="textNoShape">
              <a:avLst/>
            </a:prstTxWarp>
            <a:normAutofit fontScale="90000"/>
          </a:bodyPr>
          <a:lstStyle/>
          <a:p>
            <a:pPr>
              <a:lnSpc>
                <a:spcPct val="90000"/>
              </a:lnSpc>
              <a:defRPr/>
            </a:pPr>
            <a:r>
              <a:rPr lang="en-US" sz="3700" dirty="0"/>
              <a:t>THE GENESIS:</a:t>
            </a:r>
            <a:br>
              <a:rPr lang="en-US" sz="3700" dirty="0"/>
            </a:br>
            <a:r>
              <a:rPr lang="en-US" sz="3700" dirty="0"/>
              <a:t>Bosman v. URSBFA - UEFA -  FIFA</a:t>
            </a:r>
            <a:br>
              <a:rPr lang="en-US" sz="3700" dirty="0"/>
            </a:br>
            <a:r>
              <a:rPr lang="en-US" sz="3700" b="1" i="1" dirty="0"/>
              <a:t>DAVID v. GOLIATH</a:t>
            </a:r>
          </a:p>
        </p:txBody>
      </p:sp>
      <p:pic>
        <p:nvPicPr>
          <p:cNvPr id="37890" name="Content Placeholder 4" descr="A silhouette of a person holding a spear&#10;&#10;Description automatically generated">
            <a:extLst>
              <a:ext uri="{FF2B5EF4-FFF2-40B4-BE49-F238E27FC236}">
                <a16:creationId xmlns:a16="http://schemas.microsoft.com/office/drawing/2014/main" id="{A0D08060-2B59-55FD-B6B0-E3302B9B350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493" r="1" b="1"/>
          <a:stretch/>
        </p:blipFill>
        <p:spPr>
          <a:xfrm>
            <a:off x="457200" y="1600200"/>
            <a:ext cx="8229600" cy="4530725"/>
          </a:xfrm>
          <a:prstGeom prst="rect">
            <a:avLst/>
          </a:prstGeom>
          <a:noFill/>
        </p:spPr>
      </p:pic>
      <p:sp>
        <p:nvSpPr>
          <p:cNvPr id="37895" name="Date Placeholder 3">
            <a:extLst>
              <a:ext uri="{FF2B5EF4-FFF2-40B4-BE49-F238E27FC236}">
                <a16:creationId xmlns:a16="http://schemas.microsoft.com/office/drawing/2014/main" id="{856244B9-C757-A60E-AC98-7EFDCD20BFFC}"/>
              </a:ext>
            </a:extLst>
          </p:cNvPr>
          <p:cNvSpPr>
            <a:spLocks noGrp="1"/>
          </p:cNvSpPr>
          <p:nvPr>
            <p:ph type="dt" sz="half" idx="10"/>
          </p:nvPr>
        </p:nvSpPr>
        <p:spPr>
          <a:xfrm>
            <a:off x="457200" y="6243638"/>
            <a:ext cx="2133600" cy="457200"/>
          </a:xfrm>
        </p:spPr>
        <p:txBody>
          <a:bodyPr/>
          <a:lstStyle/>
          <a:p>
            <a:pPr>
              <a:spcAft>
                <a:spcPts val="600"/>
              </a:spcAft>
              <a:defRPr/>
            </a:pPr>
            <a:fld id="{E6943BE6-D5E4-4F8B-A2CB-B479ABCF7EC1}" type="datetime1">
              <a:rPr lang="en-GB" altLang="en-US"/>
              <a:pPr>
                <a:spcAft>
                  <a:spcPts val="600"/>
                </a:spcAft>
                <a:defRPr/>
              </a:pPr>
              <a:t>26/11/2025</a:t>
            </a:fld>
            <a:endParaRPr lang="en-GB" altLang="en-US"/>
          </a:p>
        </p:txBody>
      </p:sp>
      <p:sp>
        <p:nvSpPr>
          <p:cNvPr id="4" name="Slide Number Placeholder 3">
            <a:extLst>
              <a:ext uri="{FF2B5EF4-FFF2-40B4-BE49-F238E27FC236}">
                <a16:creationId xmlns:a16="http://schemas.microsoft.com/office/drawing/2014/main" id="{1D375586-C1CC-644A-8268-3851F54F3326}"/>
              </a:ext>
            </a:extLst>
          </p:cNvPr>
          <p:cNvSpPr>
            <a:spLocks noGrp="1"/>
          </p:cNvSpPr>
          <p:nvPr>
            <p:ph type="sldNum" sz="quarter" idx="12"/>
          </p:nvPr>
        </p:nvSpPr>
        <p:spPr>
          <a:xfrm>
            <a:off x="6553200" y="6243638"/>
            <a:ext cx="2133600" cy="457200"/>
          </a:xfrm>
        </p:spPr>
        <p:txBody>
          <a:bodyPr vert="horz" wrap="square" lIns="68580" tIns="34290" rIns="68580" bIns="34290" numCol="1" rtlCol="0" anchor="b" anchorCtr="0" compatLnSpc="1">
            <a:prstTxWarp prst="textNoShape">
              <a:avLst/>
            </a:prstTxWarp>
            <a:normAutofit/>
          </a:bodyPr>
          <a:lstStyle>
            <a:lvl1pPr>
              <a:defRPr>
                <a:solidFill>
                  <a:schemeClr val="tx1"/>
                </a:solidFill>
                <a:latin typeface="Arial" panose="020B0604020202020204" pitchFamily="34" charset="0"/>
                <a:ea typeface="ＭＳ Ｐゴシック" panose="020B0600070205080204" pitchFamily="34" charset="-128"/>
              </a:defRPr>
            </a:lvl1pPr>
            <a:lvl2pPr marL="557213" indent="-214313">
              <a:defRPr>
                <a:solidFill>
                  <a:schemeClr val="tx1"/>
                </a:solidFill>
                <a:latin typeface="Arial" panose="020B0604020202020204" pitchFamily="34" charset="0"/>
                <a:ea typeface="ＭＳ Ｐゴシック" panose="020B0600070205080204" pitchFamily="34" charset="-128"/>
              </a:defRPr>
            </a:lvl2pPr>
            <a:lvl3pPr marL="857250" indent="-171450">
              <a:defRPr>
                <a:solidFill>
                  <a:schemeClr val="tx1"/>
                </a:solidFill>
                <a:latin typeface="Arial" panose="020B0604020202020204" pitchFamily="34" charset="0"/>
                <a:ea typeface="ＭＳ Ｐゴシック" panose="020B0600070205080204" pitchFamily="34" charset="-128"/>
              </a:defRPr>
            </a:lvl3pPr>
            <a:lvl4pPr marL="1200150" indent="-171450">
              <a:defRPr>
                <a:solidFill>
                  <a:schemeClr val="tx1"/>
                </a:solidFill>
                <a:latin typeface="Arial" panose="020B0604020202020204" pitchFamily="34" charset="0"/>
                <a:ea typeface="ＭＳ Ｐゴシック" panose="020B0600070205080204" pitchFamily="34" charset="-128"/>
              </a:defRPr>
            </a:lvl4pPr>
            <a:lvl5pPr marL="1543050" indent="-171450">
              <a:defRPr>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450"/>
              </a:spcAft>
            </a:pPr>
            <a:fld id="{85172707-B1EB-1C45-93C8-8207AFF91D04}" type="slidenum">
              <a:rPr lang="en-US" altLang="en-US"/>
              <a:pPr>
                <a:spcAft>
                  <a:spcPts val="450"/>
                </a:spcAft>
              </a:pPr>
              <a:t>10</a:t>
            </a:fld>
            <a:endParaRPr lang="en-US"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09CF0-4B7E-AE48-97DE-359CC2FCAE88}"/>
              </a:ext>
            </a:extLst>
          </p:cNvPr>
          <p:cNvSpPr>
            <a:spLocks noGrp="1"/>
          </p:cNvSpPr>
          <p:nvPr>
            <p:ph type="title"/>
          </p:nvPr>
        </p:nvSpPr>
        <p:spPr>
          <a:xfrm>
            <a:off x="457200" y="277813"/>
            <a:ext cx="8229600" cy="1779588"/>
          </a:xfrm>
        </p:spPr>
        <p:txBody>
          <a:bodyPr/>
          <a:lstStyle/>
          <a:p>
            <a:pPr algn="ctr">
              <a:defRPr/>
            </a:pPr>
            <a:br>
              <a:rPr lang="en-US" sz="2700" b="1" dirty="0"/>
            </a:br>
            <a:r>
              <a:rPr lang="en-US" sz="2700" b="1" dirty="0"/>
              <a:t>Salary :120.000 BEF= </a:t>
            </a:r>
            <a:r>
              <a:rPr lang="en-US" sz="2700" b="1" dirty="0">
                <a:solidFill>
                  <a:srgbClr val="FF0000"/>
                </a:solidFill>
              </a:rPr>
              <a:t>3000 euros</a:t>
            </a:r>
            <a:br>
              <a:rPr lang="en-US" sz="2700" b="1" dirty="0"/>
            </a:br>
            <a:r>
              <a:rPr lang="en-US" sz="2700" b="1" dirty="0"/>
              <a:t>Offer for a renewal of </a:t>
            </a:r>
            <a:r>
              <a:rPr lang="en-US" sz="2700" b="1" dirty="0">
                <a:solidFill>
                  <a:srgbClr val="FF0000"/>
                </a:solidFill>
              </a:rPr>
              <a:t>750 euros</a:t>
            </a:r>
            <a:br>
              <a:rPr lang="en-US" sz="2700" b="1" dirty="0"/>
            </a:br>
            <a:r>
              <a:rPr lang="en-US" sz="2700" b="1" dirty="0"/>
              <a:t>Transfer Fee (after the </a:t>
            </a:r>
            <a:r>
              <a:rPr lang="en-US" sz="2700" b="1" dirty="0" err="1"/>
              <a:t>exspiration</a:t>
            </a:r>
            <a:r>
              <a:rPr lang="en-US" sz="2700" b="1" dirty="0"/>
              <a:t> of contract</a:t>
            </a:r>
            <a:br>
              <a:rPr lang="en-US" sz="2700" b="1" dirty="0"/>
            </a:br>
            <a:r>
              <a:rPr lang="en-US" sz="2700" b="1" dirty="0"/>
              <a:t>(11.570.000 BEF = </a:t>
            </a:r>
            <a:r>
              <a:rPr lang="en-US" sz="2700" b="1" dirty="0">
                <a:solidFill>
                  <a:srgbClr val="FF0000"/>
                </a:solidFill>
              </a:rPr>
              <a:t>200.000 euros</a:t>
            </a:r>
            <a:r>
              <a:rPr lang="en-US" sz="2700" b="1" dirty="0"/>
              <a:t>)</a:t>
            </a:r>
            <a:endParaRPr lang="en-US" sz="2700" b="1" dirty="0">
              <a:solidFill>
                <a:srgbClr val="FF0000"/>
              </a:solidFill>
            </a:endParaRPr>
          </a:p>
        </p:txBody>
      </p:sp>
      <p:pic>
        <p:nvPicPr>
          <p:cNvPr id="39939" name="Content Placeholder 4">
            <a:extLst>
              <a:ext uri="{FF2B5EF4-FFF2-40B4-BE49-F238E27FC236}">
                <a16:creationId xmlns:a16="http://schemas.microsoft.com/office/drawing/2014/main" id="{9E6065E2-1127-375F-5FE4-DEC5CCE758B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10125" y="2348879"/>
            <a:ext cx="2667000" cy="3106565"/>
          </a:xfrm>
        </p:spPr>
      </p:pic>
      <p:sp>
        <p:nvSpPr>
          <p:cNvPr id="4" name="Slide Number Placeholder 3">
            <a:extLst>
              <a:ext uri="{FF2B5EF4-FFF2-40B4-BE49-F238E27FC236}">
                <a16:creationId xmlns:a16="http://schemas.microsoft.com/office/drawing/2014/main" id="{FBEABB21-4D7E-1A43-A00B-3FA5EE4EA410}"/>
              </a:ext>
            </a:extLst>
          </p:cNvPr>
          <p:cNvSpPr>
            <a:spLocks noGrp="1"/>
          </p:cNvSpPr>
          <p:nvPr>
            <p:ph type="sldNum" sz="quarter" idx="12"/>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557213" indent="-214313">
              <a:defRPr>
                <a:solidFill>
                  <a:schemeClr val="tx1"/>
                </a:solidFill>
                <a:latin typeface="Arial" panose="020B0604020202020204" pitchFamily="34" charset="0"/>
                <a:ea typeface="ＭＳ Ｐゴシック" panose="020B0600070205080204" pitchFamily="34" charset="-128"/>
              </a:defRPr>
            </a:lvl2pPr>
            <a:lvl3pPr marL="857250" indent="-171450">
              <a:defRPr>
                <a:solidFill>
                  <a:schemeClr val="tx1"/>
                </a:solidFill>
                <a:latin typeface="Arial" panose="020B0604020202020204" pitchFamily="34" charset="0"/>
                <a:ea typeface="ＭＳ Ｐゴシック" panose="020B0600070205080204" pitchFamily="34" charset="-128"/>
              </a:defRPr>
            </a:lvl3pPr>
            <a:lvl4pPr marL="1200150" indent="-171450">
              <a:defRPr>
                <a:solidFill>
                  <a:schemeClr val="tx1"/>
                </a:solidFill>
                <a:latin typeface="Arial" panose="020B0604020202020204" pitchFamily="34" charset="0"/>
                <a:ea typeface="ＭＳ Ｐゴシック" panose="020B0600070205080204" pitchFamily="34" charset="-128"/>
              </a:defRPr>
            </a:lvl4pPr>
            <a:lvl5pPr marL="1543050" indent="-171450">
              <a:defRPr>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9CFC053-9C6A-5E47-BDDE-56B09A97D673}" type="slidenum">
              <a:rPr lang="en-GB" altLang="en-US" smtClean="0"/>
              <a:pPr/>
              <a:t>11</a:t>
            </a:fld>
            <a:endParaRPr lang="en-GB" altLang="en-US"/>
          </a:p>
        </p:txBody>
      </p:sp>
      <p:graphicFrame>
        <p:nvGraphicFramePr>
          <p:cNvPr id="39941" name="Text Placeholder 5">
            <a:extLst>
              <a:ext uri="{FF2B5EF4-FFF2-40B4-BE49-F238E27FC236}">
                <a16:creationId xmlns:a16="http://schemas.microsoft.com/office/drawing/2014/main" id="{38CEAB65-59AA-3648-946A-7AC80CBD787D}"/>
              </a:ext>
            </a:extLst>
          </p:cNvPr>
          <p:cNvGraphicFramePr/>
          <p:nvPr/>
        </p:nvGraphicFramePr>
        <p:xfrm>
          <a:off x="457200" y="2057401"/>
          <a:ext cx="4236522" cy="33980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63A65-6AA1-D54B-AE91-D8BCA718D6A6}"/>
              </a:ext>
            </a:extLst>
          </p:cNvPr>
          <p:cNvSpPr>
            <a:spLocks noGrp="1"/>
          </p:cNvSpPr>
          <p:nvPr>
            <p:ph type="title"/>
          </p:nvPr>
        </p:nvSpPr>
        <p:spPr>
          <a:xfrm>
            <a:off x="628650" y="1131094"/>
            <a:ext cx="7886700" cy="994172"/>
          </a:xfrm>
        </p:spPr>
        <p:txBody>
          <a:bodyPr>
            <a:normAutofit/>
          </a:bodyPr>
          <a:lstStyle/>
          <a:p>
            <a:pPr>
              <a:defRPr/>
            </a:pPr>
            <a:r>
              <a:rPr lang="en-US" sz="4050" b="1" dirty="0"/>
              <a:t>TRANSFER FEE</a:t>
            </a:r>
          </a:p>
        </p:txBody>
      </p:sp>
      <p:sp>
        <p:nvSpPr>
          <p:cNvPr id="3" name="Content Placeholder 2">
            <a:extLst>
              <a:ext uri="{FF2B5EF4-FFF2-40B4-BE49-F238E27FC236}">
                <a16:creationId xmlns:a16="http://schemas.microsoft.com/office/drawing/2014/main" id="{5634B44F-D654-314A-B8BB-BD445B202E6F}"/>
              </a:ext>
            </a:extLst>
          </p:cNvPr>
          <p:cNvSpPr>
            <a:spLocks noGrp="1"/>
          </p:cNvSpPr>
          <p:nvPr>
            <p:ph idx="1"/>
          </p:nvPr>
        </p:nvSpPr>
        <p:spPr>
          <a:xfrm>
            <a:off x="628650" y="2304288"/>
            <a:ext cx="7886700" cy="3188970"/>
          </a:xfrm>
        </p:spPr>
        <p:txBody>
          <a:bodyPr>
            <a:normAutofit lnSpcReduction="10000"/>
          </a:bodyPr>
          <a:lstStyle/>
          <a:p>
            <a:pPr>
              <a:defRPr/>
            </a:pPr>
            <a:r>
              <a:rPr lang="en-US" sz="2400" b="1" i="1" dirty="0">
                <a:solidFill>
                  <a:srgbClr val="FF0000"/>
                </a:solidFill>
                <a:effectLst/>
              </a:rPr>
              <a:t>Obstacle</a:t>
            </a:r>
            <a:r>
              <a:rPr lang="en-US" sz="2400" i="1" dirty="0">
                <a:effectLst/>
              </a:rPr>
              <a:t> because it affects players’ access to the employment market in other Member States</a:t>
            </a:r>
          </a:p>
          <a:p>
            <a:pPr>
              <a:defRPr/>
            </a:pPr>
            <a:r>
              <a:rPr lang="en-US" sz="2400" i="1" dirty="0">
                <a:solidFill>
                  <a:srgbClr val="FF0000"/>
                </a:solidFill>
                <a:effectLst/>
              </a:rPr>
              <a:t>No valid justifications</a:t>
            </a:r>
            <a:r>
              <a:rPr lang="en-US" sz="2400" i="1" dirty="0">
                <a:effectLst/>
              </a:rPr>
              <a:t>: maintenance of sportive and competitive balance between clubs</a:t>
            </a:r>
          </a:p>
          <a:p>
            <a:pPr>
              <a:defRPr/>
            </a:pPr>
            <a:r>
              <a:rPr lang="en-US" sz="2400" i="1" dirty="0">
                <a:solidFill>
                  <a:srgbClr val="FF0000"/>
                </a:solidFill>
                <a:effectLst/>
              </a:rPr>
              <a:t>Other alternative measures</a:t>
            </a:r>
            <a:r>
              <a:rPr lang="en-US" sz="2400" i="1" dirty="0">
                <a:effectLst/>
              </a:rPr>
              <a:t>: marketing, ticketing, TV rights</a:t>
            </a:r>
          </a:p>
          <a:p>
            <a:pPr>
              <a:defRPr/>
            </a:pPr>
            <a:r>
              <a:rPr lang="en-US" sz="2400" i="1" dirty="0">
                <a:effectLst/>
              </a:rPr>
              <a:t>Conclusions: </a:t>
            </a:r>
            <a:r>
              <a:rPr lang="en-US" sz="2400" i="1" dirty="0">
                <a:solidFill>
                  <a:srgbClr val="FF0000"/>
                </a:solidFill>
                <a:effectLst/>
              </a:rPr>
              <a:t>Transfer fee after the end of the contract against EU law</a:t>
            </a:r>
            <a:endParaRPr lang="en-US" sz="2400" dirty="0">
              <a:solidFill>
                <a:srgbClr val="FF0000"/>
              </a:solidFill>
            </a:endParaRPr>
          </a:p>
        </p:txBody>
      </p:sp>
      <p:sp>
        <p:nvSpPr>
          <p:cNvPr id="4" name="Slide Number Placeholder 3">
            <a:extLst>
              <a:ext uri="{FF2B5EF4-FFF2-40B4-BE49-F238E27FC236}">
                <a16:creationId xmlns:a16="http://schemas.microsoft.com/office/drawing/2014/main" id="{40DF2F88-A484-2547-A957-F3512651D8A4}"/>
              </a:ext>
            </a:extLst>
          </p:cNvPr>
          <p:cNvSpPr>
            <a:spLocks noGrp="1"/>
          </p:cNvSpPr>
          <p:nvPr>
            <p:ph type="sldNum" sz="quarter" idx="12"/>
          </p:nvPr>
        </p:nvSpPr>
        <p:spPr>
          <a:xfrm>
            <a:off x="6457950" y="5624513"/>
            <a:ext cx="2057400" cy="273844"/>
          </a:xfrm>
        </p:spPr>
        <p:txBody>
          <a:bodyPr>
            <a:normAutofit lnSpcReduction="10000"/>
          </a:bodyPr>
          <a:lstStyle>
            <a:lvl1pPr>
              <a:defRPr>
                <a:solidFill>
                  <a:schemeClr val="tx1"/>
                </a:solidFill>
                <a:latin typeface="Arial" panose="020B0604020202020204" pitchFamily="34" charset="0"/>
                <a:ea typeface="ＭＳ Ｐゴシック" panose="020B0600070205080204" pitchFamily="34" charset="-128"/>
              </a:defRPr>
            </a:lvl1pPr>
            <a:lvl2pPr marL="557213" indent="-214313">
              <a:defRPr>
                <a:solidFill>
                  <a:schemeClr val="tx1"/>
                </a:solidFill>
                <a:latin typeface="Arial" panose="020B0604020202020204" pitchFamily="34" charset="0"/>
                <a:ea typeface="ＭＳ Ｐゴシック" panose="020B0600070205080204" pitchFamily="34" charset="-128"/>
              </a:defRPr>
            </a:lvl2pPr>
            <a:lvl3pPr marL="857250" indent="-171450">
              <a:defRPr>
                <a:solidFill>
                  <a:schemeClr val="tx1"/>
                </a:solidFill>
                <a:latin typeface="Arial" panose="020B0604020202020204" pitchFamily="34" charset="0"/>
                <a:ea typeface="ＭＳ Ｐゴシック" panose="020B0600070205080204" pitchFamily="34" charset="-128"/>
              </a:defRPr>
            </a:lvl3pPr>
            <a:lvl4pPr marL="1200150" indent="-171450">
              <a:defRPr>
                <a:solidFill>
                  <a:schemeClr val="tx1"/>
                </a:solidFill>
                <a:latin typeface="Arial" panose="020B0604020202020204" pitchFamily="34" charset="0"/>
                <a:ea typeface="ＭＳ Ｐゴシック" panose="020B0600070205080204" pitchFamily="34" charset="-128"/>
              </a:defRPr>
            </a:lvl4pPr>
            <a:lvl5pPr marL="1543050" indent="-171450">
              <a:defRPr>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450"/>
              </a:spcAft>
            </a:pPr>
            <a:fld id="{2F9FC299-4081-494A-B937-E5817127CEE1}" type="slidenum">
              <a:rPr lang="en-GB" altLang="en-US"/>
              <a:pPr>
                <a:spcAft>
                  <a:spcPts val="450"/>
                </a:spcAft>
              </a:pPr>
              <a:t>12</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7" descr="monti">
            <a:extLst>
              <a:ext uri="{FF2B5EF4-FFF2-40B4-BE49-F238E27FC236}">
                <a16:creationId xmlns:a16="http://schemas.microsoft.com/office/drawing/2014/main" id="{952171BF-FB94-FE38-5221-439E33192BB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3267" r="22937" b="2"/>
          <a:stretch/>
        </p:blipFill>
        <p:spPr>
          <a:xfrm>
            <a:off x="6248968" y="849646"/>
            <a:ext cx="2895032" cy="25930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2" name="Rectangle 2">
            <a:extLst>
              <a:ext uri="{FF2B5EF4-FFF2-40B4-BE49-F238E27FC236}">
                <a16:creationId xmlns:a16="http://schemas.microsoft.com/office/drawing/2014/main" id="{DBDBC340-44D9-5A4D-A220-1A9CF63CA83C}"/>
              </a:ext>
            </a:extLst>
          </p:cNvPr>
          <p:cNvSpPr>
            <a:spLocks noGrp="1" noChangeArrowheads="1"/>
          </p:cNvSpPr>
          <p:nvPr>
            <p:ph type="title"/>
          </p:nvPr>
        </p:nvSpPr>
        <p:spPr>
          <a:xfrm>
            <a:off x="473299" y="1200151"/>
            <a:ext cx="2265420" cy="2691653"/>
          </a:xfrm>
        </p:spPr>
        <p:txBody>
          <a:bodyPr vert="horz" wrap="square" lIns="68580" tIns="34290" rIns="68580" bIns="34290" numCol="1" rtlCol="0" anchor="b" anchorCtr="0" compatLnSpc="1">
            <a:prstTxWarp prst="textNoShape">
              <a:avLst/>
            </a:prstTxWarp>
            <a:normAutofit/>
          </a:bodyPr>
          <a:lstStyle/>
          <a:p>
            <a:pPr algn="r">
              <a:defRPr/>
            </a:pPr>
            <a:r>
              <a:rPr lang="en-US" altLang="fr-FR" sz="3000" dirty="0">
                <a:solidFill>
                  <a:srgbClr val="FFFFFF"/>
                </a:solidFill>
              </a:rPr>
              <a:t>.</a:t>
            </a:r>
          </a:p>
        </p:txBody>
      </p:sp>
      <p:sp>
        <p:nvSpPr>
          <p:cNvPr id="10243" name="Rectangle 3">
            <a:extLst>
              <a:ext uri="{FF2B5EF4-FFF2-40B4-BE49-F238E27FC236}">
                <a16:creationId xmlns:a16="http://schemas.microsoft.com/office/drawing/2014/main" id="{A4ECE5D8-1A78-4145-9DC0-4E54D576D1B7}"/>
              </a:ext>
            </a:extLst>
          </p:cNvPr>
          <p:cNvSpPr>
            <a:spLocks noGrp="1" noChangeArrowheads="1"/>
          </p:cNvSpPr>
          <p:nvPr>
            <p:ph type="body" sz="half" idx="1"/>
          </p:nvPr>
        </p:nvSpPr>
        <p:spPr>
          <a:xfrm>
            <a:off x="-180528" y="1200151"/>
            <a:ext cx="8851229" cy="4652681"/>
          </a:xfrm>
        </p:spPr>
        <p:txBody>
          <a:bodyPr vert="horz" wrap="square" lIns="68580" tIns="34290" rIns="68580" bIns="34290" numCol="1" rtlCol="0" anchor="ctr" anchorCtr="0" compatLnSpc="1">
            <a:prstTxWarp prst="textNoShape">
              <a:avLst/>
            </a:prstTxWarp>
            <a:normAutofit/>
          </a:bodyPr>
          <a:lstStyle/>
          <a:p>
            <a:pPr marL="0" indent="0">
              <a:buNone/>
              <a:defRPr/>
            </a:pPr>
            <a:r>
              <a:rPr lang="en-US" altLang="fr-FR" dirty="0"/>
              <a:t>«Gentlemen’s  Agreement » </a:t>
            </a:r>
          </a:p>
          <a:p>
            <a:pPr marL="342900" lvl="1" indent="0">
              <a:buNone/>
              <a:defRPr/>
            </a:pPr>
            <a:r>
              <a:rPr lang="en-US" altLang="fr-FR" sz="2100" dirty="0"/>
              <a:t>2001 Main Principles :</a:t>
            </a:r>
          </a:p>
          <a:p>
            <a:pPr lvl="2">
              <a:defRPr/>
            </a:pPr>
            <a:r>
              <a:rPr lang="en-US" altLang="fr-FR" sz="2100" dirty="0"/>
              <a:t>Contractual stability</a:t>
            </a:r>
          </a:p>
          <a:p>
            <a:pPr lvl="2">
              <a:defRPr/>
            </a:pPr>
            <a:r>
              <a:rPr lang="en-US" altLang="fr-FR" sz="2100" dirty="0"/>
              <a:t>economic and sporting sanctions, </a:t>
            </a:r>
          </a:p>
          <a:p>
            <a:pPr lvl="2">
              <a:defRPr/>
            </a:pPr>
            <a:r>
              <a:rPr lang="en-US" altLang="fr-FR" sz="2100" dirty="0"/>
              <a:t>ITC and joint liability</a:t>
            </a:r>
          </a:p>
          <a:p>
            <a:pPr lvl="2">
              <a:defRPr/>
            </a:pPr>
            <a:r>
              <a:rPr lang="en-US" altLang="fr-FR" sz="2100" dirty="0"/>
              <a:t>Training compensation </a:t>
            </a:r>
          </a:p>
          <a:p>
            <a:pPr lvl="2">
              <a:defRPr/>
            </a:pPr>
            <a:r>
              <a:rPr lang="en-US" altLang="fr-FR" sz="2100" dirty="0"/>
              <a:t>Solidarity mechanism</a:t>
            </a:r>
          </a:p>
          <a:p>
            <a:pPr lvl="2">
              <a:defRPr/>
            </a:pPr>
            <a:r>
              <a:rPr lang="en-US" altLang="fr-FR" sz="2100" dirty="0"/>
              <a:t>Protection of minors</a:t>
            </a:r>
          </a:p>
          <a:p>
            <a:pPr lvl="2">
              <a:defRPr/>
            </a:pPr>
            <a:r>
              <a:rPr lang="en-US" altLang="fr-FR" sz="2100" dirty="0"/>
              <a:t>Dispute resolution system</a:t>
            </a:r>
          </a:p>
          <a:p>
            <a:pPr lvl="2">
              <a:defRPr/>
            </a:pPr>
            <a:r>
              <a:rPr lang="en-US" altLang="fr-FR" sz="2100" dirty="0"/>
              <a:t>Freedom to submit disputes to ordinary courts</a:t>
            </a:r>
          </a:p>
          <a:p>
            <a:pPr lvl="1">
              <a:defRPr/>
            </a:pPr>
            <a:endParaRPr lang="en-US" altLang="fr-FR" sz="1275" dirty="0"/>
          </a:p>
        </p:txBody>
      </p:sp>
      <p:pic>
        <p:nvPicPr>
          <p:cNvPr id="2" name="Picture 1">
            <a:extLst>
              <a:ext uri="{FF2B5EF4-FFF2-40B4-BE49-F238E27FC236}">
                <a16:creationId xmlns:a16="http://schemas.microsoft.com/office/drawing/2014/main" id="{940DDFD7-0025-4C01-B831-67387CB38ADE}"/>
              </a:ext>
            </a:extLst>
          </p:cNvPr>
          <p:cNvPicPr>
            <a:picLocks noChangeAspect="1"/>
          </p:cNvPicPr>
          <p:nvPr/>
        </p:nvPicPr>
        <p:blipFill>
          <a:blip r:embed="rId4"/>
          <a:srcRect t="26798" r="-1" b="13543"/>
          <a:stretch/>
        </p:blipFill>
        <p:spPr>
          <a:xfrm>
            <a:off x="6248968" y="3422923"/>
            <a:ext cx="2895032" cy="2577827"/>
          </a:xfrm>
          <a:prstGeom prst="rect">
            <a:avLst/>
          </a:prstGeom>
        </p:spPr>
      </p:pic>
      <p:sp>
        <p:nvSpPr>
          <p:cNvPr id="7" name="Slide Number Placeholder 6">
            <a:extLst>
              <a:ext uri="{FF2B5EF4-FFF2-40B4-BE49-F238E27FC236}">
                <a16:creationId xmlns:a16="http://schemas.microsoft.com/office/drawing/2014/main" id="{0BC135E9-1FEA-9C47-98A7-D121CE3C27EB}"/>
              </a:ext>
            </a:extLst>
          </p:cNvPr>
          <p:cNvSpPr>
            <a:spLocks noGrp="1"/>
          </p:cNvSpPr>
          <p:nvPr>
            <p:ph type="sldNum" sz="quarter" idx="12"/>
          </p:nvPr>
        </p:nvSpPr>
        <p:spPr>
          <a:xfrm>
            <a:off x="8778240" y="5698998"/>
            <a:ext cx="336042" cy="273844"/>
          </a:xfrm>
        </p:spPr>
        <p:txBody>
          <a:bodyPr vert="horz" wrap="square" lIns="68580" tIns="34290" rIns="68580" bIns="34290" numCol="1" rtlCol="0" anchor="ctr" anchorCtr="0" compatLnSpc="1">
            <a:prstTxWarp prst="textNoShape">
              <a:avLst/>
            </a:prstTxWarp>
            <a:normAutofit/>
          </a:bodyPr>
          <a:lstStyle>
            <a:lvl1pPr>
              <a:defRPr>
                <a:solidFill>
                  <a:schemeClr val="tx1"/>
                </a:solidFill>
                <a:latin typeface="Arial" panose="020B0604020202020204" pitchFamily="34" charset="0"/>
                <a:ea typeface="ＭＳ Ｐゴシック" panose="020B0600070205080204" pitchFamily="34" charset="-128"/>
              </a:defRPr>
            </a:lvl1pPr>
            <a:lvl2pPr marL="557213" indent="-214313">
              <a:defRPr>
                <a:solidFill>
                  <a:schemeClr val="tx1"/>
                </a:solidFill>
                <a:latin typeface="Arial" panose="020B0604020202020204" pitchFamily="34" charset="0"/>
                <a:ea typeface="ＭＳ Ｐゴシック" panose="020B0600070205080204" pitchFamily="34" charset="-128"/>
              </a:defRPr>
            </a:lvl2pPr>
            <a:lvl3pPr marL="857250" indent="-171450">
              <a:defRPr>
                <a:solidFill>
                  <a:schemeClr val="tx1"/>
                </a:solidFill>
                <a:latin typeface="Arial" panose="020B0604020202020204" pitchFamily="34" charset="0"/>
                <a:ea typeface="ＭＳ Ｐゴシック" panose="020B0600070205080204" pitchFamily="34" charset="-128"/>
              </a:defRPr>
            </a:lvl3pPr>
            <a:lvl4pPr marL="1200150" indent="-171450">
              <a:defRPr>
                <a:solidFill>
                  <a:schemeClr val="tx1"/>
                </a:solidFill>
                <a:latin typeface="Arial" panose="020B0604020202020204" pitchFamily="34" charset="0"/>
                <a:ea typeface="ＭＳ Ｐゴシック" panose="020B0600070205080204" pitchFamily="34" charset="-128"/>
              </a:defRPr>
            </a:lvl4pPr>
            <a:lvl5pPr marL="1543050" indent="-171450">
              <a:defRPr>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450"/>
              </a:spcAft>
            </a:pPr>
            <a:fld id="{D2B57864-D1AA-BF45-ACD8-9F513D160675}" type="slidenum">
              <a:rPr lang="en-US" altLang="fr-FR" sz="825">
                <a:solidFill>
                  <a:srgbClr val="FFFFFF"/>
                </a:solidFill>
                <a:latin typeface="+mn-lt"/>
                <a:ea typeface="+mn-ea"/>
              </a:rPr>
              <a:pPr>
                <a:spcAft>
                  <a:spcPts val="450"/>
                </a:spcAft>
              </a:pPr>
              <a:t>13</a:t>
            </a:fld>
            <a:endParaRPr lang="en-US" altLang="fr-FR" sz="825">
              <a:solidFill>
                <a:srgbClr val="FFFFFF"/>
              </a:solidFill>
              <a:latin typeface="+mn-lt"/>
              <a:ea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5" name="Rectangle 1946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6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21748"/>
          <a:stretch/>
        </p:blipFill>
        <p:spPr bwMode="auto">
          <a:xfrm>
            <a:off x="2831834" y="10"/>
            <a:ext cx="7252231"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7" name="Rectangle 1946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10" name="Rectangle 2">
            <a:extLst>
              <a:ext uri="{FF2B5EF4-FFF2-40B4-BE49-F238E27FC236}">
                <a16:creationId xmlns:a16="http://schemas.microsoft.com/office/drawing/2014/main" id="{30004827-98D5-E045-A5D0-0D9148BC9275}"/>
              </a:ext>
            </a:extLst>
          </p:cNvPr>
          <p:cNvSpPr>
            <a:spLocks noGrp="1" noChangeArrowheads="1"/>
          </p:cNvSpPr>
          <p:nvPr>
            <p:ph type="title"/>
          </p:nvPr>
        </p:nvSpPr>
        <p:spPr>
          <a:xfrm>
            <a:off x="251520" y="365124"/>
            <a:ext cx="4104456" cy="4432027"/>
          </a:xfrm>
        </p:spPr>
        <p:txBody>
          <a:bodyPr>
            <a:normAutofit/>
          </a:bodyPr>
          <a:lstStyle/>
          <a:p>
            <a:pPr eaLnBrk="1" hangingPunct="1">
              <a:lnSpc>
                <a:spcPct val="90000"/>
              </a:lnSpc>
              <a:defRPr/>
            </a:pPr>
            <a:br>
              <a:rPr lang="en-GB" altLang="en-US" sz="1700" dirty="0"/>
            </a:br>
            <a:r>
              <a:rPr lang="en-GB" altLang="en-US" sz="4000" dirty="0"/>
              <a:t>CONTRACTUAL STABILITY</a:t>
            </a:r>
            <a:br>
              <a:rPr lang="en-GB" altLang="en-US" sz="4000" dirty="0"/>
            </a:br>
            <a:r>
              <a:rPr lang="en-GB" altLang="en-US" sz="4000" dirty="0"/>
              <a:t>“PACTA SUNT SERVANDA”</a:t>
            </a:r>
            <a:br>
              <a:rPr lang="en-GB" altLang="en-US" sz="1700" dirty="0"/>
            </a:br>
            <a:br>
              <a:rPr lang="en-GB" altLang="en-US" sz="1700" dirty="0"/>
            </a:br>
            <a:endParaRPr lang="en-GB" altLang="en-US" sz="1700" dirty="0"/>
          </a:p>
        </p:txBody>
      </p:sp>
      <p:sp>
        <p:nvSpPr>
          <p:cNvPr id="17411" name="Rectangle 3">
            <a:extLst>
              <a:ext uri="{FF2B5EF4-FFF2-40B4-BE49-F238E27FC236}">
                <a16:creationId xmlns:a16="http://schemas.microsoft.com/office/drawing/2014/main" id="{D46574F7-6EF4-B742-9819-0F2F73C71504}"/>
              </a:ext>
            </a:extLst>
          </p:cNvPr>
          <p:cNvSpPr>
            <a:spLocks noGrp="1" noChangeArrowheads="1"/>
          </p:cNvSpPr>
          <p:nvPr>
            <p:ph type="body" idx="1"/>
          </p:nvPr>
        </p:nvSpPr>
        <p:spPr>
          <a:xfrm>
            <a:off x="628650" y="365124"/>
            <a:ext cx="3439294" cy="5811839"/>
          </a:xfrm>
        </p:spPr>
        <p:txBody>
          <a:bodyPr>
            <a:normAutofit/>
          </a:bodyPr>
          <a:lstStyle/>
          <a:p>
            <a:pPr marL="0" indent="0" eaLnBrk="1" hangingPunct="1">
              <a:buFont typeface="Wingdings" pitchFamily="2" charset="2"/>
              <a:buNone/>
              <a:defRPr/>
            </a:pPr>
            <a:endParaRPr lang="en-GB" altLang="en-US" sz="1700" dirty="0"/>
          </a:p>
          <a:p>
            <a:pPr eaLnBrk="1" hangingPunct="1">
              <a:buFont typeface="Wingdings" pitchFamily="2" charset="2"/>
              <a:buNone/>
              <a:defRPr/>
            </a:pPr>
            <a:endParaRPr lang="en-GB" altLang="en-US" sz="1700" dirty="0"/>
          </a:p>
          <a:p>
            <a:pPr eaLnBrk="1" hangingPunct="1">
              <a:defRPr/>
            </a:pPr>
            <a:endParaRPr lang="en-GB" altLang="en-US" sz="1700" dirty="0"/>
          </a:p>
        </p:txBody>
      </p:sp>
      <p:sp>
        <p:nvSpPr>
          <p:cNvPr id="5" name="Slide Number Placeholder 5">
            <a:extLst>
              <a:ext uri="{FF2B5EF4-FFF2-40B4-BE49-F238E27FC236}">
                <a16:creationId xmlns:a16="http://schemas.microsoft.com/office/drawing/2014/main" id="{C2A9CB00-CDCB-B84F-9B72-BDC682C8A485}"/>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869B6FBF-132F-4845-ADE9-BB5C54378DE0}" type="slidenum">
              <a:rPr lang="en-GB" altLang="en-US">
                <a:solidFill>
                  <a:srgbClr val="FFFFFF"/>
                </a:solidFill>
              </a:rPr>
              <a:pPr>
                <a:spcAft>
                  <a:spcPts val="600"/>
                </a:spcAft>
              </a:pPr>
              <a:t>14</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ck with a love heart">
            <a:extLst>
              <a:ext uri="{FF2B5EF4-FFF2-40B4-BE49-F238E27FC236}">
                <a16:creationId xmlns:a16="http://schemas.microsoft.com/office/drawing/2014/main" id="{EE017CC4-DCF3-8FD3-8C5B-8C0A87614E51}"/>
              </a:ext>
            </a:extLst>
          </p:cNvPr>
          <p:cNvPicPr>
            <a:picLocks noChangeAspect="1"/>
          </p:cNvPicPr>
          <p:nvPr/>
        </p:nvPicPr>
        <p:blipFill rotWithShape="1">
          <a:blip r:embed="rId2"/>
          <a:srcRect l="20533" r="19983"/>
          <a:stretch/>
        </p:blipFill>
        <p:spPr>
          <a:xfrm>
            <a:off x="1891767" y="10"/>
            <a:ext cx="7252231"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AD3342-0CD1-FD4F-B9B3-5599971ADD62}"/>
              </a:ext>
            </a:extLst>
          </p:cNvPr>
          <p:cNvSpPr>
            <a:spLocks noGrp="1"/>
          </p:cNvSpPr>
          <p:nvPr>
            <p:ph type="title"/>
          </p:nvPr>
        </p:nvSpPr>
        <p:spPr>
          <a:xfrm>
            <a:off x="628650" y="365125"/>
            <a:ext cx="2866641" cy="1899912"/>
          </a:xfrm>
        </p:spPr>
        <p:txBody>
          <a:bodyPr>
            <a:normAutofit/>
          </a:bodyPr>
          <a:lstStyle/>
          <a:p>
            <a:pPr>
              <a:defRPr/>
            </a:pPr>
            <a:r>
              <a:rPr lang="en-US" sz="3500"/>
              <a:t>Respect of the Contract (Art. 13)</a:t>
            </a:r>
          </a:p>
        </p:txBody>
      </p:sp>
      <p:sp>
        <p:nvSpPr>
          <p:cNvPr id="3" name="Content Placeholder 2">
            <a:extLst>
              <a:ext uri="{FF2B5EF4-FFF2-40B4-BE49-F238E27FC236}">
                <a16:creationId xmlns:a16="http://schemas.microsoft.com/office/drawing/2014/main" id="{95D7F399-F393-4949-AACF-8A48B388DF83}"/>
              </a:ext>
            </a:extLst>
          </p:cNvPr>
          <p:cNvSpPr>
            <a:spLocks noGrp="1"/>
          </p:cNvSpPr>
          <p:nvPr>
            <p:ph idx="1"/>
          </p:nvPr>
        </p:nvSpPr>
        <p:spPr>
          <a:xfrm>
            <a:off x="628650" y="2434201"/>
            <a:ext cx="2866641" cy="3742762"/>
          </a:xfrm>
        </p:spPr>
        <p:txBody>
          <a:bodyPr>
            <a:normAutofit/>
          </a:bodyPr>
          <a:lstStyle/>
          <a:p>
            <a:pPr>
              <a:defRPr/>
            </a:pPr>
            <a:r>
              <a:rPr lang="en-US" sz="1700"/>
              <a:t>Termination upon expiry</a:t>
            </a:r>
          </a:p>
          <a:p>
            <a:pPr>
              <a:defRPr/>
            </a:pPr>
            <a:r>
              <a:rPr lang="en-US" sz="1700"/>
              <a:t>Mutual Agreement</a:t>
            </a:r>
          </a:p>
          <a:p>
            <a:pPr lvl="1">
              <a:defRPr/>
            </a:pPr>
            <a:r>
              <a:rPr lang="en-US" sz="1700"/>
              <a:t>If (and only if) the transfer before end of contract, a transfer fee is allowed.</a:t>
            </a:r>
          </a:p>
        </p:txBody>
      </p:sp>
      <p:sp>
        <p:nvSpPr>
          <p:cNvPr id="4" name="Date Placeholder 3">
            <a:extLst>
              <a:ext uri="{FF2B5EF4-FFF2-40B4-BE49-F238E27FC236}">
                <a16:creationId xmlns:a16="http://schemas.microsoft.com/office/drawing/2014/main" id="{09C9ABB1-EDCF-C34E-8CFD-957CDD3BCD57}"/>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26/11/2025</a:t>
            </a:fld>
            <a:endParaRPr lang="en-GB" altLang="en-US"/>
          </a:p>
        </p:txBody>
      </p:sp>
      <p:sp>
        <p:nvSpPr>
          <p:cNvPr id="5" name="Slide Number Placeholder 4">
            <a:extLst>
              <a:ext uri="{FF2B5EF4-FFF2-40B4-BE49-F238E27FC236}">
                <a16:creationId xmlns:a16="http://schemas.microsoft.com/office/drawing/2014/main" id="{DD2A278E-143F-4149-90CE-3B1E5F16A7D5}"/>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52040766-6470-4937-8E43-9E1F3F287BDA}" type="slidenum">
              <a:rPr lang="en-GB" altLang="en-US">
                <a:solidFill>
                  <a:srgbClr val="FFFFFF"/>
                </a:solidFill>
              </a:rPr>
              <a:pPr>
                <a:spcAft>
                  <a:spcPts val="600"/>
                </a:spcAft>
              </a:pPr>
              <a:t>15</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23" name="Rectangle 10">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12">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ectangle 14">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743" y="709375"/>
            <a:ext cx="8035257"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6">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84243" y="1789005"/>
            <a:ext cx="5413238" cy="3244751"/>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90F773-CA3B-5D4E-8103-5BE09B7FAA4D}"/>
              </a:ext>
            </a:extLst>
          </p:cNvPr>
          <p:cNvSpPr>
            <a:spLocks noGrp="1"/>
          </p:cNvSpPr>
          <p:nvPr>
            <p:ph type="title"/>
          </p:nvPr>
        </p:nvSpPr>
        <p:spPr>
          <a:xfrm>
            <a:off x="378725" y="675564"/>
            <a:ext cx="2707375" cy="5204085"/>
          </a:xfrm>
        </p:spPr>
        <p:txBody>
          <a:bodyPr>
            <a:normAutofit/>
          </a:bodyPr>
          <a:lstStyle/>
          <a:p>
            <a:pPr>
              <a:defRPr/>
            </a:pPr>
            <a:r>
              <a:rPr lang="en-US" sz="3700" dirty="0"/>
              <a:t>Termination for Just Cause</a:t>
            </a:r>
          </a:p>
        </p:txBody>
      </p:sp>
      <p:cxnSp>
        <p:nvCxnSpPr>
          <p:cNvPr id="27" name="Straight Connector 18">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524492"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416C2064-862F-2344-8CAC-7ACF076FC057}"/>
              </a:ext>
            </a:extLst>
          </p:cNvPr>
          <p:cNvSpPr>
            <a:spLocks noGrp="1"/>
          </p:cNvSpPr>
          <p:nvPr>
            <p:ph type="sldNum" sz="quarter" idx="12"/>
          </p:nvPr>
        </p:nvSpPr>
        <p:spPr>
          <a:xfrm>
            <a:off x="8535480" y="0"/>
            <a:ext cx="608520" cy="704762"/>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Aft>
                <a:spcPts val="600"/>
              </a:spcAft>
            </a:pPr>
            <a:fld id="{D6169EB9-DDD5-48CD-AC71-01B11E483652}" type="slidenum">
              <a:rPr lang="en-GB" altLang="en-US" smtClean="0"/>
              <a:pPr algn="ctr">
                <a:spcAft>
                  <a:spcPts val="600"/>
                </a:spcAft>
              </a:pPr>
              <a:t>16</a:t>
            </a:fld>
            <a:endParaRPr lang="en-GB" altLang="en-US"/>
          </a:p>
        </p:txBody>
      </p:sp>
      <p:cxnSp>
        <p:nvCxnSpPr>
          <p:cNvPr id="28" name="Straight Connector 20">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9144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22ED45D5-9B68-9B4E-94BB-E7ACD032A5DA}"/>
              </a:ext>
            </a:extLst>
          </p:cNvPr>
          <p:cNvSpPr>
            <a:spLocks noGrp="1"/>
          </p:cNvSpPr>
          <p:nvPr>
            <p:ph type="dt" sz="quarter" idx="10"/>
          </p:nvPr>
        </p:nvSpPr>
        <p:spPr>
          <a:xfrm>
            <a:off x="328161" y="6134382"/>
            <a:ext cx="2057400" cy="723618"/>
          </a:xfrm>
        </p:spPr>
        <p:txBody>
          <a:bodyPr>
            <a:normAutofit/>
          </a:bodyPr>
          <a:lstStyle/>
          <a:p>
            <a:pPr>
              <a:spcAft>
                <a:spcPts val="600"/>
              </a:spcAft>
              <a:defRPr/>
            </a:pPr>
            <a:fld id="{79777ADD-6FCE-1440-9EAA-7D93C98384BB}" type="datetime1">
              <a:rPr lang="en-GB" altLang="en-US" smtClean="0"/>
              <a:pPr>
                <a:spcAft>
                  <a:spcPts val="600"/>
                </a:spcAft>
                <a:defRPr/>
              </a:pPr>
              <a:t>26/11/2025</a:t>
            </a:fld>
            <a:endParaRPr lang="en-GB" altLang="en-US"/>
          </a:p>
        </p:txBody>
      </p:sp>
      <p:graphicFrame>
        <p:nvGraphicFramePr>
          <p:cNvPr id="29" name="Content Placeholder 2">
            <a:extLst>
              <a:ext uri="{FF2B5EF4-FFF2-40B4-BE49-F238E27FC236}">
                <a16:creationId xmlns:a16="http://schemas.microsoft.com/office/drawing/2014/main" id="{4369F6C7-80A7-FB27-1C2E-7AFCD9927FCD}"/>
              </a:ext>
            </a:extLst>
          </p:cNvPr>
          <p:cNvGraphicFramePr>
            <a:graphicFrameLocks noGrp="1"/>
          </p:cNvGraphicFramePr>
          <p:nvPr>
            <p:ph idx="1"/>
            <p:extLst>
              <p:ext uri="{D42A27DB-BD31-4B8C-83A1-F6EECF244321}">
                <p14:modId xmlns:p14="http://schemas.microsoft.com/office/powerpoint/2010/main" val="692050369"/>
              </p:ext>
            </p:extLst>
          </p:nvPr>
        </p:nvGraphicFramePr>
        <p:xfrm>
          <a:off x="3582547" y="819369"/>
          <a:ext cx="4941945" cy="524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3D0509-BC74-DD47-A72E-74B638CB055F}"/>
              </a:ext>
            </a:extLst>
          </p:cNvPr>
          <p:cNvSpPr>
            <a:spLocks noGrp="1"/>
          </p:cNvSpPr>
          <p:nvPr>
            <p:ph type="title"/>
          </p:nvPr>
        </p:nvSpPr>
        <p:spPr>
          <a:xfrm>
            <a:off x="439858" y="1683756"/>
            <a:ext cx="2336449" cy="2396359"/>
          </a:xfrm>
        </p:spPr>
        <p:txBody>
          <a:bodyPr anchor="b">
            <a:normAutofit/>
          </a:bodyPr>
          <a:lstStyle/>
          <a:p>
            <a:pPr algn="r">
              <a:defRPr/>
            </a:pPr>
            <a:r>
              <a:rPr lang="en-US" sz="3500">
                <a:solidFill>
                  <a:srgbClr val="FFFFFF"/>
                </a:solidFill>
              </a:rPr>
              <a:t>JUST CAUSE</a:t>
            </a:r>
          </a:p>
        </p:txBody>
      </p:sp>
      <p:sp>
        <p:nvSpPr>
          <p:cNvPr id="4" name="Date Placeholder 3">
            <a:extLst>
              <a:ext uri="{FF2B5EF4-FFF2-40B4-BE49-F238E27FC236}">
                <a16:creationId xmlns:a16="http://schemas.microsoft.com/office/drawing/2014/main" id="{06713651-8F0D-204A-B85E-875C11888C67}"/>
              </a:ext>
            </a:extLst>
          </p:cNvPr>
          <p:cNvSpPr>
            <a:spLocks noGrp="1"/>
          </p:cNvSpPr>
          <p:nvPr>
            <p:ph type="dt" sz="quarter" idx="10"/>
          </p:nvPr>
        </p:nvSpPr>
        <p:spPr>
          <a:xfrm>
            <a:off x="6727698" y="6455664"/>
            <a:ext cx="2057400" cy="365125"/>
          </a:xfrm>
        </p:spPr>
        <p:txBody>
          <a:bodyPr>
            <a:normAutofit/>
          </a:bodyPr>
          <a:lstStyle/>
          <a:p>
            <a:pPr algn="r">
              <a:spcAft>
                <a:spcPts val="600"/>
              </a:spcAft>
              <a:defRPr/>
            </a:pPr>
            <a:fld id="{79777ADD-6FCE-1440-9EAA-7D93C98384BB}" type="datetime1">
              <a:rPr lang="en-GB" altLang="en-US" sz="1000">
                <a:solidFill>
                  <a:schemeClr val="tx1">
                    <a:lumMod val="50000"/>
                    <a:lumOff val="50000"/>
                  </a:schemeClr>
                </a:solidFill>
              </a:rPr>
              <a:pPr algn="r">
                <a:spcAft>
                  <a:spcPts val="600"/>
                </a:spcAft>
                <a:defRPr/>
              </a:pPr>
              <a:t>26/11/2025</a:t>
            </a:fld>
            <a:endParaRPr lang="en-GB" altLang="en-US" sz="100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A2103D36-9C5A-E84A-985F-2D5172A4135A}"/>
              </a:ext>
            </a:extLst>
          </p:cNvPr>
          <p:cNvSpPr>
            <a:spLocks noGrp="1"/>
          </p:cNvSpPr>
          <p:nvPr>
            <p:ph type="sldNum" sz="quarter" idx="12"/>
          </p:nvPr>
        </p:nvSpPr>
        <p:spPr>
          <a:xfrm>
            <a:off x="8778240" y="6455664"/>
            <a:ext cx="336042"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75E192DB-3EA9-4DCF-98A0-2E0AF5B5263E}" type="slidenum">
              <a:rPr lang="en-GB" altLang="en-US" sz="1000">
                <a:solidFill>
                  <a:schemeClr val="tx1">
                    <a:lumMod val="50000"/>
                    <a:lumOff val="50000"/>
                  </a:schemeClr>
                </a:solidFill>
              </a:rPr>
              <a:pPr>
                <a:spcAft>
                  <a:spcPts val="600"/>
                </a:spcAft>
              </a:pPr>
              <a:t>17</a:t>
            </a:fld>
            <a:endParaRPr lang="en-GB" altLang="en-US" sz="1000">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196562A2-8575-0C72-A79C-081F8B07A131}"/>
              </a:ext>
            </a:extLst>
          </p:cNvPr>
          <p:cNvGraphicFramePr>
            <a:graphicFrameLocks noGrp="1"/>
          </p:cNvGraphicFramePr>
          <p:nvPr>
            <p:ph idx="1"/>
            <p:extLst>
              <p:ext uri="{D42A27DB-BD31-4B8C-83A1-F6EECF244321}">
                <p14:modId xmlns:p14="http://schemas.microsoft.com/office/powerpoint/2010/main" val="761038493"/>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162" name="Rectangle 4916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15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7398" r="19153"/>
          <a:stretch/>
        </p:blipFill>
        <p:spPr bwMode="auto">
          <a:xfrm>
            <a:off x="20" y="10"/>
            <a:ext cx="725221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4" name="Rectangle 4916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60E945-1C0C-5E46-8285-26BEBBBFA9A0}"/>
              </a:ext>
            </a:extLst>
          </p:cNvPr>
          <p:cNvSpPr>
            <a:spLocks noGrp="1"/>
          </p:cNvSpPr>
          <p:nvPr>
            <p:ph type="title"/>
          </p:nvPr>
        </p:nvSpPr>
        <p:spPr>
          <a:xfrm>
            <a:off x="5648707" y="365125"/>
            <a:ext cx="2866642" cy="1899912"/>
          </a:xfrm>
        </p:spPr>
        <p:txBody>
          <a:bodyPr>
            <a:normAutofit/>
          </a:bodyPr>
          <a:lstStyle/>
          <a:p>
            <a:pPr>
              <a:defRPr/>
            </a:pPr>
            <a:r>
              <a:rPr lang="en-US" sz="3500"/>
              <a:t>Just causes invoked</a:t>
            </a:r>
          </a:p>
        </p:txBody>
      </p:sp>
      <p:sp>
        <p:nvSpPr>
          <p:cNvPr id="3" name="Content Placeholder 2">
            <a:extLst>
              <a:ext uri="{FF2B5EF4-FFF2-40B4-BE49-F238E27FC236}">
                <a16:creationId xmlns:a16="http://schemas.microsoft.com/office/drawing/2014/main" id="{D12FB47D-19EC-7444-920D-DBDD9DB0B804}"/>
              </a:ext>
            </a:extLst>
          </p:cNvPr>
          <p:cNvSpPr>
            <a:spLocks noGrp="1"/>
          </p:cNvSpPr>
          <p:nvPr>
            <p:ph idx="1"/>
          </p:nvPr>
        </p:nvSpPr>
        <p:spPr>
          <a:xfrm>
            <a:off x="5648707" y="2434201"/>
            <a:ext cx="2866642" cy="3742762"/>
          </a:xfrm>
        </p:spPr>
        <p:txBody>
          <a:bodyPr>
            <a:normAutofit/>
          </a:bodyPr>
          <a:lstStyle/>
          <a:p>
            <a:pPr>
              <a:defRPr/>
            </a:pPr>
            <a:r>
              <a:rPr lang="en-US" sz="1700"/>
              <a:t>Poor ”sporting” performance: NO!</a:t>
            </a:r>
          </a:p>
          <a:p>
            <a:pPr>
              <a:defRPr/>
            </a:pPr>
            <a:r>
              <a:rPr lang="en-US" sz="1700"/>
              <a:t>Medical Negligence (Appiah case)</a:t>
            </a:r>
          </a:p>
          <a:p>
            <a:pPr>
              <a:defRPr/>
            </a:pPr>
            <a:r>
              <a:rPr lang="en-US" sz="1700"/>
              <a:t>Deregistration or Non –Registration (quota): protection of personality right/no need of a default notice.(“actual termination of the employment contract (CAS 2015/A/4122)</a:t>
            </a:r>
          </a:p>
        </p:txBody>
      </p:sp>
      <p:sp>
        <p:nvSpPr>
          <p:cNvPr id="4" name="Date Placeholder 3">
            <a:extLst>
              <a:ext uri="{FF2B5EF4-FFF2-40B4-BE49-F238E27FC236}">
                <a16:creationId xmlns:a16="http://schemas.microsoft.com/office/drawing/2014/main" id="{A3C221B4-E911-A348-85CD-27A05708B171}"/>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a:solidFill>
                  <a:srgbClr val="FFFFFF"/>
                </a:solidFill>
              </a:rPr>
              <a:pPr>
                <a:spcAft>
                  <a:spcPts val="600"/>
                </a:spcAft>
                <a:defRPr/>
              </a:pPr>
              <a:t>26/11/2025</a:t>
            </a:fld>
            <a:endParaRPr lang="en-GB" altLang="en-US">
              <a:solidFill>
                <a:srgbClr val="FFFFFF"/>
              </a:solidFill>
            </a:endParaRPr>
          </a:p>
        </p:txBody>
      </p:sp>
      <p:sp>
        <p:nvSpPr>
          <p:cNvPr id="5" name="Slide Number Placeholder 4">
            <a:extLst>
              <a:ext uri="{FF2B5EF4-FFF2-40B4-BE49-F238E27FC236}">
                <a16:creationId xmlns:a16="http://schemas.microsoft.com/office/drawing/2014/main" id="{288E59C2-3C27-8E4A-A623-B806D8D6A9BE}"/>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6171F0D0-9391-4984-AEA5-294A9E5CF6A9}" type="slidenum">
              <a:rPr lang="en-GB" altLang="en-US"/>
              <a:pPr>
                <a:spcAft>
                  <a:spcPts val="600"/>
                </a:spcAft>
              </a:pPr>
              <a:t>18</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186" name="Rectangle 50185">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60E945-1C0C-5E46-8285-26BEBBBFA9A0}"/>
              </a:ext>
            </a:extLst>
          </p:cNvPr>
          <p:cNvSpPr>
            <a:spLocks noGrp="1"/>
          </p:cNvSpPr>
          <p:nvPr>
            <p:ph type="title"/>
          </p:nvPr>
        </p:nvSpPr>
        <p:spPr>
          <a:xfrm>
            <a:off x="852297" y="502020"/>
            <a:ext cx="3992787" cy="1642970"/>
          </a:xfrm>
        </p:spPr>
        <p:txBody>
          <a:bodyPr anchor="b">
            <a:normAutofit/>
          </a:bodyPr>
          <a:lstStyle/>
          <a:p>
            <a:pPr>
              <a:defRPr/>
            </a:pPr>
            <a:r>
              <a:rPr lang="en-US" sz="3500"/>
              <a:t>Just causes invoked</a:t>
            </a:r>
          </a:p>
        </p:txBody>
      </p:sp>
      <p:sp>
        <p:nvSpPr>
          <p:cNvPr id="3" name="Content Placeholder 2">
            <a:extLst>
              <a:ext uri="{FF2B5EF4-FFF2-40B4-BE49-F238E27FC236}">
                <a16:creationId xmlns:a16="http://schemas.microsoft.com/office/drawing/2014/main" id="{D12FB47D-19EC-7444-920D-DBDD9DB0B804}"/>
              </a:ext>
            </a:extLst>
          </p:cNvPr>
          <p:cNvSpPr>
            <a:spLocks noGrp="1"/>
          </p:cNvSpPr>
          <p:nvPr>
            <p:ph idx="1"/>
          </p:nvPr>
        </p:nvSpPr>
        <p:spPr>
          <a:xfrm>
            <a:off x="858692" y="2405894"/>
            <a:ext cx="3986392" cy="3535083"/>
          </a:xfrm>
        </p:spPr>
        <p:txBody>
          <a:bodyPr anchor="t">
            <a:normAutofit/>
          </a:bodyPr>
          <a:lstStyle/>
          <a:p>
            <a:pPr>
              <a:defRPr/>
            </a:pPr>
            <a:r>
              <a:rPr lang="en-US" sz="1700"/>
              <a:t>Visa and work permit</a:t>
            </a:r>
          </a:p>
          <a:p>
            <a:pPr>
              <a:defRPr/>
            </a:pPr>
            <a:r>
              <a:rPr lang="en-US" sz="1700"/>
              <a:t>Termination as disciplinary sanction(no! ultima ratio)</a:t>
            </a:r>
          </a:p>
          <a:p>
            <a:pPr>
              <a:defRPr/>
            </a:pPr>
            <a:r>
              <a:rPr lang="en-US" sz="1700"/>
              <a:t>Leaving without authorization or failing to return after authorized leave</a:t>
            </a:r>
          </a:p>
          <a:p>
            <a:pPr lvl="1">
              <a:defRPr/>
            </a:pPr>
            <a:r>
              <a:rPr lang="en-US" sz="1700"/>
              <a:t>Request to return</a:t>
            </a:r>
          </a:p>
          <a:p>
            <a:pPr lvl="1">
              <a:defRPr/>
            </a:pPr>
            <a:r>
              <a:rPr lang="en-US" sz="1700"/>
              <a:t>Reasonable deadline  </a:t>
            </a:r>
          </a:p>
          <a:p>
            <a:pPr lvl="1">
              <a:defRPr/>
            </a:pPr>
            <a:r>
              <a:rPr lang="en-US" sz="1700"/>
              <a:t>(The Ortega case)</a:t>
            </a:r>
          </a:p>
        </p:txBody>
      </p:sp>
      <p:sp>
        <p:nvSpPr>
          <p:cNvPr id="50188" name="Rectangle 50187">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90" name="Rectangle 50189">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92" name="Rectangle 50191">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94" name="Rectangle 50193">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0181"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06975" y="1880998"/>
            <a:ext cx="3127897" cy="31278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A3C221B4-E911-A348-85CD-27A05708B171}"/>
              </a:ext>
            </a:extLst>
          </p:cNvPr>
          <p:cNvSpPr>
            <a:spLocks noGrp="1"/>
          </p:cNvSpPr>
          <p:nvPr>
            <p:ph type="dt" sz="quarter" idx="10"/>
          </p:nvPr>
        </p:nvSpPr>
        <p:spPr>
          <a:xfrm>
            <a:off x="6720840" y="6459378"/>
            <a:ext cx="2057400" cy="365125"/>
          </a:xfrm>
        </p:spPr>
        <p:txBody>
          <a:bodyPr>
            <a:normAutofit/>
          </a:bodyPr>
          <a:lstStyle/>
          <a:p>
            <a:pPr algn="r">
              <a:spcAft>
                <a:spcPts val="600"/>
              </a:spcAft>
              <a:defRPr/>
            </a:pPr>
            <a:fld id="{79777ADD-6FCE-1440-9EAA-7D93C98384BB}" type="datetime1">
              <a:rPr lang="en-GB" altLang="en-US" sz="1000">
                <a:solidFill>
                  <a:srgbClr val="FFFFFF"/>
                </a:solidFill>
              </a:rPr>
              <a:pPr algn="r">
                <a:spcAft>
                  <a:spcPts val="600"/>
                </a:spcAft>
                <a:defRPr/>
              </a:pPr>
              <a:t>26/11/2025</a:t>
            </a:fld>
            <a:endParaRPr lang="en-GB" altLang="en-US" sz="1000">
              <a:solidFill>
                <a:srgbClr val="FFFFFF"/>
              </a:solidFill>
            </a:endParaRPr>
          </a:p>
        </p:txBody>
      </p:sp>
      <p:sp>
        <p:nvSpPr>
          <p:cNvPr id="5" name="Slide Number Placeholder 4">
            <a:extLst>
              <a:ext uri="{FF2B5EF4-FFF2-40B4-BE49-F238E27FC236}">
                <a16:creationId xmlns:a16="http://schemas.microsoft.com/office/drawing/2014/main" id="{288E59C2-3C27-8E4A-A623-B806D8D6A9BE}"/>
              </a:ext>
            </a:extLst>
          </p:cNvPr>
          <p:cNvSpPr>
            <a:spLocks noGrp="1"/>
          </p:cNvSpPr>
          <p:nvPr>
            <p:ph type="sldNum" sz="quarter" idx="12"/>
          </p:nvPr>
        </p:nvSpPr>
        <p:spPr>
          <a:xfrm>
            <a:off x="8778240" y="6459378"/>
            <a:ext cx="336042"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C50B9EF6-F26F-40A6-B13B-1BAD62A6F231}" type="slidenum">
              <a:rPr lang="en-GB" altLang="en-US" sz="1000">
                <a:solidFill>
                  <a:srgbClr val="FFFFFF"/>
                </a:solidFill>
              </a:rPr>
              <a:pPr>
                <a:spcAft>
                  <a:spcPts val="600"/>
                </a:spcAft>
              </a:pPr>
              <a:t>19</a:t>
            </a:fld>
            <a:endParaRPr lang="en-GB" altLang="en-US" sz="10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6006-321A-124F-9155-8AF4835F8CB5}"/>
              </a:ext>
            </a:extLst>
          </p:cNvPr>
          <p:cNvSpPr>
            <a:spLocks noGrp="1"/>
          </p:cNvSpPr>
          <p:nvPr>
            <p:ph type="title"/>
          </p:nvPr>
        </p:nvSpPr>
        <p:spPr>
          <a:xfrm>
            <a:off x="322326" y="260648"/>
            <a:ext cx="8401050" cy="864096"/>
          </a:xfrm>
        </p:spPr>
        <p:txBody>
          <a:bodyPr vert="horz" wrap="square" lIns="68580" tIns="34290" rIns="68580" bIns="34290" numCol="1" rtlCol="0" anchor="ctr" anchorCtr="0" compatLnSpc="1">
            <a:prstTxWarp prst="textNoShape">
              <a:avLst/>
            </a:prstTxWarp>
            <a:normAutofit fontScale="90000"/>
          </a:bodyPr>
          <a:lstStyle/>
          <a:p>
            <a:pPr algn="ctr">
              <a:defRPr/>
            </a:pPr>
            <a:r>
              <a:rPr lang="en-US" sz="2700" b="1" dirty="0">
                <a:solidFill>
                  <a:schemeClr val="tx1"/>
                </a:solidFill>
              </a:rPr>
              <a:t>Recent and Pending International Sports Cases before the EU Judges</a:t>
            </a:r>
            <a:br>
              <a:rPr lang="en-US" sz="3000" b="1" dirty="0">
                <a:solidFill>
                  <a:schemeClr val="tx1"/>
                </a:solidFill>
              </a:rPr>
            </a:br>
            <a:br>
              <a:rPr lang="en-US" sz="2700" b="1" dirty="0"/>
            </a:br>
            <a:endParaRPr lang="en-US" sz="2700" b="1" dirty="0">
              <a:solidFill>
                <a:srgbClr val="FF0000"/>
              </a:solidFill>
            </a:endParaRPr>
          </a:p>
        </p:txBody>
      </p:sp>
      <p:pic>
        <p:nvPicPr>
          <p:cNvPr id="18436" name="Picture 6" descr="A person on a horse waving&#10;&#10;Description automatically generated">
            <a:extLst>
              <a:ext uri="{FF2B5EF4-FFF2-40B4-BE49-F238E27FC236}">
                <a16:creationId xmlns:a16="http://schemas.microsoft.com/office/drawing/2014/main" id="{BCDBBF74-0A8D-6FA5-7206-2E1F225B20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6"/>
          <a:stretch/>
        </p:blipFill>
        <p:spPr bwMode="auto">
          <a:xfrm>
            <a:off x="322327" y="1124744"/>
            <a:ext cx="4011842" cy="44143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11D9DAFE-292A-0646-93AB-084181EB0915}"/>
              </a:ext>
            </a:extLst>
          </p:cNvPr>
          <p:cNvSpPr>
            <a:spLocks noGrp="1"/>
          </p:cNvSpPr>
          <p:nvPr>
            <p:ph sz="half" idx="4294967295"/>
          </p:nvPr>
        </p:nvSpPr>
        <p:spPr>
          <a:xfrm>
            <a:off x="4656495" y="2132855"/>
            <a:ext cx="4066881" cy="3209527"/>
          </a:xfrm>
        </p:spPr>
        <p:txBody>
          <a:bodyPr vert="horz" wrap="square" lIns="68580" tIns="34290" rIns="68580" bIns="34290" numCol="1" rtlCol="0" anchor="ctr" anchorCtr="0" compatLnSpc="1">
            <a:prstTxWarp prst="textNoShape">
              <a:avLst/>
            </a:prstTxWarp>
            <a:normAutofit fontScale="77500" lnSpcReduction="20000"/>
          </a:bodyPr>
          <a:lstStyle/>
          <a:p>
            <a:pPr>
              <a:defRPr/>
            </a:pPr>
            <a:r>
              <a:rPr lang="en-US" sz="2600" dirty="0" err="1">
                <a:solidFill>
                  <a:srgbClr val="00B050"/>
                </a:solidFill>
              </a:rPr>
              <a:t>Superleague</a:t>
            </a:r>
            <a:r>
              <a:rPr lang="en-US" sz="2600" dirty="0">
                <a:solidFill>
                  <a:srgbClr val="00B050"/>
                </a:solidFill>
              </a:rPr>
              <a:t> against UEFA and FIFA </a:t>
            </a:r>
          </a:p>
          <a:p>
            <a:pPr>
              <a:defRPr/>
            </a:pPr>
            <a:r>
              <a:rPr lang="en-US" sz="2600" dirty="0">
                <a:solidFill>
                  <a:srgbClr val="00B050"/>
                </a:solidFill>
              </a:rPr>
              <a:t>FC Antwerp against UEFA (homegrown player rule)</a:t>
            </a:r>
          </a:p>
          <a:p>
            <a:pPr>
              <a:defRPr/>
            </a:pPr>
            <a:r>
              <a:rPr lang="en-US" sz="2600" dirty="0">
                <a:solidFill>
                  <a:srgbClr val="00B050"/>
                </a:solidFill>
              </a:rPr>
              <a:t>International Skating Union</a:t>
            </a:r>
          </a:p>
          <a:p>
            <a:pPr>
              <a:defRPr/>
            </a:pPr>
            <a:r>
              <a:rPr lang="en-US" sz="2600" i="1" dirty="0">
                <a:solidFill>
                  <a:srgbClr val="00B050"/>
                </a:solidFill>
              </a:rPr>
              <a:t>Diarra</a:t>
            </a:r>
            <a:r>
              <a:rPr lang="en-US" sz="2600" dirty="0">
                <a:solidFill>
                  <a:srgbClr val="00B050"/>
                </a:solidFill>
              </a:rPr>
              <a:t> v. FIFA</a:t>
            </a:r>
          </a:p>
          <a:p>
            <a:pPr>
              <a:defRPr/>
            </a:pPr>
            <a:r>
              <a:rPr lang="en-US" sz="2600" dirty="0">
                <a:solidFill>
                  <a:srgbClr val="FFFF00"/>
                </a:solidFill>
              </a:rPr>
              <a:t>The </a:t>
            </a:r>
            <a:r>
              <a:rPr lang="en-US" sz="2600" i="1" dirty="0">
                <a:solidFill>
                  <a:srgbClr val="FFFF00"/>
                </a:solidFill>
              </a:rPr>
              <a:t>International Match Calendar</a:t>
            </a:r>
          </a:p>
          <a:p>
            <a:pPr>
              <a:defRPr/>
            </a:pPr>
            <a:r>
              <a:rPr lang="en-US" sz="2600" i="1" dirty="0">
                <a:solidFill>
                  <a:srgbClr val="FFFF00"/>
                </a:solidFill>
              </a:rPr>
              <a:t>Seraing</a:t>
            </a:r>
            <a:r>
              <a:rPr lang="en-US" sz="2600" dirty="0">
                <a:solidFill>
                  <a:srgbClr val="FFFF00"/>
                </a:solidFill>
              </a:rPr>
              <a:t> v. FIFA</a:t>
            </a:r>
          </a:p>
          <a:p>
            <a:pPr>
              <a:defRPr/>
            </a:pPr>
            <a:r>
              <a:rPr lang="en-US" sz="2600" i="1" dirty="0">
                <a:solidFill>
                  <a:srgbClr val="FFFF00"/>
                </a:solidFill>
              </a:rPr>
              <a:t>Football Agents against FIFA </a:t>
            </a:r>
            <a:endParaRPr lang="en-US" sz="2600" dirty="0">
              <a:solidFill>
                <a:srgbClr val="FFFF00"/>
              </a:solidFill>
            </a:endParaRPr>
          </a:p>
          <a:p>
            <a:pPr>
              <a:defRPr/>
            </a:pPr>
            <a:r>
              <a:rPr lang="en-US" sz="2600" dirty="0">
                <a:solidFill>
                  <a:srgbClr val="FFFF00"/>
                </a:solidFill>
              </a:rPr>
              <a:t>The CD </a:t>
            </a:r>
            <a:r>
              <a:rPr lang="en-US" sz="2600" dirty="0" err="1">
                <a:solidFill>
                  <a:srgbClr val="FFFF00"/>
                </a:solidFill>
              </a:rPr>
              <a:t>Tondela</a:t>
            </a:r>
            <a:r>
              <a:rPr lang="en-US" sz="2600" dirty="0">
                <a:solidFill>
                  <a:srgbClr val="FFFF00"/>
                </a:solidFill>
              </a:rPr>
              <a:t> case </a:t>
            </a:r>
          </a:p>
          <a:p>
            <a:pPr marL="0" indent="0">
              <a:buNone/>
              <a:defRPr/>
            </a:pPr>
            <a:endParaRPr lang="en-US" sz="2000" dirty="0"/>
          </a:p>
          <a:p>
            <a:pPr>
              <a:defRPr/>
            </a:pPr>
            <a:endParaRPr lang="en-US" dirty="0"/>
          </a:p>
          <a:p>
            <a:pPr marL="0" indent="0">
              <a:buNone/>
              <a:defRPr/>
            </a:pPr>
            <a:endParaRPr lang="en-US" dirty="0">
              <a:solidFill>
                <a:srgbClr val="FF0000"/>
              </a:solidFill>
            </a:endParaRPr>
          </a:p>
          <a:p>
            <a:pPr>
              <a:defRPr/>
            </a:pPr>
            <a:endParaRPr lang="en-US" dirty="0"/>
          </a:p>
          <a:p>
            <a:pPr marL="0">
              <a:defRPr/>
            </a:pPr>
            <a:endParaRPr lang="en-US" sz="1350" dirty="0"/>
          </a:p>
        </p:txBody>
      </p:sp>
      <p:sp>
        <p:nvSpPr>
          <p:cNvPr id="4" name="Slide Number Placeholder 3">
            <a:extLst>
              <a:ext uri="{FF2B5EF4-FFF2-40B4-BE49-F238E27FC236}">
                <a16:creationId xmlns:a16="http://schemas.microsoft.com/office/drawing/2014/main" id="{93D4E481-34FC-B943-B497-7723A4FB3598}"/>
              </a:ext>
            </a:extLst>
          </p:cNvPr>
          <p:cNvSpPr>
            <a:spLocks noGrp="1"/>
          </p:cNvSpPr>
          <p:nvPr>
            <p:ph type="sldNum" sz="quarter" idx="12"/>
          </p:nvPr>
        </p:nvSpPr>
        <p:spPr>
          <a:xfrm>
            <a:off x="6446520" y="5624513"/>
            <a:ext cx="2057400" cy="273844"/>
          </a:xfrm>
        </p:spPr>
        <p:txBody>
          <a:bodyPr vert="horz" wrap="square" lIns="68580" tIns="34290" rIns="68580" bIns="34290" numCol="1" rtlCol="0" anchor="ctr" anchorCtr="0" compatLnSpc="1">
            <a:prstTxWarp prst="textNoShape">
              <a:avLst/>
            </a:prstTxWarp>
            <a:normAutofit/>
          </a:bodyPr>
          <a:lstStyle>
            <a:lvl1pPr>
              <a:defRPr>
                <a:solidFill>
                  <a:schemeClr val="tx1"/>
                </a:solidFill>
                <a:latin typeface="Arial" panose="020B0604020202020204" pitchFamily="34" charset="0"/>
                <a:ea typeface="ＭＳ Ｐゴシック" panose="020B0600070205080204" pitchFamily="34" charset="-128"/>
              </a:defRPr>
            </a:lvl1pPr>
            <a:lvl2pPr marL="557213" indent="-214313">
              <a:defRPr>
                <a:solidFill>
                  <a:schemeClr val="tx1"/>
                </a:solidFill>
                <a:latin typeface="Arial" panose="020B0604020202020204" pitchFamily="34" charset="0"/>
                <a:ea typeface="ＭＳ Ｐゴシック" panose="020B0600070205080204" pitchFamily="34" charset="-128"/>
              </a:defRPr>
            </a:lvl2pPr>
            <a:lvl3pPr marL="857250" indent="-171450">
              <a:defRPr>
                <a:solidFill>
                  <a:schemeClr val="tx1"/>
                </a:solidFill>
                <a:latin typeface="Arial" panose="020B0604020202020204" pitchFamily="34" charset="0"/>
                <a:ea typeface="ＭＳ Ｐゴシック" panose="020B0600070205080204" pitchFamily="34" charset="-128"/>
              </a:defRPr>
            </a:lvl3pPr>
            <a:lvl4pPr marL="1200150" indent="-171450">
              <a:defRPr>
                <a:solidFill>
                  <a:schemeClr val="tx1"/>
                </a:solidFill>
                <a:latin typeface="Arial" panose="020B0604020202020204" pitchFamily="34" charset="0"/>
                <a:ea typeface="ＭＳ Ｐゴシック" panose="020B0600070205080204" pitchFamily="34" charset="-128"/>
              </a:defRPr>
            </a:lvl4pPr>
            <a:lvl5pPr marL="1543050" indent="-171450">
              <a:defRPr>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450"/>
              </a:spcAft>
              <a:defRPr/>
            </a:pPr>
            <a:fld id="{D8A43B3F-1B89-5C48-B07A-F355D697D434}" type="slidenum">
              <a:rPr lang="en-US" altLang="en-US">
                <a:solidFill>
                  <a:schemeClr val="tx1">
                    <a:lumMod val="50000"/>
                    <a:lumOff val="50000"/>
                  </a:schemeClr>
                </a:solidFill>
                <a:latin typeface="Calibri" panose="020F0502020204030204"/>
                <a:ea typeface="+mn-ea"/>
              </a:rPr>
              <a:pPr>
                <a:spcAft>
                  <a:spcPts val="450"/>
                </a:spcAft>
                <a:defRPr/>
              </a:pPr>
              <a:t>2</a:t>
            </a:fld>
            <a:endParaRPr lang="en-US" altLang="en-US" dirty="0">
              <a:solidFill>
                <a:schemeClr val="tx1">
                  <a:lumMod val="50000"/>
                  <a:lumOff val="50000"/>
                </a:schemeClr>
              </a:solidFill>
              <a:latin typeface="Calibri" panose="020F0502020204030204"/>
              <a:ea typeface="+mn-ea"/>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0872-5BE4-D14D-94B2-278DF7E398A8}"/>
              </a:ext>
            </a:extLst>
          </p:cNvPr>
          <p:cNvSpPr>
            <a:spLocks noGrp="1"/>
          </p:cNvSpPr>
          <p:nvPr>
            <p:ph type="title"/>
          </p:nvPr>
        </p:nvSpPr>
        <p:spPr>
          <a:xfrm>
            <a:off x="565041" y="1138265"/>
            <a:ext cx="3632822" cy="1401183"/>
          </a:xfrm>
        </p:spPr>
        <p:txBody>
          <a:bodyPr anchor="t">
            <a:normAutofit/>
          </a:bodyPr>
          <a:lstStyle/>
          <a:p>
            <a:pPr>
              <a:defRPr/>
            </a:pPr>
            <a:r>
              <a:rPr lang="en-US" sz="2800"/>
              <a:t>Abusive conduct </a:t>
            </a:r>
          </a:p>
        </p:txBody>
      </p:sp>
      <p:cxnSp>
        <p:nvCxnSpPr>
          <p:cNvPr id="51210" name="Straight Connector 51209">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6096"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7AC04B5-D24A-8F49-B674-722096261AE9}"/>
              </a:ext>
            </a:extLst>
          </p:cNvPr>
          <p:cNvSpPr>
            <a:spLocks noGrp="1"/>
          </p:cNvSpPr>
          <p:nvPr>
            <p:ph idx="1"/>
          </p:nvPr>
        </p:nvSpPr>
        <p:spPr>
          <a:xfrm>
            <a:off x="565041" y="2551176"/>
            <a:ext cx="3632822" cy="3602935"/>
          </a:xfrm>
        </p:spPr>
        <p:txBody>
          <a:bodyPr>
            <a:normAutofit/>
          </a:bodyPr>
          <a:lstStyle/>
          <a:p>
            <a:pPr>
              <a:lnSpc>
                <a:spcPct val="90000"/>
              </a:lnSpc>
              <a:defRPr/>
            </a:pPr>
            <a:r>
              <a:rPr lang="en-US" sz="1300" dirty="0"/>
              <a:t>Force the other party to terminate the contract or to change the terms of contract. “Case by case” analysis.</a:t>
            </a:r>
          </a:p>
          <a:p>
            <a:pPr>
              <a:lnSpc>
                <a:spcPct val="90000"/>
              </a:lnSpc>
              <a:defRPr/>
            </a:pPr>
            <a:r>
              <a:rPr lang="en-US" sz="1300" dirty="0"/>
              <a:t>On the </a:t>
            </a:r>
            <a:r>
              <a:rPr lang="en-US" sz="1300" dirty="0" err="1"/>
              <a:t>club’side</a:t>
            </a:r>
            <a:r>
              <a:rPr lang="en-US" sz="1300" dirty="0"/>
              <a:t> (burden of proof on player):</a:t>
            </a:r>
          </a:p>
          <a:p>
            <a:pPr lvl="1">
              <a:lnSpc>
                <a:spcPct val="90000"/>
              </a:lnSpc>
              <a:defRPr/>
            </a:pPr>
            <a:r>
              <a:rPr lang="en-US" sz="1300" dirty="0"/>
              <a:t>Training alone (for how long?), without supervision by coaching staff, 3 pm in the desert…</a:t>
            </a:r>
          </a:p>
          <a:p>
            <a:pPr lvl="1">
              <a:lnSpc>
                <a:spcPct val="90000"/>
              </a:lnSpc>
              <a:defRPr/>
            </a:pPr>
            <a:r>
              <a:rPr lang="en-US" sz="1300" dirty="0"/>
              <a:t>No participation in any Club’s  outside activities</a:t>
            </a:r>
          </a:p>
          <a:p>
            <a:pPr lvl="1">
              <a:lnSpc>
                <a:spcPct val="90000"/>
              </a:lnSpc>
              <a:defRPr/>
            </a:pPr>
            <a:r>
              <a:rPr lang="en-US" sz="1300" dirty="0"/>
              <a:t>No use of medical and physiotherapy facilities</a:t>
            </a:r>
          </a:p>
          <a:p>
            <a:pPr lvl="1">
              <a:lnSpc>
                <a:spcPct val="90000"/>
              </a:lnSpc>
              <a:defRPr/>
            </a:pPr>
            <a:r>
              <a:rPr lang="en-US" sz="1300" dirty="0"/>
              <a:t>Leave the apartment/car</a:t>
            </a:r>
          </a:p>
          <a:p>
            <a:pPr>
              <a:lnSpc>
                <a:spcPct val="90000"/>
              </a:lnSpc>
              <a:defRPr/>
            </a:pPr>
            <a:r>
              <a:rPr lang="en-US" sz="1300" dirty="0"/>
              <a:t>On the player 'side (burden of proof on club):</a:t>
            </a:r>
          </a:p>
          <a:p>
            <a:pPr lvl="1">
              <a:lnSpc>
                <a:spcPct val="90000"/>
              </a:lnSpc>
              <a:defRPr/>
            </a:pPr>
            <a:r>
              <a:rPr lang="en-US" sz="1300" dirty="0"/>
              <a:t>Refusal to train, to play (adducing various excuses)</a:t>
            </a:r>
          </a:p>
        </p:txBody>
      </p:sp>
      <p:pic>
        <p:nvPicPr>
          <p:cNvPr id="5120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42811" r="4576" b="-2"/>
          <a:stretch/>
        </p:blipFill>
        <p:spPr bwMode="auto">
          <a:xfrm>
            <a:off x="4893705" y="1023779"/>
            <a:ext cx="3607832" cy="4810442"/>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9CDDABE6-8DC2-784B-A8DA-7B80B8DFDC90}"/>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26/11/2025</a:t>
            </a:fld>
            <a:endParaRPr lang="en-GB" altLang="en-US"/>
          </a:p>
        </p:txBody>
      </p:sp>
      <p:sp>
        <p:nvSpPr>
          <p:cNvPr id="5" name="Slide Number Placeholder 4">
            <a:extLst>
              <a:ext uri="{FF2B5EF4-FFF2-40B4-BE49-F238E27FC236}">
                <a16:creationId xmlns:a16="http://schemas.microsoft.com/office/drawing/2014/main" id="{FBDE1195-970B-AA4B-B3F6-3D4CC98C7423}"/>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0DD164AC-AB72-490F-AB3F-3A37A5E84C5A}" type="slidenum">
              <a:rPr lang="en-GB" altLang="en-US"/>
              <a:pPr>
                <a:spcAft>
                  <a:spcPts val="600"/>
                </a:spcAft>
              </a:pPr>
              <a:t>20</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1543C-A8C2-8743-9C1B-E53BE7B99868}"/>
              </a:ext>
            </a:extLst>
          </p:cNvPr>
          <p:cNvSpPr>
            <a:spLocks noGrp="1"/>
          </p:cNvSpPr>
          <p:nvPr>
            <p:ph type="title"/>
          </p:nvPr>
        </p:nvSpPr>
        <p:spPr>
          <a:xfrm>
            <a:off x="571500" y="1138036"/>
            <a:ext cx="6793646" cy="1048901"/>
          </a:xfrm>
        </p:spPr>
        <p:txBody>
          <a:bodyPr anchor="t">
            <a:normAutofit/>
          </a:bodyPr>
          <a:lstStyle/>
          <a:p>
            <a:pPr>
              <a:defRPr/>
            </a:pPr>
            <a:r>
              <a:rPr lang="en-US" sz="2800"/>
              <a:t>Outstanding salaries (Art. 14 bis)</a:t>
            </a:r>
          </a:p>
        </p:txBody>
      </p:sp>
      <p:cxnSp>
        <p:nvCxnSpPr>
          <p:cNvPr id="52234" name="Straight Connector 52233">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2229"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4867" y="2400904"/>
            <a:ext cx="3917133" cy="222146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70C87D59-7948-F041-8D16-1D69F7C8974E}"/>
              </a:ext>
            </a:extLst>
          </p:cNvPr>
          <p:cNvSpPr>
            <a:spLocks noGrp="1"/>
          </p:cNvSpPr>
          <p:nvPr>
            <p:ph idx="1"/>
          </p:nvPr>
        </p:nvSpPr>
        <p:spPr>
          <a:xfrm>
            <a:off x="5048938" y="2321168"/>
            <a:ext cx="3425590" cy="3821215"/>
          </a:xfrm>
        </p:spPr>
        <p:txBody>
          <a:bodyPr>
            <a:normAutofit/>
          </a:bodyPr>
          <a:lstStyle/>
          <a:p>
            <a:pPr>
              <a:defRPr/>
            </a:pPr>
            <a:r>
              <a:rPr lang="en-US" sz="1700" dirty="0"/>
              <a:t>Two-months salary (or </a:t>
            </a:r>
            <a:r>
              <a:rPr lang="en-US" sz="1700" i="1" dirty="0"/>
              <a:t>pro rata </a:t>
            </a:r>
            <a:r>
              <a:rPr lang="en-US" sz="1700" dirty="0"/>
              <a:t>equivalent to two months)</a:t>
            </a:r>
          </a:p>
          <a:p>
            <a:pPr>
              <a:defRPr/>
            </a:pPr>
            <a:r>
              <a:rPr lang="en-US" sz="1700" dirty="0"/>
              <a:t>Notice in writing: 15 days to comply</a:t>
            </a:r>
          </a:p>
          <a:p>
            <a:pPr lvl="1">
              <a:defRPr/>
            </a:pPr>
            <a:r>
              <a:rPr lang="en-US" sz="1700" dirty="0"/>
              <a:t>Not </a:t>
            </a:r>
            <a:r>
              <a:rPr lang="en-US" sz="1700" dirty="0" err="1"/>
              <a:t>necessary,If</a:t>
            </a:r>
            <a:r>
              <a:rPr lang="en-US" sz="1700" dirty="0"/>
              <a:t> clear that the club does not want to comply with the contract! Still, better to notify.</a:t>
            </a:r>
          </a:p>
          <a:p>
            <a:pPr>
              <a:defRPr/>
            </a:pPr>
            <a:r>
              <a:rPr lang="en-US" sz="1700" dirty="0"/>
              <a:t>But National CBAs…</a:t>
            </a:r>
          </a:p>
        </p:txBody>
      </p:sp>
      <p:sp>
        <p:nvSpPr>
          <p:cNvPr id="4" name="Date Placeholder 3">
            <a:extLst>
              <a:ext uri="{FF2B5EF4-FFF2-40B4-BE49-F238E27FC236}">
                <a16:creationId xmlns:a16="http://schemas.microsoft.com/office/drawing/2014/main" id="{A89E930A-828F-6447-9448-6D28A0239E3C}"/>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26/11/2025</a:t>
            </a:fld>
            <a:endParaRPr lang="en-GB" altLang="en-US"/>
          </a:p>
        </p:txBody>
      </p:sp>
      <p:sp>
        <p:nvSpPr>
          <p:cNvPr id="5" name="Slide Number Placeholder 4">
            <a:extLst>
              <a:ext uri="{FF2B5EF4-FFF2-40B4-BE49-F238E27FC236}">
                <a16:creationId xmlns:a16="http://schemas.microsoft.com/office/drawing/2014/main" id="{EC6E8270-35F0-5746-AB6F-59CEBB1B2E02}"/>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B6C669AA-1CDD-400F-B4B5-603B83481B08}" type="slidenum">
              <a:rPr lang="en-GB" altLang="en-US"/>
              <a:pPr>
                <a:spcAft>
                  <a:spcPts val="600"/>
                </a:spcAft>
              </a:pPr>
              <a:t>21</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Foosball football players">
            <a:extLst>
              <a:ext uri="{FF2B5EF4-FFF2-40B4-BE49-F238E27FC236}">
                <a16:creationId xmlns:a16="http://schemas.microsoft.com/office/drawing/2014/main" id="{20E71581-73CF-288B-4165-5151F5E80DE7}"/>
              </a:ext>
            </a:extLst>
          </p:cNvPr>
          <p:cNvPicPr>
            <a:picLocks noChangeAspect="1"/>
          </p:cNvPicPr>
          <p:nvPr/>
        </p:nvPicPr>
        <p:blipFill rotWithShape="1">
          <a:blip r:embed="rId2"/>
          <a:srcRect l="17958" r="11719"/>
          <a:stretch/>
        </p:blipFill>
        <p:spPr>
          <a:xfrm>
            <a:off x="1891767" y="10"/>
            <a:ext cx="7252231"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252EF1-83AD-E844-B439-69BE7175B55E}"/>
              </a:ext>
            </a:extLst>
          </p:cNvPr>
          <p:cNvSpPr>
            <a:spLocks noGrp="1"/>
          </p:cNvSpPr>
          <p:nvPr>
            <p:ph type="title"/>
          </p:nvPr>
        </p:nvSpPr>
        <p:spPr>
          <a:xfrm>
            <a:off x="628650" y="365125"/>
            <a:ext cx="2866641" cy="1899912"/>
          </a:xfrm>
        </p:spPr>
        <p:txBody>
          <a:bodyPr>
            <a:normAutofit/>
          </a:bodyPr>
          <a:lstStyle/>
          <a:p>
            <a:pPr>
              <a:defRPr/>
            </a:pPr>
            <a:r>
              <a:rPr lang="en-US" sz="3500"/>
              <a:t>Sporting Just Cause (Art.15)</a:t>
            </a:r>
          </a:p>
        </p:txBody>
      </p:sp>
      <p:sp>
        <p:nvSpPr>
          <p:cNvPr id="3" name="Content Placeholder 2">
            <a:extLst>
              <a:ext uri="{FF2B5EF4-FFF2-40B4-BE49-F238E27FC236}">
                <a16:creationId xmlns:a16="http://schemas.microsoft.com/office/drawing/2014/main" id="{81D7D8F3-0F71-4042-A21F-B726196624CE}"/>
              </a:ext>
            </a:extLst>
          </p:cNvPr>
          <p:cNvSpPr>
            <a:spLocks noGrp="1"/>
          </p:cNvSpPr>
          <p:nvPr>
            <p:ph idx="1"/>
          </p:nvPr>
        </p:nvSpPr>
        <p:spPr>
          <a:xfrm>
            <a:off x="628650" y="2434201"/>
            <a:ext cx="2866641" cy="3742762"/>
          </a:xfrm>
        </p:spPr>
        <p:txBody>
          <a:bodyPr>
            <a:normAutofit/>
          </a:bodyPr>
          <a:lstStyle/>
          <a:p>
            <a:pPr>
              <a:defRPr/>
            </a:pPr>
            <a:r>
              <a:rPr lang="en-US" sz="1700"/>
              <a:t>“Established” professionals (only players):</a:t>
            </a:r>
          </a:p>
          <a:p>
            <a:pPr lvl="1">
              <a:defRPr/>
            </a:pPr>
            <a:r>
              <a:rPr lang="en-US" sz="1700"/>
              <a:t>Age, past performance, end of training period( 21 years old), experience of teammates. </a:t>
            </a:r>
          </a:p>
          <a:p>
            <a:pPr>
              <a:defRPr/>
            </a:pPr>
            <a:r>
              <a:rPr lang="en-US" sz="1700"/>
              <a:t>Less than 10 %of Official matches</a:t>
            </a:r>
          </a:p>
          <a:p>
            <a:pPr>
              <a:defRPr/>
            </a:pPr>
            <a:r>
              <a:rPr lang="en-US" sz="1700"/>
              <a:t>Compensation but no sporting sanctions</a:t>
            </a:r>
          </a:p>
        </p:txBody>
      </p:sp>
      <p:sp>
        <p:nvSpPr>
          <p:cNvPr id="4" name="Date Placeholder 3">
            <a:extLst>
              <a:ext uri="{FF2B5EF4-FFF2-40B4-BE49-F238E27FC236}">
                <a16:creationId xmlns:a16="http://schemas.microsoft.com/office/drawing/2014/main" id="{211AE490-16E4-4E4A-A87B-2A9869460178}"/>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26/11/2025</a:t>
            </a:fld>
            <a:endParaRPr lang="en-GB" altLang="en-US"/>
          </a:p>
        </p:txBody>
      </p:sp>
      <p:sp>
        <p:nvSpPr>
          <p:cNvPr id="5" name="Slide Number Placeholder 4">
            <a:extLst>
              <a:ext uri="{FF2B5EF4-FFF2-40B4-BE49-F238E27FC236}">
                <a16:creationId xmlns:a16="http://schemas.microsoft.com/office/drawing/2014/main" id="{EDA6C68D-5790-A147-AE4A-B5073B0DFE60}"/>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191CD4C1-048A-4079-A7CC-9DB2D1FB0C0C}" type="slidenum">
              <a:rPr lang="en-GB" altLang="en-US">
                <a:solidFill>
                  <a:srgbClr val="FFFFFF"/>
                </a:solidFill>
              </a:rPr>
              <a:pPr>
                <a:spcAft>
                  <a:spcPts val="600"/>
                </a:spcAft>
              </a:pPr>
              <a:t>22</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7" name="Rectangle 174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3" name="Picture 17412" descr="Foosball table close-up">
            <a:extLst>
              <a:ext uri="{FF2B5EF4-FFF2-40B4-BE49-F238E27FC236}">
                <a16:creationId xmlns:a16="http://schemas.microsoft.com/office/drawing/2014/main" id="{07BE5340-AC03-A874-1B6B-9C525310AAE4}"/>
              </a:ext>
            </a:extLst>
          </p:cNvPr>
          <p:cNvPicPr>
            <a:picLocks noChangeAspect="1"/>
          </p:cNvPicPr>
          <p:nvPr/>
        </p:nvPicPr>
        <p:blipFill rotWithShape="1">
          <a:blip r:embed="rId2"/>
          <a:srcRect l="15658" r="13753" b="-1"/>
          <a:stretch/>
        </p:blipFill>
        <p:spPr>
          <a:xfrm>
            <a:off x="1891767" y="10"/>
            <a:ext cx="7252231" cy="6857990"/>
          </a:xfrm>
          <a:prstGeom prst="rect">
            <a:avLst/>
          </a:prstGeom>
        </p:spPr>
      </p:pic>
      <p:sp>
        <p:nvSpPr>
          <p:cNvPr id="17419" name="Rectangle 174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10" name="Rectangle 2">
            <a:extLst>
              <a:ext uri="{FF2B5EF4-FFF2-40B4-BE49-F238E27FC236}">
                <a16:creationId xmlns:a16="http://schemas.microsoft.com/office/drawing/2014/main" id="{30004827-98D5-E045-A5D0-0D9148BC9275}"/>
              </a:ext>
            </a:extLst>
          </p:cNvPr>
          <p:cNvSpPr>
            <a:spLocks noGrp="1" noChangeArrowheads="1"/>
          </p:cNvSpPr>
          <p:nvPr>
            <p:ph type="title"/>
          </p:nvPr>
        </p:nvSpPr>
        <p:spPr>
          <a:xfrm>
            <a:off x="628650" y="365125"/>
            <a:ext cx="2866641" cy="1899912"/>
          </a:xfrm>
        </p:spPr>
        <p:txBody>
          <a:bodyPr>
            <a:normAutofit/>
          </a:bodyPr>
          <a:lstStyle/>
          <a:p>
            <a:pPr algn="just" eaLnBrk="1" hangingPunct="1">
              <a:lnSpc>
                <a:spcPct val="90000"/>
              </a:lnSpc>
              <a:defRPr/>
            </a:pPr>
            <a:br>
              <a:rPr lang="en-GB" altLang="en-US" sz="2700" dirty="0"/>
            </a:br>
            <a:r>
              <a:rPr lang="en-GB" altLang="en-US" sz="2700" dirty="0"/>
              <a:t>No termination during the contract (Art.16)</a:t>
            </a:r>
          </a:p>
        </p:txBody>
      </p:sp>
      <p:sp>
        <p:nvSpPr>
          <p:cNvPr id="17411" name="Rectangle 3">
            <a:extLst>
              <a:ext uri="{FF2B5EF4-FFF2-40B4-BE49-F238E27FC236}">
                <a16:creationId xmlns:a16="http://schemas.microsoft.com/office/drawing/2014/main" id="{D46574F7-6EF4-B742-9819-0F2F73C71504}"/>
              </a:ext>
            </a:extLst>
          </p:cNvPr>
          <p:cNvSpPr>
            <a:spLocks noGrp="1" noChangeArrowheads="1"/>
          </p:cNvSpPr>
          <p:nvPr>
            <p:ph type="body" idx="1"/>
          </p:nvPr>
        </p:nvSpPr>
        <p:spPr>
          <a:xfrm>
            <a:off x="628650" y="2434201"/>
            <a:ext cx="2866641" cy="3742762"/>
          </a:xfrm>
        </p:spPr>
        <p:txBody>
          <a:bodyPr>
            <a:normAutofit fontScale="92500" lnSpcReduction="20000"/>
          </a:bodyPr>
          <a:lstStyle/>
          <a:p>
            <a:pPr eaLnBrk="1" hangingPunct="1">
              <a:buFont typeface="Wingdings" pitchFamily="2" charset="2"/>
              <a:buNone/>
              <a:defRPr/>
            </a:pPr>
            <a:endParaRPr lang="en-GB" altLang="en-US" sz="3600" dirty="0"/>
          </a:p>
          <a:p>
            <a:pPr eaLnBrk="1" hangingPunct="1">
              <a:defRPr/>
            </a:pPr>
            <a:r>
              <a:rPr lang="en-GB" altLang="en-US" sz="3600" dirty="0"/>
              <a:t>Unless just cause</a:t>
            </a:r>
          </a:p>
          <a:p>
            <a:pPr eaLnBrk="1" hangingPunct="1">
              <a:defRPr/>
            </a:pPr>
            <a:r>
              <a:rPr lang="en-GB" altLang="en-US" sz="3600" dirty="0"/>
              <a:t>As a Guarantee for both Clubs and Players</a:t>
            </a:r>
          </a:p>
          <a:p>
            <a:pPr eaLnBrk="1" hangingPunct="1">
              <a:buFont typeface="Wingdings" pitchFamily="2" charset="2"/>
              <a:buNone/>
              <a:defRPr/>
            </a:pPr>
            <a:endParaRPr lang="en-GB" altLang="en-US" sz="1700" dirty="0"/>
          </a:p>
          <a:p>
            <a:pPr marL="0" indent="0" eaLnBrk="1" hangingPunct="1">
              <a:buFont typeface="Wingdings" pitchFamily="2" charset="2"/>
              <a:buNone/>
              <a:defRPr/>
            </a:pPr>
            <a:endParaRPr lang="en-GB" altLang="en-US" sz="1700" dirty="0"/>
          </a:p>
        </p:txBody>
      </p:sp>
      <p:sp>
        <p:nvSpPr>
          <p:cNvPr id="4" name="Date Placeholder 3">
            <a:extLst>
              <a:ext uri="{FF2B5EF4-FFF2-40B4-BE49-F238E27FC236}">
                <a16:creationId xmlns:a16="http://schemas.microsoft.com/office/drawing/2014/main" id="{17D73715-5095-954B-B5ED-A90B33FCEC85}"/>
              </a:ext>
            </a:extLst>
          </p:cNvPr>
          <p:cNvSpPr>
            <a:spLocks noGrp="1"/>
          </p:cNvSpPr>
          <p:nvPr>
            <p:ph type="dt" sz="quarter" idx="10"/>
          </p:nvPr>
        </p:nvSpPr>
        <p:spPr>
          <a:xfrm>
            <a:off x="628650" y="6356350"/>
            <a:ext cx="2057400" cy="365125"/>
          </a:xfrm>
        </p:spPr>
        <p:txBody>
          <a:bodyPr>
            <a:normAutofit/>
          </a:bodyPr>
          <a:lstStyle/>
          <a:p>
            <a:pPr>
              <a:spcAft>
                <a:spcPts val="600"/>
              </a:spcAft>
              <a:defRPr/>
            </a:pPr>
            <a:fld id="{0941F689-2920-1940-B619-9F90398CC40D}" type="datetime1">
              <a:rPr lang="en-GB" altLang="en-US"/>
              <a:pPr>
                <a:spcAft>
                  <a:spcPts val="600"/>
                </a:spcAft>
                <a:defRPr/>
              </a:pPr>
              <a:t>26/11/2025</a:t>
            </a:fld>
            <a:endParaRPr lang="en-GB" altLang="en-US"/>
          </a:p>
        </p:txBody>
      </p:sp>
      <p:sp>
        <p:nvSpPr>
          <p:cNvPr id="5" name="Slide Number Placeholder 5">
            <a:extLst>
              <a:ext uri="{FF2B5EF4-FFF2-40B4-BE49-F238E27FC236}">
                <a16:creationId xmlns:a16="http://schemas.microsoft.com/office/drawing/2014/main" id="{C2A9CB00-CDCB-B84F-9B72-BDC682C8A485}"/>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F949D4EC-3EE3-490C-BEAF-3923497AAB12}" type="slidenum">
              <a:rPr lang="en-GB" altLang="en-US">
                <a:solidFill>
                  <a:srgbClr val="FFFFFF"/>
                </a:solidFill>
              </a:rPr>
              <a:pPr>
                <a:spcAft>
                  <a:spcPts val="600"/>
                </a:spcAft>
              </a:pPr>
              <a:t>23</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13" name="Rectangle 215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436" r="2" b="2"/>
          <a:stretch/>
        </p:blipFill>
        <p:spPr bwMode="auto">
          <a:xfrm>
            <a:off x="1891767" y="10"/>
            <a:ext cx="7252231"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5" name="Rectangle 215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34" name="Rectangle 2">
            <a:extLst>
              <a:ext uri="{FF2B5EF4-FFF2-40B4-BE49-F238E27FC236}">
                <a16:creationId xmlns:a16="http://schemas.microsoft.com/office/drawing/2014/main" id="{98C8DAEF-24EB-BA48-BA14-E31BF191A4CB}"/>
              </a:ext>
            </a:extLst>
          </p:cNvPr>
          <p:cNvSpPr>
            <a:spLocks noGrp="1" noChangeArrowheads="1"/>
          </p:cNvSpPr>
          <p:nvPr>
            <p:ph type="title"/>
          </p:nvPr>
        </p:nvSpPr>
        <p:spPr>
          <a:xfrm>
            <a:off x="628650" y="365125"/>
            <a:ext cx="5167486" cy="1899912"/>
          </a:xfrm>
        </p:spPr>
        <p:txBody>
          <a:bodyPr>
            <a:normAutofit/>
          </a:bodyPr>
          <a:lstStyle/>
          <a:p>
            <a:pPr algn="l" eaLnBrk="1" hangingPunct="1">
              <a:lnSpc>
                <a:spcPct val="90000"/>
              </a:lnSpc>
              <a:defRPr/>
            </a:pPr>
            <a:br>
              <a:rPr lang="en-GB" altLang="en-US" sz="2400" dirty="0"/>
            </a:br>
            <a:r>
              <a:rPr lang="en-GB" altLang="en-US" sz="2400" dirty="0"/>
              <a:t>Art. 17 RSTP</a:t>
            </a:r>
            <a:br>
              <a:rPr lang="en-GB" altLang="en-US" sz="2400" dirty="0"/>
            </a:br>
            <a:r>
              <a:rPr lang="en-GB" altLang="en-US" sz="2400" dirty="0"/>
              <a:t>Consequences for Termination without just cause</a:t>
            </a:r>
            <a:br>
              <a:rPr lang="en-GB" altLang="en-US" sz="1900" dirty="0"/>
            </a:br>
            <a:endParaRPr lang="en-GB" altLang="en-US" sz="1900" dirty="0"/>
          </a:p>
        </p:txBody>
      </p:sp>
      <p:sp>
        <p:nvSpPr>
          <p:cNvPr id="18435" name="Rectangle 3">
            <a:extLst>
              <a:ext uri="{FF2B5EF4-FFF2-40B4-BE49-F238E27FC236}">
                <a16:creationId xmlns:a16="http://schemas.microsoft.com/office/drawing/2014/main" id="{BEB4B746-CC9D-2A4E-8EF2-F74CBB35C760}"/>
              </a:ext>
            </a:extLst>
          </p:cNvPr>
          <p:cNvSpPr>
            <a:spLocks noGrp="1" noChangeArrowheads="1"/>
          </p:cNvSpPr>
          <p:nvPr>
            <p:ph type="body" idx="1"/>
          </p:nvPr>
        </p:nvSpPr>
        <p:spPr>
          <a:xfrm>
            <a:off x="628650" y="2434201"/>
            <a:ext cx="2866641" cy="3742762"/>
          </a:xfrm>
        </p:spPr>
        <p:txBody>
          <a:bodyPr>
            <a:normAutofit/>
          </a:bodyPr>
          <a:lstStyle/>
          <a:p>
            <a:pPr lvl="1" eaLnBrk="1" hangingPunct="1">
              <a:buFontTx/>
              <a:buNone/>
              <a:defRPr/>
            </a:pPr>
            <a:endParaRPr lang="en-GB" altLang="en-US" sz="2400" dirty="0"/>
          </a:p>
          <a:p>
            <a:pPr eaLnBrk="1" hangingPunct="1">
              <a:defRPr/>
            </a:pPr>
            <a:r>
              <a:rPr lang="it-IT" sz="1600" dirty="0">
                <a:effectLst/>
              </a:rPr>
              <a:t>ECONOMIC CONSEQUENCES</a:t>
            </a:r>
          </a:p>
          <a:p>
            <a:pPr lvl="1" eaLnBrk="1" hangingPunct="1">
              <a:defRPr/>
            </a:pPr>
            <a:r>
              <a:rPr lang="it-IT" sz="1600" dirty="0">
                <a:effectLst/>
              </a:rPr>
              <a:t>COMPENSATION (ALWAYS DUE!)</a:t>
            </a:r>
          </a:p>
          <a:p>
            <a:pPr eaLnBrk="1" hangingPunct="1">
              <a:defRPr/>
            </a:pPr>
            <a:r>
              <a:rPr lang="it-IT" altLang="en-US" sz="1600" dirty="0">
                <a:effectLst/>
              </a:rPr>
              <a:t>SPORTING CONSEQUENCES </a:t>
            </a:r>
          </a:p>
          <a:p>
            <a:pPr eaLnBrk="1" hangingPunct="1">
              <a:defRPr/>
            </a:pPr>
            <a:endParaRPr lang="it-IT" altLang="en-US" sz="1700" dirty="0">
              <a:effectLst/>
            </a:endParaRPr>
          </a:p>
          <a:p>
            <a:pPr marL="0" indent="0" eaLnBrk="1" hangingPunct="1">
              <a:buFont typeface="Wingdings" pitchFamily="2" charset="2"/>
              <a:buNone/>
              <a:defRPr/>
            </a:pPr>
            <a:endParaRPr lang="en-GB" altLang="en-US" sz="1700" dirty="0"/>
          </a:p>
        </p:txBody>
      </p:sp>
      <p:sp>
        <p:nvSpPr>
          <p:cNvPr id="5" name="Slide Number Placeholder 5">
            <a:extLst>
              <a:ext uri="{FF2B5EF4-FFF2-40B4-BE49-F238E27FC236}">
                <a16:creationId xmlns:a16="http://schemas.microsoft.com/office/drawing/2014/main" id="{3B2BFCFC-3754-1F41-A386-84FEC2AD1032}"/>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A26CF82D-4930-4AB0-9CE7-E0282ADA2C7C}" type="slidenum">
              <a:rPr lang="en-GB" altLang="en-US">
                <a:solidFill>
                  <a:srgbClr val="FFFFFF"/>
                </a:solidFill>
              </a:rPr>
              <a:pPr>
                <a:spcAft>
                  <a:spcPts val="600"/>
                </a:spcAft>
              </a:pPr>
              <a:t>24</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tock exchange numbers">
            <a:extLst>
              <a:ext uri="{FF2B5EF4-FFF2-40B4-BE49-F238E27FC236}">
                <a16:creationId xmlns:a16="http://schemas.microsoft.com/office/drawing/2014/main" id="{62D818E0-DD8A-7547-D147-8CBB97B02D23}"/>
              </a:ext>
            </a:extLst>
          </p:cNvPr>
          <p:cNvPicPr>
            <a:picLocks noChangeAspect="1"/>
          </p:cNvPicPr>
          <p:nvPr/>
        </p:nvPicPr>
        <p:blipFill rotWithShape="1">
          <a:blip r:embed="rId2"/>
          <a:srcRect l="28516" r="27035" b="-1"/>
          <a:stretch/>
        </p:blipFill>
        <p:spPr>
          <a:xfrm>
            <a:off x="5868144" y="10"/>
            <a:ext cx="3275854" cy="6857990"/>
          </a:xfrm>
          <a:prstGeom prst="rect">
            <a:avLst/>
          </a:prstGeom>
        </p:spPr>
      </p:pic>
      <p:sp useBgFill="1">
        <p:nvSpPr>
          <p:cNvPr id="13" name="Rectangle 12">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7268"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7268"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38BE49-8BDF-E240-B050-B368C4001813}"/>
              </a:ext>
            </a:extLst>
          </p:cNvPr>
          <p:cNvSpPr>
            <a:spLocks noGrp="1"/>
          </p:cNvSpPr>
          <p:nvPr>
            <p:ph type="title"/>
          </p:nvPr>
        </p:nvSpPr>
        <p:spPr>
          <a:xfrm>
            <a:off x="571350" y="328512"/>
            <a:ext cx="3583791" cy="1628970"/>
          </a:xfrm>
        </p:spPr>
        <p:txBody>
          <a:bodyPr anchor="ctr">
            <a:normAutofit/>
          </a:bodyPr>
          <a:lstStyle/>
          <a:p>
            <a:pPr>
              <a:lnSpc>
                <a:spcPct val="90000"/>
              </a:lnSpc>
              <a:defRPr/>
            </a:pPr>
            <a:r>
              <a:rPr lang="en-US" sz="2500" dirty="0"/>
              <a:t>Calculating compensation:</a:t>
            </a:r>
            <a:br>
              <a:rPr lang="en-US" sz="2500" dirty="0"/>
            </a:br>
            <a:r>
              <a:rPr lang="en-US" sz="2500" dirty="0"/>
              <a:t>“</a:t>
            </a:r>
            <a:r>
              <a:rPr lang="en-US" sz="2500" i="1" dirty="0"/>
              <a:t>UNLESS PROVIDED IN THE CONTRACT</a:t>
            </a:r>
            <a:r>
              <a:rPr lang="en-US" sz="2500" dirty="0"/>
              <a:t>…”</a:t>
            </a:r>
          </a:p>
        </p:txBody>
      </p:sp>
      <p:sp>
        <p:nvSpPr>
          <p:cNvPr id="3" name="Content Placeholder 2">
            <a:extLst>
              <a:ext uri="{FF2B5EF4-FFF2-40B4-BE49-F238E27FC236}">
                <a16:creationId xmlns:a16="http://schemas.microsoft.com/office/drawing/2014/main" id="{292DC1D2-21C7-9B42-9482-E752EC2066E0}"/>
              </a:ext>
            </a:extLst>
          </p:cNvPr>
          <p:cNvSpPr>
            <a:spLocks noGrp="1"/>
          </p:cNvSpPr>
          <p:nvPr>
            <p:ph idx="1"/>
          </p:nvPr>
        </p:nvSpPr>
        <p:spPr>
          <a:xfrm>
            <a:off x="571350" y="1957483"/>
            <a:ext cx="5008762" cy="4301584"/>
          </a:xfrm>
        </p:spPr>
        <p:txBody>
          <a:bodyPr anchor="ctr">
            <a:normAutofit/>
          </a:bodyPr>
          <a:lstStyle/>
          <a:p>
            <a:pPr>
              <a:lnSpc>
                <a:spcPct val="90000"/>
              </a:lnSpc>
              <a:defRPr/>
            </a:pPr>
            <a:r>
              <a:rPr lang="en-US" sz="1800" dirty="0"/>
              <a:t>Contractual compensation clauses</a:t>
            </a:r>
          </a:p>
          <a:p>
            <a:pPr lvl="1">
              <a:lnSpc>
                <a:spcPct val="90000"/>
              </a:lnSpc>
              <a:defRPr/>
            </a:pPr>
            <a:r>
              <a:rPr lang="en-US" sz="1800" b="1" i="1" dirty="0"/>
              <a:t>Liquidated damages clauses </a:t>
            </a:r>
            <a:r>
              <a:rPr lang="en-US" sz="1800" dirty="0"/>
              <a:t>(estimation of compensation in advance). </a:t>
            </a:r>
          </a:p>
          <a:p>
            <a:pPr lvl="2">
              <a:lnSpc>
                <a:spcPct val="90000"/>
              </a:lnSpc>
              <a:defRPr/>
            </a:pPr>
            <a:r>
              <a:rPr lang="en-US" sz="1800" dirty="0"/>
              <a:t>Proportionate otherwise invalid (DRC)</a:t>
            </a:r>
          </a:p>
          <a:p>
            <a:pPr lvl="2">
              <a:lnSpc>
                <a:spcPct val="90000"/>
              </a:lnSpc>
              <a:defRPr/>
            </a:pPr>
            <a:r>
              <a:rPr lang="en-US" sz="1800" dirty="0"/>
              <a:t>It may be adjusted to a reasonable and appropriate level</a:t>
            </a:r>
          </a:p>
          <a:p>
            <a:pPr lvl="2">
              <a:lnSpc>
                <a:spcPct val="90000"/>
              </a:lnSpc>
              <a:defRPr/>
            </a:pPr>
            <a:r>
              <a:rPr lang="en-US" sz="1800" dirty="0"/>
              <a:t>Reciprocal otherwise invalid (DRC)</a:t>
            </a:r>
          </a:p>
          <a:p>
            <a:pPr lvl="2">
              <a:lnSpc>
                <a:spcPct val="90000"/>
              </a:lnSpc>
              <a:defRPr/>
            </a:pPr>
            <a:r>
              <a:rPr lang="en-US" sz="1800" dirty="0"/>
              <a:t>No necessarily reciprocal (CAS)</a:t>
            </a:r>
          </a:p>
          <a:p>
            <a:pPr lvl="1">
              <a:lnSpc>
                <a:spcPct val="90000"/>
              </a:lnSpc>
              <a:defRPr/>
            </a:pPr>
            <a:r>
              <a:rPr lang="en-US" sz="1800" b="1" i="1" dirty="0"/>
              <a:t>Buy-out clauses</a:t>
            </a:r>
            <a:r>
              <a:rPr lang="en-US" sz="1800" b="1" dirty="0"/>
              <a:t>: </a:t>
            </a:r>
            <a:r>
              <a:rPr lang="en-US" sz="1800" dirty="0"/>
              <a:t>right to terminate by paying unconditionally a sum. </a:t>
            </a:r>
          </a:p>
          <a:p>
            <a:pPr lvl="1">
              <a:lnSpc>
                <a:spcPct val="90000"/>
              </a:lnSpc>
              <a:defRPr/>
            </a:pPr>
            <a:r>
              <a:rPr lang="en-US" sz="1800" dirty="0"/>
              <a:t>No damages/ no sporting sanctions.</a:t>
            </a:r>
          </a:p>
        </p:txBody>
      </p:sp>
      <p:sp>
        <p:nvSpPr>
          <p:cNvPr id="4" name="Date Placeholder 3">
            <a:extLst>
              <a:ext uri="{FF2B5EF4-FFF2-40B4-BE49-F238E27FC236}">
                <a16:creationId xmlns:a16="http://schemas.microsoft.com/office/drawing/2014/main" id="{9332E1A4-1033-3148-A04C-0E3CDE560A55}"/>
              </a:ext>
            </a:extLst>
          </p:cNvPr>
          <p:cNvSpPr>
            <a:spLocks noGrp="1"/>
          </p:cNvSpPr>
          <p:nvPr>
            <p:ph type="dt" sz="quarter" idx="10"/>
          </p:nvPr>
        </p:nvSpPr>
        <p:spPr>
          <a:xfrm>
            <a:off x="5713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26/11/2025</a:t>
            </a:fld>
            <a:endParaRPr lang="en-GB" altLang="en-US"/>
          </a:p>
        </p:txBody>
      </p:sp>
      <p:sp>
        <p:nvSpPr>
          <p:cNvPr id="5" name="Slide Number Placeholder 4">
            <a:extLst>
              <a:ext uri="{FF2B5EF4-FFF2-40B4-BE49-F238E27FC236}">
                <a16:creationId xmlns:a16="http://schemas.microsoft.com/office/drawing/2014/main" id="{D0B49700-2523-C440-AF3D-7C3BF95C6E74}"/>
              </a:ext>
            </a:extLst>
          </p:cNvPr>
          <p:cNvSpPr>
            <a:spLocks noGrp="1"/>
          </p:cNvSpPr>
          <p:nvPr>
            <p:ph type="sldNum" sz="quarter" idx="12"/>
          </p:nvPr>
        </p:nvSpPr>
        <p:spPr>
          <a:xfrm>
            <a:off x="7886700" y="6356350"/>
            <a:ext cx="1097118"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27939EF6-D66E-46E1-A265-438EFC74776C}" type="slidenum">
              <a:rPr lang="en-GB" altLang="en-US">
                <a:solidFill>
                  <a:srgbClr val="FFFFFF"/>
                </a:solidFill>
              </a:rPr>
              <a:pPr>
                <a:spcAft>
                  <a:spcPts val="600"/>
                </a:spcAft>
              </a:pPr>
              <a:t>25</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18644-C514-9892-D19B-99520DA8C3E0}"/>
              </a:ext>
            </a:extLst>
          </p:cNvPr>
          <p:cNvSpPr>
            <a:spLocks noGrp="1"/>
          </p:cNvSpPr>
          <p:nvPr>
            <p:ph type="title"/>
          </p:nvPr>
        </p:nvSpPr>
        <p:spPr>
          <a:xfrm>
            <a:off x="457200" y="277813"/>
            <a:ext cx="8229600" cy="1062955"/>
          </a:xfrm>
        </p:spPr>
        <p:txBody>
          <a:bodyPr/>
          <a:lstStyle/>
          <a:p>
            <a:r>
              <a:rPr lang="en-BE" sz="4000" dirty="0"/>
              <a:t>Art. 17 (1) Criteria to follow in case compensation </a:t>
            </a:r>
            <a:r>
              <a:rPr lang="en-BE" sz="4000" u="sng" dirty="0"/>
              <a:t>is not </a:t>
            </a:r>
            <a:r>
              <a:rPr lang="en-BE" sz="4000" dirty="0"/>
              <a:t>provided in the contract…</a:t>
            </a:r>
          </a:p>
        </p:txBody>
      </p:sp>
      <p:sp>
        <p:nvSpPr>
          <p:cNvPr id="3" name="Content Placeholder 2">
            <a:extLst>
              <a:ext uri="{FF2B5EF4-FFF2-40B4-BE49-F238E27FC236}">
                <a16:creationId xmlns:a16="http://schemas.microsoft.com/office/drawing/2014/main" id="{80FADA0D-1948-191B-7B8E-312CB959D819}"/>
              </a:ext>
            </a:extLst>
          </p:cNvPr>
          <p:cNvSpPr>
            <a:spLocks noGrp="1"/>
          </p:cNvSpPr>
          <p:nvPr>
            <p:ph idx="1"/>
          </p:nvPr>
        </p:nvSpPr>
        <p:spPr>
          <a:xfrm>
            <a:off x="457200" y="1556792"/>
            <a:ext cx="8229600" cy="4574133"/>
          </a:xfrm>
        </p:spPr>
        <p:txBody>
          <a:bodyPr/>
          <a:lstStyle/>
          <a:p>
            <a:r>
              <a:rPr lang="en-BE" dirty="0"/>
              <a:t>Law of the relevant country</a:t>
            </a:r>
          </a:p>
          <a:p>
            <a:r>
              <a:rPr lang="en-BE" dirty="0"/>
              <a:t>Specificity of Sport, and </a:t>
            </a:r>
          </a:p>
          <a:p>
            <a:r>
              <a:rPr lang="en-BE" dirty="0"/>
              <a:t>Any other “objective” criteria:</a:t>
            </a:r>
          </a:p>
          <a:p>
            <a:r>
              <a:rPr lang="en-BE" dirty="0"/>
              <a:t>Remuneration and other benefits due to the player under the current and new contract</a:t>
            </a:r>
          </a:p>
          <a:p>
            <a:r>
              <a:rPr lang="en-GB" dirty="0"/>
              <a:t>T</a:t>
            </a:r>
            <a:r>
              <a:rPr lang="en-BE" dirty="0"/>
              <a:t>ime remaining under existing contract</a:t>
            </a:r>
          </a:p>
          <a:p>
            <a:r>
              <a:rPr lang="en-BE" dirty="0"/>
              <a:t>Fees and expenses paid or incurred by the former club (amortised under the terms of the contract</a:t>
            </a:r>
          </a:p>
        </p:txBody>
      </p:sp>
      <p:sp>
        <p:nvSpPr>
          <p:cNvPr id="4" name="Date Placeholder 3">
            <a:extLst>
              <a:ext uri="{FF2B5EF4-FFF2-40B4-BE49-F238E27FC236}">
                <a16:creationId xmlns:a16="http://schemas.microsoft.com/office/drawing/2014/main" id="{7EDA858B-7E99-3676-9525-B0CAC09AC4EB}"/>
              </a:ext>
            </a:extLst>
          </p:cNvPr>
          <p:cNvSpPr>
            <a:spLocks noGrp="1"/>
          </p:cNvSpPr>
          <p:nvPr>
            <p:ph type="dt" sz="half" idx="10"/>
          </p:nvPr>
        </p:nvSpPr>
        <p:spPr/>
        <p:txBody>
          <a:bodyPr/>
          <a:lstStyle/>
          <a:p>
            <a:pPr>
              <a:defRPr/>
            </a:pPr>
            <a:fld id="{E6943BE6-D5E4-4F8B-A2CB-B479ABCF7EC1}" type="datetime1">
              <a:rPr lang="en-GB" altLang="en-US" smtClean="0"/>
              <a:pPr>
                <a:defRPr/>
              </a:pPr>
              <a:t>26/11/2025</a:t>
            </a:fld>
            <a:endParaRPr lang="en-GB" altLang="en-US"/>
          </a:p>
        </p:txBody>
      </p:sp>
      <p:sp>
        <p:nvSpPr>
          <p:cNvPr id="5" name="Slide Number Placeholder 4">
            <a:extLst>
              <a:ext uri="{FF2B5EF4-FFF2-40B4-BE49-F238E27FC236}">
                <a16:creationId xmlns:a16="http://schemas.microsoft.com/office/drawing/2014/main" id="{9E90105E-E234-9D53-6D6A-406A68617541}"/>
              </a:ext>
            </a:extLst>
          </p:cNvPr>
          <p:cNvSpPr>
            <a:spLocks noGrp="1"/>
          </p:cNvSpPr>
          <p:nvPr>
            <p:ph type="sldNum" sz="quarter" idx="12"/>
          </p:nvPr>
        </p:nvSpPr>
        <p:spPr/>
        <p:txBody>
          <a:bodyPr/>
          <a:lstStyle/>
          <a:p>
            <a:fld id="{71CA4EB5-D191-44E0-BDDD-BE88B9C108A4}" type="slidenum">
              <a:rPr lang="en-GB" altLang="en-US" smtClean="0"/>
              <a:pPr/>
              <a:t>26</a:t>
            </a:fld>
            <a:endParaRPr lang="en-GB" altLang="en-US"/>
          </a:p>
        </p:txBody>
      </p:sp>
    </p:spTree>
    <p:extLst>
      <p:ext uri="{BB962C8B-B14F-4D97-AF65-F5344CB8AC3E}">
        <p14:creationId xmlns:p14="http://schemas.microsoft.com/office/powerpoint/2010/main" val="11108997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E5CDA-8550-A86E-E754-EA162C6BAEC5}"/>
              </a:ext>
            </a:extLst>
          </p:cNvPr>
          <p:cNvSpPr>
            <a:spLocks noGrp="1"/>
          </p:cNvSpPr>
          <p:nvPr>
            <p:ph type="title"/>
          </p:nvPr>
        </p:nvSpPr>
        <p:spPr/>
        <p:txBody>
          <a:bodyPr/>
          <a:lstStyle/>
          <a:p>
            <a:r>
              <a:rPr lang="en-BE" dirty="0"/>
              <a:t>Art. 17(2) Joint Liability</a:t>
            </a:r>
          </a:p>
        </p:txBody>
      </p:sp>
      <p:sp>
        <p:nvSpPr>
          <p:cNvPr id="3" name="Content Placeholder 2">
            <a:extLst>
              <a:ext uri="{FF2B5EF4-FFF2-40B4-BE49-F238E27FC236}">
                <a16:creationId xmlns:a16="http://schemas.microsoft.com/office/drawing/2014/main" id="{CDA94CB8-732D-DDA1-C300-69FE167DBA97}"/>
              </a:ext>
            </a:extLst>
          </p:cNvPr>
          <p:cNvSpPr>
            <a:spLocks noGrp="1"/>
          </p:cNvSpPr>
          <p:nvPr>
            <p:ph idx="1"/>
          </p:nvPr>
        </p:nvSpPr>
        <p:spPr/>
        <p:txBody>
          <a:bodyPr/>
          <a:lstStyle/>
          <a:p>
            <a:pPr algn="just"/>
            <a:r>
              <a:rPr lang="en-BE" i="1" dirty="0"/>
              <a:t>“If a professional player is required to pay compensation, </a:t>
            </a:r>
            <a:r>
              <a:rPr lang="en-BE" i="1" u="sng" dirty="0">
                <a:solidFill>
                  <a:srgbClr val="FF0000"/>
                </a:solidFill>
              </a:rPr>
              <a:t>the professional player and his new club shall be jointly and severally liable for the payment of such compensation. </a:t>
            </a:r>
            <a:r>
              <a:rPr lang="en-BE" i="1" dirty="0"/>
              <a:t>The amount may be stipulated in the contract or agreed between the parties”.</a:t>
            </a:r>
          </a:p>
        </p:txBody>
      </p:sp>
      <p:sp>
        <p:nvSpPr>
          <p:cNvPr id="4" name="Date Placeholder 3">
            <a:extLst>
              <a:ext uri="{FF2B5EF4-FFF2-40B4-BE49-F238E27FC236}">
                <a16:creationId xmlns:a16="http://schemas.microsoft.com/office/drawing/2014/main" id="{56256A62-9313-6799-B2C8-A2566F76F001}"/>
              </a:ext>
            </a:extLst>
          </p:cNvPr>
          <p:cNvSpPr>
            <a:spLocks noGrp="1"/>
          </p:cNvSpPr>
          <p:nvPr>
            <p:ph type="dt" sz="half" idx="10"/>
          </p:nvPr>
        </p:nvSpPr>
        <p:spPr/>
        <p:txBody>
          <a:bodyPr/>
          <a:lstStyle/>
          <a:p>
            <a:pPr>
              <a:defRPr/>
            </a:pPr>
            <a:fld id="{E6943BE6-D5E4-4F8B-A2CB-B479ABCF7EC1}" type="datetime1">
              <a:rPr lang="en-GB" altLang="en-US" smtClean="0"/>
              <a:pPr>
                <a:defRPr/>
              </a:pPr>
              <a:t>26/11/2025</a:t>
            </a:fld>
            <a:endParaRPr lang="en-GB" altLang="en-US"/>
          </a:p>
        </p:txBody>
      </p:sp>
      <p:sp>
        <p:nvSpPr>
          <p:cNvPr id="5" name="Slide Number Placeholder 4">
            <a:extLst>
              <a:ext uri="{FF2B5EF4-FFF2-40B4-BE49-F238E27FC236}">
                <a16:creationId xmlns:a16="http://schemas.microsoft.com/office/drawing/2014/main" id="{E20A9997-EA4E-D22B-75F9-2D81800FC02B}"/>
              </a:ext>
            </a:extLst>
          </p:cNvPr>
          <p:cNvSpPr>
            <a:spLocks noGrp="1"/>
          </p:cNvSpPr>
          <p:nvPr>
            <p:ph type="sldNum" sz="quarter" idx="12"/>
          </p:nvPr>
        </p:nvSpPr>
        <p:spPr/>
        <p:txBody>
          <a:bodyPr/>
          <a:lstStyle/>
          <a:p>
            <a:fld id="{71CA4EB5-D191-44E0-BDDD-BE88B9C108A4}" type="slidenum">
              <a:rPr lang="en-GB" altLang="en-US" smtClean="0"/>
              <a:pPr/>
              <a:t>27</a:t>
            </a:fld>
            <a:endParaRPr lang="en-GB" altLang="en-US"/>
          </a:p>
        </p:txBody>
      </p:sp>
    </p:spTree>
    <p:extLst>
      <p:ext uri="{BB962C8B-B14F-4D97-AF65-F5344CB8AC3E}">
        <p14:creationId xmlns:p14="http://schemas.microsoft.com/office/powerpoint/2010/main" val="39099342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B2BFCFC-3754-1F41-A386-84FEC2AD1032}"/>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FA895E1-3E01-48A3-B623-845DD6F85739}" type="slidenum">
              <a:rPr lang="en-GB" altLang="en-US"/>
              <a:pPr/>
              <a:t>28</a:t>
            </a:fld>
            <a:endParaRPr lang="en-GB" altLang="en-US"/>
          </a:p>
        </p:txBody>
      </p:sp>
      <p:sp>
        <p:nvSpPr>
          <p:cNvPr id="18434" name="Rectangle 2">
            <a:extLst>
              <a:ext uri="{FF2B5EF4-FFF2-40B4-BE49-F238E27FC236}">
                <a16:creationId xmlns:a16="http://schemas.microsoft.com/office/drawing/2014/main" id="{98C8DAEF-24EB-BA48-BA14-E31BF191A4CB}"/>
              </a:ext>
            </a:extLst>
          </p:cNvPr>
          <p:cNvSpPr>
            <a:spLocks noGrp="1" noChangeArrowheads="1"/>
          </p:cNvSpPr>
          <p:nvPr>
            <p:ph type="title"/>
          </p:nvPr>
        </p:nvSpPr>
        <p:spPr/>
        <p:txBody>
          <a:bodyPr/>
          <a:lstStyle/>
          <a:p>
            <a:pPr eaLnBrk="1" hangingPunct="1">
              <a:defRPr/>
            </a:pPr>
            <a:br>
              <a:rPr lang="en-GB" altLang="en-US" sz="4000" dirty="0"/>
            </a:br>
            <a:r>
              <a:rPr lang="en-GB" altLang="en-US" sz="4000" dirty="0"/>
              <a:t>COMPENSATION TO THE </a:t>
            </a:r>
            <a:r>
              <a:rPr lang="en-GB" altLang="en-US" sz="4000" dirty="0">
                <a:solidFill>
                  <a:srgbClr val="00B050"/>
                </a:solidFill>
              </a:rPr>
              <a:t>PLAYER</a:t>
            </a:r>
            <a:br>
              <a:rPr lang="en-GB" altLang="en-US" sz="4000" dirty="0"/>
            </a:br>
            <a:endParaRPr lang="en-GB" altLang="en-US" sz="4000" dirty="0"/>
          </a:p>
        </p:txBody>
      </p:sp>
      <p:sp>
        <p:nvSpPr>
          <p:cNvPr id="18435" name="Rectangle 3">
            <a:extLst>
              <a:ext uri="{FF2B5EF4-FFF2-40B4-BE49-F238E27FC236}">
                <a16:creationId xmlns:a16="http://schemas.microsoft.com/office/drawing/2014/main" id="{BEB4B746-CC9D-2A4E-8EF2-F74CBB35C760}"/>
              </a:ext>
            </a:extLst>
          </p:cNvPr>
          <p:cNvSpPr>
            <a:spLocks noGrp="1" noChangeArrowheads="1"/>
          </p:cNvSpPr>
          <p:nvPr>
            <p:ph type="body" idx="1"/>
          </p:nvPr>
        </p:nvSpPr>
        <p:spPr>
          <a:xfrm>
            <a:off x="457200" y="1600200"/>
            <a:ext cx="8229600" cy="4643438"/>
          </a:xfrm>
        </p:spPr>
        <p:txBody>
          <a:bodyPr/>
          <a:lstStyle/>
          <a:p>
            <a:pPr>
              <a:buFont typeface="+mj-lt"/>
              <a:buAutoNum type="arabicPeriod"/>
            </a:pPr>
            <a:r>
              <a:rPr lang="it-IT" sz="2400" dirty="0">
                <a:effectLst/>
              </a:rPr>
              <a:t> </a:t>
            </a:r>
            <a:r>
              <a:rPr lang="en-US" sz="2400" b="1" dirty="0">
                <a:solidFill>
                  <a:srgbClr val="FF0000"/>
                </a:solidFill>
              </a:rPr>
              <a:t>Residual value of the contract</a:t>
            </a:r>
            <a:r>
              <a:rPr lang="en-US" sz="2400" dirty="0">
                <a:solidFill>
                  <a:srgbClr val="FF0000"/>
                </a:solidFill>
              </a:rPr>
              <a:t> </a:t>
            </a:r>
            <a:r>
              <a:rPr lang="en-US" sz="2400" dirty="0"/>
              <a:t>(i.e. "damages")</a:t>
            </a:r>
          </a:p>
          <a:p>
            <a:pPr>
              <a:buFont typeface="+mj-lt"/>
              <a:buAutoNum type="arabicPeriod"/>
            </a:pPr>
            <a:r>
              <a:rPr lang="en-US" sz="2400" b="1" dirty="0">
                <a:solidFill>
                  <a:srgbClr val="FF0000"/>
                </a:solidFill>
              </a:rPr>
              <a:t>If mitigation because </a:t>
            </a:r>
            <a:r>
              <a:rPr lang="en-US" sz="2400" b="1" dirty="0"/>
              <a:t>of a new contract:</a:t>
            </a:r>
            <a:r>
              <a:rPr lang="en-US" sz="2400" dirty="0"/>
              <a:t> residual value of contract </a:t>
            </a:r>
            <a:r>
              <a:rPr lang="en-US" sz="2400" i="1" dirty="0"/>
              <a:t>minus</a:t>
            </a:r>
            <a:r>
              <a:rPr lang="en-US" sz="2400" dirty="0"/>
              <a:t> new contract</a:t>
            </a:r>
          </a:p>
          <a:p>
            <a:pPr>
              <a:buFont typeface="+mj-lt"/>
              <a:buAutoNum type="arabicPeriod"/>
            </a:pPr>
            <a:r>
              <a:rPr lang="en-US" sz="2400" b="1" dirty="0"/>
              <a:t>If termination due to </a:t>
            </a:r>
            <a:r>
              <a:rPr lang="en-US" sz="2400" b="1" dirty="0">
                <a:solidFill>
                  <a:srgbClr val="FF0000"/>
                </a:solidFill>
              </a:rPr>
              <a:t>overdue payables</a:t>
            </a:r>
            <a:r>
              <a:rPr lang="en-US" sz="2400" b="1" dirty="0"/>
              <a:t>: </a:t>
            </a:r>
            <a:r>
              <a:rPr lang="en-US" sz="2400" dirty="0"/>
              <a:t>additional </a:t>
            </a:r>
            <a:r>
              <a:rPr lang="en-US" sz="2400" dirty="0">
                <a:solidFill>
                  <a:srgbClr val="FF0000"/>
                </a:solidFill>
              </a:rPr>
              <a:t>compensation of 3 salaries </a:t>
            </a:r>
            <a:r>
              <a:rPr lang="en-US" sz="2400" dirty="0"/>
              <a:t>can be awarded</a:t>
            </a:r>
          </a:p>
          <a:p>
            <a:pPr>
              <a:buFont typeface="+mj-lt"/>
              <a:buAutoNum type="arabicPeriod"/>
            </a:pPr>
            <a:r>
              <a:rPr lang="en-US" sz="2400" b="1" dirty="0"/>
              <a:t>If “</a:t>
            </a:r>
            <a:r>
              <a:rPr lang="en-US" sz="2400" b="1" dirty="0">
                <a:solidFill>
                  <a:srgbClr val="FF0000"/>
                </a:solidFill>
              </a:rPr>
              <a:t>egregious circumstances</a:t>
            </a:r>
            <a:r>
              <a:rPr lang="en-US" sz="2400" b="1" dirty="0"/>
              <a:t>”: </a:t>
            </a:r>
            <a:r>
              <a:rPr lang="en-US" sz="2400" dirty="0"/>
              <a:t>additional compensation can be up to 6 monthly salaries</a:t>
            </a:r>
          </a:p>
          <a:p>
            <a:pPr>
              <a:buFont typeface="+mj-lt"/>
              <a:buAutoNum type="arabicPeriod"/>
            </a:pPr>
            <a:r>
              <a:rPr lang="en-US" sz="2400" b="1" dirty="0"/>
              <a:t>Compensation can never exceed the residual value of the contract</a:t>
            </a:r>
            <a:endParaRPr lang="it-IT" sz="2400" b="1" dirty="0"/>
          </a:p>
          <a:p>
            <a:pPr marL="0" indent="0" eaLnBrk="1" hangingPunct="1">
              <a:buNone/>
              <a:defRPr/>
            </a:pPr>
            <a:endParaRPr lang="it-IT" sz="2400" dirty="0">
              <a:effectLst/>
            </a:endParaRPr>
          </a:p>
          <a:p>
            <a:pPr marL="0" indent="0" eaLnBrk="1" hangingPunct="1">
              <a:buFont typeface="Wingdings" pitchFamily="2" charset="2"/>
              <a:buNone/>
              <a:defRPr/>
            </a:pPr>
            <a:endParaRPr lang="en-GB" altLang="en-US" sz="2800" dirty="0"/>
          </a:p>
        </p:txBody>
      </p:sp>
    </p:spTree>
    <p:extLst>
      <p:ext uri="{BB962C8B-B14F-4D97-AF65-F5344CB8AC3E}">
        <p14:creationId xmlns:p14="http://schemas.microsoft.com/office/powerpoint/2010/main" val="40701459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B2BFCFC-3754-1F41-A386-84FEC2AD1032}"/>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FA895E1-3E01-48A3-B623-845DD6F85739}" type="slidenum">
              <a:rPr lang="en-GB" altLang="en-US"/>
              <a:pPr/>
              <a:t>29</a:t>
            </a:fld>
            <a:endParaRPr lang="en-GB" altLang="en-US"/>
          </a:p>
        </p:txBody>
      </p:sp>
      <p:sp>
        <p:nvSpPr>
          <p:cNvPr id="18434" name="Rectangle 2">
            <a:extLst>
              <a:ext uri="{FF2B5EF4-FFF2-40B4-BE49-F238E27FC236}">
                <a16:creationId xmlns:a16="http://schemas.microsoft.com/office/drawing/2014/main" id="{98C8DAEF-24EB-BA48-BA14-E31BF191A4CB}"/>
              </a:ext>
            </a:extLst>
          </p:cNvPr>
          <p:cNvSpPr>
            <a:spLocks noGrp="1" noChangeArrowheads="1"/>
          </p:cNvSpPr>
          <p:nvPr>
            <p:ph type="title"/>
          </p:nvPr>
        </p:nvSpPr>
        <p:spPr/>
        <p:txBody>
          <a:bodyPr/>
          <a:lstStyle/>
          <a:p>
            <a:pPr eaLnBrk="1" hangingPunct="1">
              <a:defRPr/>
            </a:pPr>
            <a:br>
              <a:rPr lang="en-GB" altLang="en-US" sz="4000" dirty="0"/>
            </a:br>
            <a:r>
              <a:rPr lang="en-GB" altLang="en-US" sz="4000" dirty="0"/>
              <a:t>DRC COMPENSATION TO THE </a:t>
            </a:r>
            <a:r>
              <a:rPr lang="en-GB" altLang="en-US" sz="4000" dirty="0">
                <a:solidFill>
                  <a:srgbClr val="00B050"/>
                </a:solidFill>
              </a:rPr>
              <a:t>CLUB</a:t>
            </a:r>
            <a:br>
              <a:rPr lang="en-GB" altLang="en-US" sz="4000" dirty="0"/>
            </a:br>
            <a:endParaRPr lang="en-GB" altLang="en-US" sz="4000" dirty="0"/>
          </a:p>
        </p:txBody>
      </p:sp>
      <p:sp>
        <p:nvSpPr>
          <p:cNvPr id="18435" name="Rectangle 3">
            <a:extLst>
              <a:ext uri="{FF2B5EF4-FFF2-40B4-BE49-F238E27FC236}">
                <a16:creationId xmlns:a16="http://schemas.microsoft.com/office/drawing/2014/main" id="{BEB4B746-CC9D-2A4E-8EF2-F74CBB35C760}"/>
              </a:ext>
            </a:extLst>
          </p:cNvPr>
          <p:cNvSpPr>
            <a:spLocks noGrp="1" noChangeArrowheads="1"/>
          </p:cNvSpPr>
          <p:nvPr>
            <p:ph type="body" idx="1"/>
          </p:nvPr>
        </p:nvSpPr>
        <p:spPr>
          <a:xfrm>
            <a:off x="457200" y="1600200"/>
            <a:ext cx="8229600" cy="4643438"/>
          </a:xfrm>
        </p:spPr>
        <p:txBody>
          <a:bodyPr/>
          <a:lstStyle/>
          <a:p>
            <a:pPr marL="0" indent="0">
              <a:buNone/>
            </a:pPr>
            <a:r>
              <a:rPr lang="it-IT" sz="2400" b="1" dirty="0" err="1">
                <a:effectLst/>
              </a:rPr>
              <a:t>Average</a:t>
            </a:r>
            <a:r>
              <a:rPr lang="it-IT" sz="2400" b="1" dirty="0">
                <a:effectLst/>
              </a:rPr>
              <a:t> </a:t>
            </a:r>
            <a:r>
              <a:rPr lang="it-IT" sz="2400" b="1" dirty="0" err="1">
                <a:effectLst/>
              </a:rPr>
              <a:t>between</a:t>
            </a:r>
            <a:r>
              <a:rPr lang="it-IT" sz="2400" b="1" dirty="0">
                <a:effectLst/>
              </a:rPr>
              <a:t> new and </a:t>
            </a:r>
            <a:r>
              <a:rPr lang="it-IT" sz="2400" b="1" dirty="0" err="1">
                <a:effectLst/>
              </a:rPr>
              <a:t>old</a:t>
            </a:r>
            <a:r>
              <a:rPr lang="it-IT" sz="2400" b="1" dirty="0">
                <a:effectLst/>
              </a:rPr>
              <a:t> </a:t>
            </a:r>
            <a:r>
              <a:rPr lang="it-IT" sz="2400" b="1" dirty="0" err="1">
                <a:effectLst/>
              </a:rPr>
              <a:t>contract</a:t>
            </a:r>
            <a:r>
              <a:rPr lang="it-IT" sz="2400" dirty="0">
                <a:effectLst/>
              </a:rPr>
              <a:t>:</a:t>
            </a:r>
          </a:p>
          <a:p>
            <a:pPr marL="0" indent="0">
              <a:buNone/>
            </a:pPr>
            <a:endParaRPr lang="it-IT" sz="2400" dirty="0">
              <a:effectLst/>
            </a:endParaRPr>
          </a:p>
          <a:p>
            <a:pPr marL="0" indent="0">
              <a:buNone/>
            </a:pPr>
            <a:r>
              <a:rPr lang="en-US" sz="2800" b="1" dirty="0">
                <a:latin typeface="Frutiger LT Com 45 Light" panose="020B0303030504020204" pitchFamily="34" charset="0"/>
              </a:rPr>
              <a:t>  Value of the old contract</a:t>
            </a:r>
          </a:p>
          <a:p>
            <a:pPr marL="461645" lvl="1" indent="-257175">
              <a:lnSpc>
                <a:spcPct val="70000"/>
              </a:lnSpc>
              <a:spcBef>
                <a:spcPts val="750"/>
              </a:spcBef>
            </a:pPr>
            <a:r>
              <a:rPr lang="en-US" sz="2400" dirty="0">
                <a:latin typeface="Frutiger LT Com 45 Light" panose="020B0303030504020204" pitchFamily="34" charset="0"/>
              </a:rPr>
              <a:t>Period between termination and original expiry date of the contract</a:t>
            </a:r>
          </a:p>
          <a:p>
            <a:pPr marL="461645" lvl="1" indent="-257175">
              <a:lnSpc>
                <a:spcPct val="70000"/>
              </a:lnSpc>
              <a:spcBef>
                <a:spcPts val="750"/>
              </a:spcBef>
            </a:pPr>
            <a:endParaRPr lang="en-US" dirty="0">
              <a:solidFill>
                <a:srgbClr val="00B050"/>
              </a:solidFill>
              <a:latin typeface="Frutiger LT Com 45 Light" panose="020B0303030504020204" pitchFamily="34" charset="0"/>
            </a:endParaRPr>
          </a:p>
          <a:p>
            <a:pPr marL="204470" lvl="1" indent="0">
              <a:lnSpc>
                <a:spcPct val="70000"/>
              </a:lnSpc>
              <a:spcBef>
                <a:spcPts val="750"/>
              </a:spcBef>
              <a:buNone/>
            </a:pPr>
            <a:r>
              <a:rPr lang="en-US" b="1" dirty="0">
                <a:latin typeface="Frutiger LT Com 45 Light" panose="020B0303030504020204" pitchFamily="34" charset="0"/>
              </a:rPr>
              <a:t>Value of the new contract</a:t>
            </a:r>
            <a:endParaRPr lang="en-US" dirty="0">
              <a:latin typeface="Frutiger LT Com 45 Light" panose="020B0303030504020204" pitchFamily="34" charset="0"/>
            </a:endParaRPr>
          </a:p>
          <a:p>
            <a:pPr marL="461645" lvl="1" indent="-257175">
              <a:lnSpc>
                <a:spcPct val="70000"/>
              </a:lnSpc>
              <a:spcBef>
                <a:spcPts val="750"/>
              </a:spcBef>
            </a:pPr>
            <a:r>
              <a:rPr lang="en-US" sz="2400" dirty="0">
                <a:latin typeface="Frutiger LT Com 45 Light" panose="020B0303030504020204" pitchFamily="34" charset="0"/>
              </a:rPr>
              <a:t>Period between starting date and original expiry date of the old contract</a:t>
            </a:r>
          </a:p>
          <a:p>
            <a:pPr marL="204470" lvl="1" indent="0">
              <a:lnSpc>
                <a:spcPct val="70000"/>
              </a:lnSpc>
              <a:spcBef>
                <a:spcPts val="750"/>
              </a:spcBef>
              <a:buNone/>
            </a:pPr>
            <a:r>
              <a:rPr lang="en-US" b="1" dirty="0">
                <a:latin typeface="Frutiger LT Com 45 Light" panose="020B0303030504020204" pitchFamily="34" charset="0"/>
              </a:rPr>
              <a:t>Other factors:</a:t>
            </a:r>
          </a:p>
          <a:p>
            <a:pPr marL="461645" lvl="1" indent="-257175">
              <a:lnSpc>
                <a:spcPct val="70000"/>
              </a:lnSpc>
              <a:spcBef>
                <a:spcPts val="750"/>
              </a:spcBef>
            </a:pPr>
            <a:r>
              <a:rPr lang="en-US" sz="2400" dirty="0">
                <a:latin typeface="Frutiger LT Com 45 Light" panose="020B0303030504020204" pitchFamily="34" charset="0"/>
              </a:rPr>
              <a:t>Non </a:t>
            </a:r>
            <a:r>
              <a:rPr lang="en-US" sz="2400" dirty="0" err="1">
                <a:latin typeface="Frutiger LT Com 45 Light" panose="020B0303030504020204" pitchFamily="34" charset="0"/>
              </a:rPr>
              <a:t>amortised</a:t>
            </a:r>
            <a:r>
              <a:rPr lang="en-US" sz="2400" dirty="0">
                <a:latin typeface="Frutiger LT Com 45 Light" panose="020B0303030504020204" pitchFamily="34" charset="0"/>
              </a:rPr>
              <a:t> transfer costs (disputed)</a:t>
            </a:r>
          </a:p>
          <a:p>
            <a:pPr marL="461645" lvl="1" indent="-257175">
              <a:lnSpc>
                <a:spcPct val="70000"/>
              </a:lnSpc>
              <a:spcBef>
                <a:spcPts val="750"/>
              </a:spcBef>
            </a:pPr>
            <a:r>
              <a:rPr lang="en-US" sz="2400" dirty="0">
                <a:latin typeface="Frutiger LT Com 45 Light" panose="020B0303030504020204" pitchFamily="34" charset="0"/>
              </a:rPr>
              <a:t>Directly replacement costs</a:t>
            </a:r>
          </a:p>
          <a:p>
            <a:pPr marL="0" indent="0" eaLnBrk="1" hangingPunct="1">
              <a:buNone/>
              <a:defRPr/>
            </a:pPr>
            <a:endParaRPr lang="it-IT" sz="2400" dirty="0">
              <a:effectLst/>
            </a:endParaRPr>
          </a:p>
          <a:p>
            <a:pPr marL="0" indent="0" eaLnBrk="1" hangingPunct="1">
              <a:buFont typeface="Wingdings" pitchFamily="2" charset="2"/>
              <a:buNone/>
              <a:defRPr/>
            </a:pPr>
            <a:endParaRPr lang="en-GB" altLang="en-US" sz="2800" dirty="0"/>
          </a:p>
        </p:txBody>
      </p:sp>
    </p:spTree>
    <p:extLst>
      <p:ext uri="{BB962C8B-B14F-4D97-AF65-F5344CB8AC3E}">
        <p14:creationId xmlns:p14="http://schemas.microsoft.com/office/powerpoint/2010/main" val="34124416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776AA-5165-5F49-8877-FEEFF9FF0DD8}"/>
              </a:ext>
            </a:extLst>
          </p:cNvPr>
          <p:cNvSpPr>
            <a:spLocks noGrp="1"/>
          </p:cNvSpPr>
          <p:nvPr>
            <p:ph type="title"/>
          </p:nvPr>
        </p:nvSpPr>
        <p:spPr>
          <a:xfrm>
            <a:off x="439859" y="2120068"/>
            <a:ext cx="2336449" cy="1797269"/>
          </a:xfrm>
        </p:spPr>
        <p:txBody>
          <a:bodyPr anchor="b">
            <a:normAutofit fontScale="90000"/>
          </a:bodyPr>
          <a:lstStyle/>
          <a:p>
            <a:pPr algn="just">
              <a:defRPr/>
            </a:pPr>
            <a:r>
              <a:rPr lang="en-US" sz="3000" dirty="0">
                <a:solidFill>
                  <a:srgbClr val="FFFFFF"/>
                </a:solidFill>
              </a:rPr>
              <a:t>SPORT AND THE  EUROPEAN UNION </a:t>
            </a:r>
          </a:p>
        </p:txBody>
      </p:sp>
      <p:pic>
        <p:nvPicPr>
          <p:cNvPr id="19458" name="Content Placeholder 4">
            <a:extLst>
              <a:ext uri="{FF2B5EF4-FFF2-40B4-BE49-F238E27FC236}">
                <a16:creationId xmlns:a16="http://schemas.microsoft.com/office/drawing/2014/main" id="{FF1EAA34-13C9-5C44-A37D-8A5405FEB8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131840" y="692697"/>
            <a:ext cx="5183485" cy="3005726"/>
          </a:xfrm>
          <a:prstGeom prst="rect">
            <a:avLst/>
          </a:prstGeom>
        </p:spPr>
      </p:pic>
      <p:sp>
        <p:nvSpPr>
          <p:cNvPr id="4" name="Slide Number Placeholder 3">
            <a:extLst>
              <a:ext uri="{FF2B5EF4-FFF2-40B4-BE49-F238E27FC236}">
                <a16:creationId xmlns:a16="http://schemas.microsoft.com/office/drawing/2014/main" id="{5F3E2071-7A6E-4D40-A25D-D9C50F5AB9B2}"/>
              </a:ext>
            </a:extLst>
          </p:cNvPr>
          <p:cNvSpPr>
            <a:spLocks/>
          </p:cNvSpPr>
          <p:nvPr/>
        </p:nvSpPr>
        <p:spPr>
          <a:xfrm>
            <a:off x="7235992" y="4676085"/>
            <a:ext cx="1442922" cy="192056"/>
          </a:xfrm>
          <a:prstGeom prst="rect">
            <a:avLst/>
          </a:prstGeom>
        </p:spPr>
        <p:txBody>
          <a:bodyPr/>
          <a:lstStyle/>
          <a:p>
            <a:pPr defTabSz="480060">
              <a:spcAft>
                <a:spcPts val="450"/>
              </a:spcAft>
              <a:defRPr/>
            </a:pPr>
            <a:fld id="{0F061E0D-74EC-9E4E-B2AD-99A6BEEE7171}" type="slidenum">
              <a:rPr lang="en-GB" altLang="en-US" sz="945">
                <a:latin typeface="+mn-lt"/>
              </a:rPr>
              <a:pPr defTabSz="480060">
                <a:spcAft>
                  <a:spcPts val="450"/>
                </a:spcAft>
                <a:defRPr/>
              </a:pPr>
              <a:t>3</a:t>
            </a:fld>
            <a:endParaRPr lang="en-GB" altLang="en-US"/>
          </a:p>
        </p:txBody>
      </p:sp>
      <p:sp>
        <p:nvSpPr>
          <p:cNvPr id="19460" name="TextBox 5">
            <a:extLst>
              <a:ext uri="{FF2B5EF4-FFF2-40B4-BE49-F238E27FC236}">
                <a16:creationId xmlns:a16="http://schemas.microsoft.com/office/drawing/2014/main" id="{2CA8E4E5-C56E-2846-92A4-46738935B358}"/>
              </a:ext>
            </a:extLst>
          </p:cNvPr>
          <p:cNvSpPr txBox="1">
            <a:spLocks noChangeArrowheads="1"/>
          </p:cNvSpPr>
          <p:nvPr/>
        </p:nvSpPr>
        <p:spPr bwMode="auto">
          <a:xfrm>
            <a:off x="3678789" y="4008066"/>
            <a:ext cx="3977221" cy="194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hlink"/>
              </a:buClr>
              <a:buSzPct val="90000"/>
              <a:buFont typeface="Wingdings" pitchFamily="2" charset="2"/>
              <a:buBlip>
                <a:blip r:embed="rId3"/>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9pPr>
          </a:lstStyle>
          <a:p>
            <a:pPr marL="180023" indent="-180023" algn="ctr" defTabSz="480060">
              <a:spcBef>
                <a:spcPct val="0"/>
              </a:spcBef>
              <a:spcAft>
                <a:spcPts val="450"/>
              </a:spcAft>
              <a:buClrTx/>
              <a:buSzTx/>
              <a:buFontTx/>
              <a:buAutoNum type="arabicPlain" startAt="27"/>
            </a:pPr>
            <a:r>
              <a:rPr lang="en-US" altLang="en-US" sz="2400" dirty="0"/>
              <a:t> Member States -  447.000.000 people - area of 4,233,255.3 km</a:t>
            </a:r>
            <a:r>
              <a:rPr lang="en-US" altLang="en-US" sz="2400" baseline="30000" dirty="0"/>
              <a:t>2</a:t>
            </a:r>
          </a:p>
          <a:p>
            <a:pPr marL="180023" indent="-180023" algn="ctr" defTabSz="480060">
              <a:spcBef>
                <a:spcPct val="0"/>
              </a:spcBef>
              <a:spcAft>
                <a:spcPts val="450"/>
              </a:spcAft>
              <a:buClrTx/>
              <a:buSzTx/>
              <a:buFontTx/>
              <a:buAutoNum type="arabicPlain" startAt="27"/>
            </a:pPr>
            <a:endParaRPr lang="en-US" altLang="en-US" sz="2400" baseline="30000" dirty="0"/>
          </a:p>
          <a:p>
            <a:pPr marL="0" indent="0" algn="ctr" defTabSz="480060">
              <a:spcBef>
                <a:spcPct val="0"/>
              </a:spcBef>
              <a:spcAft>
                <a:spcPts val="450"/>
              </a:spcAft>
              <a:buClrTx/>
              <a:buSzTx/>
              <a:buNone/>
            </a:pPr>
            <a:r>
              <a:rPr lang="en-US" altLang="en-US" sz="2400" baseline="30000" dirty="0"/>
              <a:t>ONE SINGLE MARKET</a:t>
            </a:r>
            <a:r>
              <a:rPr lang="en-US" altLang="en-US" sz="2400" dirty="0"/>
              <a:t> </a:t>
            </a:r>
          </a:p>
        </p:txBody>
      </p:sp>
    </p:spTree>
    <p:extLst>
      <p:ext uri="{BB962C8B-B14F-4D97-AF65-F5344CB8AC3E}">
        <p14:creationId xmlns:p14="http://schemas.microsoft.com/office/powerpoint/2010/main" val="28879819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CD00D34-BB87-E49A-3173-224A193E7A03}"/>
              </a:ext>
            </a:extLst>
          </p:cNvPr>
          <p:cNvSpPr>
            <a:spLocks noGrp="1"/>
          </p:cNvSpPr>
          <p:nvPr>
            <p:ph type="title"/>
          </p:nvPr>
        </p:nvSpPr>
        <p:spPr>
          <a:xfrm>
            <a:off x="630238" y="365126"/>
            <a:ext cx="7886700" cy="823912"/>
          </a:xfrm>
        </p:spPr>
        <p:txBody>
          <a:bodyPr/>
          <a:lstStyle/>
          <a:p>
            <a:r>
              <a:rPr lang="en-BE" sz="3200" dirty="0"/>
              <a:t>CAS: calculation of compensation</a:t>
            </a:r>
          </a:p>
        </p:txBody>
      </p:sp>
      <p:sp>
        <p:nvSpPr>
          <p:cNvPr id="9" name="Text Placeholder 8">
            <a:extLst>
              <a:ext uri="{FF2B5EF4-FFF2-40B4-BE49-F238E27FC236}">
                <a16:creationId xmlns:a16="http://schemas.microsoft.com/office/drawing/2014/main" id="{9D5371B4-CE71-101F-6E66-D8ABBCF93BBA}"/>
              </a:ext>
            </a:extLst>
          </p:cNvPr>
          <p:cNvSpPr>
            <a:spLocks noGrp="1"/>
          </p:cNvSpPr>
          <p:nvPr>
            <p:ph type="body" idx="1"/>
          </p:nvPr>
        </p:nvSpPr>
        <p:spPr>
          <a:xfrm>
            <a:off x="630238" y="908721"/>
            <a:ext cx="3868737" cy="936104"/>
          </a:xfrm>
        </p:spPr>
        <p:txBody>
          <a:bodyPr/>
          <a:lstStyle/>
          <a:p>
            <a:pPr algn="ctr"/>
            <a:r>
              <a:rPr lang="en-BE" dirty="0"/>
              <a:t>WEBSTER case</a:t>
            </a:r>
          </a:p>
        </p:txBody>
      </p:sp>
      <p:sp>
        <p:nvSpPr>
          <p:cNvPr id="10" name="Content Placeholder 9">
            <a:extLst>
              <a:ext uri="{FF2B5EF4-FFF2-40B4-BE49-F238E27FC236}">
                <a16:creationId xmlns:a16="http://schemas.microsoft.com/office/drawing/2014/main" id="{A0EFAB6E-EAAD-02D7-A675-4F60DED1D5DA}"/>
              </a:ext>
            </a:extLst>
          </p:cNvPr>
          <p:cNvSpPr>
            <a:spLocks noGrp="1"/>
          </p:cNvSpPr>
          <p:nvPr>
            <p:ph sz="half" idx="2"/>
          </p:nvPr>
        </p:nvSpPr>
        <p:spPr>
          <a:xfrm>
            <a:off x="630238" y="1898799"/>
            <a:ext cx="3868737" cy="4290864"/>
          </a:xfrm>
        </p:spPr>
        <p:txBody>
          <a:bodyPr/>
          <a:lstStyle/>
          <a:p>
            <a:r>
              <a:rPr lang="en-BE" sz="2400" dirty="0"/>
              <a:t>Remaining part of the contract</a:t>
            </a:r>
          </a:p>
        </p:txBody>
      </p:sp>
      <p:sp>
        <p:nvSpPr>
          <p:cNvPr id="11" name="Text Placeholder 10">
            <a:extLst>
              <a:ext uri="{FF2B5EF4-FFF2-40B4-BE49-F238E27FC236}">
                <a16:creationId xmlns:a16="http://schemas.microsoft.com/office/drawing/2014/main" id="{1D866EF9-CB74-8247-144E-6F50B44D79B5}"/>
              </a:ext>
            </a:extLst>
          </p:cNvPr>
          <p:cNvSpPr>
            <a:spLocks noGrp="1"/>
          </p:cNvSpPr>
          <p:nvPr>
            <p:ph type="body" sz="quarter" idx="3"/>
          </p:nvPr>
        </p:nvSpPr>
        <p:spPr>
          <a:xfrm>
            <a:off x="4629150" y="1052736"/>
            <a:ext cx="3887788" cy="823913"/>
          </a:xfrm>
        </p:spPr>
        <p:txBody>
          <a:bodyPr/>
          <a:lstStyle/>
          <a:p>
            <a:pPr algn="ctr"/>
            <a:r>
              <a:rPr lang="en-BE" dirty="0"/>
              <a:t>MATUZALEM case</a:t>
            </a:r>
          </a:p>
        </p:txBody>
      </p:sp>
      <p:sp>
        <p:nvSpPr>
          <p:cNvPr id="5" name="Date Placeholder 4">
            <a:extLst>
              <a:ext uri="{FF2B5EF4-FFF2-40B4-BE49-F238E27FC236}">
                <a16:creationId xmlns:a16="http://schemas.microsoft.com/office/drawing/2014/main" id="{9FD07EAA-A9E7-A34E-9583-DBC1EBF48C55}"/>
              </a:ext>
            </a:extLst>
          </p:cNvPr>
          <p:cNvSpPr>
            <a:spLocks noGrp="1"/>
          </p:cNvSpPr>
          <p:nvPr>
            <p:ph type="dt" sz="half" idx="10"/>
          </p:nvPr>
        </p:nvSpPr>
        <p:spPr/>
        <p:txBody>
          <a:bodyPr/>
          <a:lstStyle/>
          <a:p>
            <a:pPr>
              <a:defRPr/>
            </a:pPr>
            <a:endParaRPr lang="en-GB" altLang="en-US"/>
          </a:p>
        </p:txBody>
      </p:sp>
      <p:sp>
        <p:nvSpPr>
          <p:cNvPr id="6" name="Slide Number Placeholder 5">
            <a:extLst>
              <a:ext uri="{FF2B5EF4-FFF2-40B4-BE49-F238E27FC236}">
                <a16:creationId xmlns:a16="http://schemas.microsoft.com/office/drawing/2014/main" id="{0B096637-40DE-5C4C-6407-F115BBF70BED}"/>
              </a:ext>
            </a:extLst>
          </p:cNvPr>
          <p:cNvSpPr>
            <a:spLocks noGrp="1"/>
          </p:cNvSpPr>
          <p:nvPr>
            <p:ph type="sldNum" sz="quarter" idx="12"/>
          </p:nvPr>
        </p:nvSpPr>
        <p:spPr/>
        <p:txBody>
          <a:bodyPr/>
          <a:lstStyle/>
          <a:p>
            <a:fld id="{6ED795CE-BA9E-4F46-B50E-1725E62B6282}" type="slidenum">
              <a:rPr lang="en-GB" altLang="en-US" smtClean="0"/>
              <a:pPr/>
              <a:t>30</a:t>
            </a:fld>
            <a:endParaRPr lang="en-GB" altLang="en-US"/>
          </a:p>
        </p:txBody>
      </p:sp>
      <p:pic>
        <p:nvPicPr>
          <p:cNvPr id="7" name="Picture 1">
            <a:extLst>
              <a:ext uri="{FF2B5EF4-FFF2-40B4-BE49-F238E27FC236}">
                <a16:creationId xmlns:a16="http://schemas.microsoft.com/office/drawing/2014/main" id="{D96A84CF-D9E1-93A0-58E0-79AF6694951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3608" y="2852936"/>
            <a:ext cx="2623207" cy="30963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13">
            <a:extLst>
              <a:ext uri="{FF2B5EF4-FFF2-40B4-BE49-F238E27FC236}">
                <a16:creationId xmlns:a16="http://schemas.microsoft.com/office/drawing/2014/main" id="{E1BB8EFD-4684-4772-677C-F1562C073275}"/>
              </a:ext>
            </a:extLst>
          </p:cNvPr>
          <p:cNvSpPr>
            <a:spLocks noGrp="1"/>
          </p:cNvSpPr>
          <p:nvPr>
            <p:ph sz="quarter" idx="4"/>
          </p:nvPr>
        </p:nvSpPr>
        <p:spPr>
          <a:xfrm>
            <a:off x="4629150" y="1988840"/>
            <a:ext cx="3887788" cy="4200823"/>
          </a:xfrm>
        </p:spPr>
        <p:txBody>
          <a:bodyPr/>
          <a:lstStyle/>
          <a:p>
            <a:r>
              <a:rPr lang="en-BE" sz="2000" dirty="0"/>
              <a:t>Positive Interest</a:t>
            </a:r>
          </a:p>
          <a:p>
            <a:r>
              <a:rPr lang="en-BE" sz="2000" i="1" dirty="0"/>
              <a:t>Restitutio ad integrum</a:t>
            </a:r>
          </a:p>
          <a:p>
            <a:r>
              <a:rPr lang="en-BE" sz="2000" i="1" dirty="0"/>
              <a:t>Tranfer value</a:t>
            </a:r>
          </a:p>
          <a:p>
            <a:r>
              <a:rPr lang="en-BE" sz="2000" i="1" dirty="0"/>
              <a:t>New remuneration less saved salaries</a:t>
            </a:r>
          </a:p>
          <a:p>
            <a:r>
              <a:rPr lang="en-BE" sz="2000" i="1" dirty="0"/>
              <a:t>Specificity of Sport</a:t>
            </a:r>
            <a:endParaRPr lang="en-BE" i="1" dirty="0"/>
          </a:p>
          <a:p>
            <a:endParaRPr lang="en-BE" dirty="0"/>
          </a:p>
        </p:txBody>
      </p:sp>
      <p:sp>
        <p:nvSpPr>
          <p:cNvPr id="15" name="Content Placeholder 11">
            <a:extLst>
              <a:ext uri="{FF2B5EF4-FFF2-40B4-BE49-F238E27FC236}">
                <a16:creationId xmlns:a16="http://schemas.microsoft.com/office/drawing/2014/main" id="{99B263EA-880E-7424-1B8D-7FC4B310E890}"/>
              </a:ext>
            </a:extLst>
          </p:cNvPr>
          <p:cNvSpPr txBox="1">
            <a:spLocks/>
          </p:cNvSpPr>
          <p:nvPr/>
        </p:nvSpPr>
        <p:spPr bwMode="auto">
          <a:xfrm>
            <a:off x="4809127" y="4077072"/>
            <a:ext cx="3795321" cy="2166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90000"/>
              <a:buFont typeface="Wingdings" pitchFamily="2" charset="2"/>
              <a:buBlip>
                <a:blip r:embed="rId3"/>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4"/>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5"/>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endParaRPr lang="en-BE" sz="2400" i="1" dirty="0"/>
          </a:p>
        </p:txBody>
      </p:sp>
      <p:pic>
        <p:nvPicPr>
          <p:cNvPr id="16" name="Picture 4" descr="Digger + Zaragoza | Sport | The Guardian">
            <a:extLst>
              <a:ext uri="{FF2B5EF4-FFF2-40B4-BE49-F238E27FC236}">
                <a16:creationId xmlns:a16="http://schemas.microsoft.com/office/drawing/2014/main" id="{BCB01428-1356-D873-8D30-D138BB9AF6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5560" y="4240442"/>
            <a:ext cx="4177493" cy="1594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0558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75A93-AC23-8B43-B44E-6F646BD81991}"/>
              </a:ext>
            </a:extLst>
          </p:cNvPr>
          <p:cNvSpPr>
            <a:spLocks noGrp="1"/>
          </p:cNvSpPr>
          <p:nvPr>
            <p:ph type="title"/>
          </p:nvPr>
        </p:nvSpPr>
        <p:spPr>
          <a:xfrm>
            <a:off x="852322" y="839286"/>
            <a:ext cx="5605629" cy="994172"/>
          </a:xfrm>
        </p:spPr>
        <p:txBody>
          <a:bodyPr>
            <a:normAutofit/>
          </a:bodyPr>
          <a:lstStyle/>
          <a:p>
            <a:pPr eaLnBrk="1" hangingPunct="1">
              <a:lnSpc>
                <a:spcPct val="90000"/>
              </a:lnSpc>
              <a:defRPr/>
            </a:pPr>
            <a:r>
              <a:rPr lang="en-US" sz="3100"/>
              <a:t>“PROTECTED PERIOD” </a:t>
            </a:r>
            <a:br>
              <a:rPr lang="en-US" sz="3100"/>
            </a:br>
            <a:endParaRPr lang="en-US" sz="3100">
              <a:highlight>
                <a:srgbClr val="FF0000"/>
              </a:highlight>
            </a:endParaRPr>
          </a:p>
        </p:txBody>
      </p:sp>
      <p:sp>
        <p:nvSpPr>
          <p:cNvPr id="3" name="Content Placeholder 2">
            <a:extLst>
              <a:ext uri="{FF2B5EF4-FFF2-40B4-BE49-F238E27FC236}">
                <a16:creationId xmlns:a16="http://schemas.microsoft.com/office/drawing/2014/main" id="{3D44B1FE-20FC-CA4B-B3E3-DA4AF08CBC0E}"/>
              </a:ext>
            </a:extLst>
          </p:cNvPr>
          <p:cNvSpPr>
            <a:spLocks noGrp="1"/>
          </p:cNvSpPr>
          <p:nvPr>
            <p:ph idx="1"/>
          </p:nvPr>
        </p:nvSpPr>
        <p:spPr>
          <a:xfrm>
            <a:off x="251521" y="2147568"/>
            <a:ext cx="6109286" cy="3351532"/>
          </a:xfrm>
        </p:spPr>
        <p:txBody>
          <a:bodyPr anchor="ctr">
            <a:normAutofit/>
          </a:bodyPr>
          <a:lstStyle/>
          <a:p>
            <a:pPr lvl="1" eaLnBrk="1" hangingPunct="1">
              <a:defRPr/>
            </a:pPr>
            <a:r>
              <a:rPr lang="en-US" sz="1800" dirty="0"/>
              <a:t>First 3 years or 3 football seasons for </a:t>
            </a:r>
            <a:r>
              <a:rPr lang="en-US" sz="1800" u="sng" dirty="0"/>
              <a:t>under 28</a:t>
            </a:r>
          </a:p>
          <a:p>
            <a:pPr lvl="1" eaLnBrk="1" hangingPunct="1">
              <a:defRPr/>
            </a:pPr>
            <a:r>
              <a:rPr lang="en-US" sz="1800" dirty="0"/>
              <a:t>First 2 years or 2 football seasons for </a:t>
            </a:r>
            <a:r>
              <a:rPr lang="en-US" sz="1800" u="sng" dirty="0"/>
              <a:t>over 28</a:t>
            </a:r>
          </a:p>
          <a:p>
            <a:pPr lvl="1" eaLnBrk="1" hangingPunct="1">
              <a:defRPr/>
            </a:pPr>
            <a:r>
              <a:rPr lang="en-US" sz="1800" u="sng" dirty="0"/>
              <a:t>Renewal of contract  = Renewal of the protected period</a:t>
            </a:r>
          </a:p>
          <a:p>
            <a:pPr lvl="1" eaLnBrk="1" hangingPunct="1">
              <a:defRPr/>
            </a:pPr>
            <a:endParaRPr lang="en-US" sz="1800" u="sng" dirty="0"/>
          </a:p>
          <a:p>
            <a:pPr lvl="1" eaLnBrk="1" hangingPunct="1">
              <a:defRPr/>
            </a:pPr>
            <a:endParaRPr lang="en-US" sz="1800" u="sng" dirty="0"/>
          </a:p>
        </p:txBody>
      </p:sp>
      <p:sp>
        <p:nvSpPr>
          <p:cNvPr id="26633" name="Rectangle 2663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522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lide Number Placeholder 3">
            <a:extLst>
              <a:ext uri="{FF2B5EF4-FFF2-40B4-BE49-F238E27FC236}">
                <a16:creationId xmlns:a16="http://schemas.microsoft.com/office/drawing/2014/main" id="{370B7F90-12B0-9F47-AB9C-DD8749422DA2}"/>
              </a:ext>
            </a:extLst>
          </p:cNvPr>
          <p:cNvSpPr>
            <a:spLocks noGrp="1"/>
          </p:cNvSpPr>
          <p:nvPr>
            <p:ph type="sldNum" sz="quarter" idx="12"/>
          </p:nvPr>
        </p:nvSpPr>
        <p:spPr>
          <a:xfrm>
            <a:off x="7756072" y="5624513"/>
            <a:ext cx="759278" cy="273844"/>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90000"/>
              </a:lnSpc>
              <a:spcAft>
                <a:spcPts val="600"/>
              </a:spcAft>
            </a:pPr>
            <a:fld id="{7689A105-8CE5-4340-BA75-53698A05F457}" type="slidenum">
              <a:rPr lang="en-GB" altLang="en-US">
                <a:solidFill>
                  <a:srgbClr val="FFFFFF"/>
                </a:solidFill>
              </a:rPr>
              <a:pPr>
                <a:lnSpc>
                  <a:spcPct val="90000"/>
                </a:lnSpc>
                <a:spcAft>
                  <a:spcPts val="600"/>
                </a:spcAft>
              </a:pPr>
              <a:t>31</a:t>
            </a:fld>
            <a:endParaRPr lang="en-GB" altLang="en-US">
              <a:solidFill>
                <a:srgbClr val="FFFFFF"/>
              </a:solidFill>
            </a:endParaRPr>
          </a:p>
        </p:txBody>
      </p:sp>
      <p:sp>
        <p:nvSpPr>
          <p:cNvPr id="26635" name="Oval 2663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B53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6628" name="Picture 5" descr="mexes"/>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r="2" b="15762"/>
          <a:stretch/>
        </p:blipFill>
        <p:spPr bwMode="auto">
          <a:xfrm>
            <a:off x="6598028" y="2461923"/>
            <a:ext cx="1937263" cy="1934153"/>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44B1FE-20FC-CA4B-B3E3-DA4AF08CBC0E}"/>
              </a:ext>
            </a:extLst>
          </p:cNvPr>
          <p:cNvSpPr>
            <a:spLocks noGrp="1"/>
          </p:cNvSpPr>
          <p:nvPr>
            <p:ph idx="1"/>
          </p:nvPr>
        </p:nvSpPr>
        <p:spPr>
          <a:xfrm>
            <a:off x="457200" y="1600200"/>
            <a:ext cx="8229600" cy="4853136"/>
          </a:xfrm>
        </p:spPr>
        <p:txBody>
          <a:bodyPr/>
          <a:lstStyle/>
          <a:p>
            <a:pPr lvl="1" eaLnBrk="1" hangingPunct="1">
              <a:defRPr/>
            </a:pPr>
            <a:r>
              <a:rPr lang="en-US" sz="2000" dirty="0"/>
              <a:t>Sports sanctions (alleged discretionary power): </a:t>
            </a:r>
          </a:p>
          <a:p>
            <a:pPr lvl="1" eaLnBrk="1" hangingPunct="1">
              <a:defRPr/>
            </a:pPr>
            <a:r>
              <a:rPr lang="en-US" sz="2000" dirty="0"/>
              <a:t>For Players: </a:t>
            </a:r>
          </a:p>
          <a:p>
            <a:pPr lvl="2" eaLnBrk="1" hangingPunct="1">
              <a:defRPr/>
            </a:pPr>
            <a:r>
              <a:rPr lang="en-US" sz="2000" dirty="0"/>
              <a:t>   4  - 6 month restriction from playing</a:t>
            </a:r>
          </a:p>
          <a:p>
            <a:pPr lvl="2" eaLnBrk="1" hangingPunct="1">
              <a:defRPr/>
            </a:pPr>
            <a:r>
              <a:rPr lang="en-US" sz="2000" dirty="0"/>
              <a:t>(6 for aggravating circumstance)</a:t>
            </a:r>
          </a:p>
          <a:p>
            <a:pPr lvl="1" eaLnBrk="1" hangingPunct="1">
              <a:defRPr/>
            </a:pPr>
            <a:r>
              <a:rPr lang="en-US" sz="2000" dirty="0"/>
              <a:t>For Clubs:</a:t>
            </a:r>
          </a:p>
          <a:p>
            <a:pPr lvl="2" eaLnBrk="1" hangingPunct="1">
              <a:defRPr/>
            </a:pPr>
            <a:r>
              <a:rPr lang="en-US" sz="2000" dirty="0"/>
              <a:t>Ban on registration of players for two registration periods.</a:t>
            </a:r>
          </a:p>
          <a:p>
            <a:pPr lvl="2" eaLnBrk="1" hangingPunct="1">
              <a:defRPr/>
            </a:pPr>
            <a:r>
              <a:rPr lang="en-US" sz="2000" dirty="0"/>
              <a:t>NO DISCRETION ON THE SEVERITY OF SANCTIONS</a:t>
            </a:r>
          </a:p>
          <a:p>
            <a:pPr lvl="1" eaLnBrk="1" hangingPunct="1">
              <a:defRPr/>
            </a:pPr>
            <a:r>
              <a:rPr lang="en-US" sz="2000" dirty="0"/>
              <a:t>For any person subject to FIFA Statutes and regulations: disciplinary sanctions</a:t>
            </a:r>
          </a:p>
          <a:p>
            <a:pPr lvl="1" eaLnBrk="1" hangingPunct="1">
              <a:defRPr/>
            </a:pPr>
            <a:r>
              <a:rPr lang="en-US" sz="2000" dirty="0"/>
              <a:t>Notification : immediate!</a:t>
            </a:r>
          </a:p>
          <a:p>
            <a:pPr lvl="1" eaLnBrk="1" hangingPunct="1">
              <a:defRPr/>
            </a:pPr>
            <a:r>
              <a:rPr lang="en-US" sz="2000" u="sng" dirty="0"/>
              <a:t>THE “REPEATED” OFFENDERS </a:t>
            </a:r>
            <a:r>
              <a:rPr lang="en-US" sz="2000" dirty="0"/>
              <a:t>( 4 terminations without just causes (no payments) in the last two years</a:t>
            </a:r>
          </a:p>
          <a:p>
            <a:pPr lvl="1" eaLnBrk="1" hangingPunct="1">
              <a:defRPr/>
            </a:pPr>
            <a:r>
              <a:rPr lang="en-US" sz="2000" dirty="0"/>
              <a:t>INDUCEMENT___ UNLESS PROVEN OTHERWISE!</a:t>
            </a:r>
          </a:p>
        </p:txBody>
      </p:sp>
      <p:sp>
        <p:nvSpPr>
          <p:cNvPr id="4" name="Slide Number Placeholder 3">
            <a:extLst>
              <a:ext uri="{FF2B5EF4-FFF2-40B4-BE49-F238E27FC236}">
                <a16:creationId xmlns:a16="http://schemas.microsoft.com/office/drawing/2014/main" id="{370B7F90-12B0-9F47-AB9C-DD8749422DA2}"/>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484BE7B2-D2FF-4C11-9D74-877A0B31E3FA}" type="slidenum">
              <a:rPr lang="en-GB" altLang="en-US"/>
              <a:pPr/>
              <a:t>32</a:t>
            </a:fld>
            <a:endParaRPr lang="en-GB" altLang="en-US"/>
          </a:p>
        </p:txBody>
      </p:sp>
      <p:sp>
        <p:nvSpPr>
          <p:cNvPr id="5" name="Title 4">
            <a:extLst>
              <a:ext uri="{FF2B5EF4-FFF2-40B4-BE49-F238E27FC236}">
                <a16:creationId xmlns:a16="http://schemas.microsoft.com/office/drawing/2014/main" id="{D1BA7314-5EA2-9D6C-E192-CC16FA6E18EF}"/>
              </a:ext>
            </a:extLst>
          </p:cNvPr>
          <p:cNvSpPr>
            <a:spLocks noGrp="1"/>
          </p:cNvSpPr>
          <p:nvPr>
            <p:ph type="title"/>
          </p:nvPr>
        </p:nvSpPr>
        <p:spPr/>
        <p:txBody>
          <a:bodyPr/>
          <a:lstStyle/>
          <a:p>
            <a:r>
              <a:rPr lang="en-BE" dirty="0"/>
              <a:t>Art. 17(4)</a:t>
            </a:r>
            <a:br>
              <a:rPr lang="en-BE" dirty="0"/>
            </a:br>
            <a:r>
              <a:rPr lang="en-BE" dirty="0"/>
              <a:t>Sporting Sanctions</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355" name="Rectangle 573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0E90C1-1EE4-EB47-8D64-7F661E517705}"/>
              </a:ext>
            </a:extLst>
          </p:cNvPr>
          <p:cNvSpPr>
            <a:spLocks noGrp="1"/>
          </p:cNvSpPr>
          <p:nvPr>
            <p:ph type="title"/>
          </p:nvPr>
        </p:nvSpPr>
        <p:spPr>
          <a:xfrm>
            <a:off x="480060" y="325369"/>
            <a:ext cx="3276451" cy="1956841"/>
          </a:xfrm>
        </p:spPr>
        <p:txBody>
          <a:bodyPr anchor="b">
            <a:normAutofit fontScale="90000"/>
          </a:bodyPr>
          <a:lstStyle/>
          <a:p>
            <a:pPr>
              <a:defRPr/>
            </a:pPr>
            <a:r>
              <a:rPr lang="en-US" sz="4700" dirty="0"/>
              <a:t>THE DIARRA CASE</a:t>
            </a:r>
          </a:p>
        </p:txBody>
      </p:sp>
      <p:sp>
        <p:nvSpPr>
          <p:cNvPr id="573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AB2C2B6-C8F4-4441-8729-136BCA0B5527}"/>
              </a:ext>
            </a:extLst>
          </p:cNvPr>
          <p:cNvSpPr>
            <a:spLocks noGrp="1"/>
          </p:cNvSpPr>
          <p:nvPr>
            <p:ph idx="1"/>
          </p:nvPr>
        </p:nvSpPr>
        <p:spPr>
          <a:xfrm>
            <a:off x="480060" y="2872899"/>
            <a:ext cx="3182691" cy="3320668"/>
          </a:xfrm>
        </p:spPr>
        <p:txBody>
          <a:bodyPr>
            <a:normAutofit/>
          </a:bodyPr>
          <a:lstStyle/>
          <a:p>
            <a:pPr marL="0" indent="0">
              <a:buFont typeface="Wingdings" pitchFamily="2" charset="2"/>
              <a:buNone/>
              <a:defRPr/>
            </a:pPr>
            <a:r>
              <a:rPr lang="en-US" sz="1900" dirty="0"/>
              <a:t>Judgement of the Court of Justice of 4 October 2024</a:t>
            </a:r>
          </a:p>
          <a:p>
            <a:pPr marL="0" indent="0">
              <a:buFont typeface="Wingdings" pitchFamily="2" charset="2"/>
              <a:buNone/>
              <a:defRPr/>
            </a:pPr>
            <a:r>
              <a:rPr lang="en-US" sz="1900" dirty="0"/>
              <a:t>Case C-650/22</a:t>
            </a:r>
          </a:p>
          <a:p>
            <a:pPr marL="0" indent="0">
              <a:buFont typeface="Wingdings" pitchFamily="2" charset="2"/>
              <a:buNone/>
              <a:defRPr/>
            </a:pPr>
            <a:r>
              <a:rPr lang="en-US" sz="1900" b="1" dirty="0"/>
              <a:t>FIFA v. BZ </a:t>
            </a:r>
          </a:p>
        </p:txBody>
      </p:sp>
      <p:sp>
        <p:nvSpPr>
          <p:cNvPr id="4" name="Date Placeholder 3">
            <a:extLst>
              <a:ext uri="{FF2B5EF4-FFF2-40B4-BE49-F238E27FC236}">
                <a16:creationId xmlns:a16="http://schemas.microsoft.com/office/drawing/2014/main" id="{4D2998A0-6204-7149-BB3D-F0C769E90560}"/>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26/11/2025</a:t>
            </a:fld>
            <a:endParaRPr lang="en-GB" altLang="en-US"/>
          </a:p>
        </p:txBody>
      </p:sp>
      <p:pic>
        <p:nvPicPr>
          <p:cNvPr id="57350"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r="1" b="19246"/>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2480548C-9E21-DC4E-8E1E-65084F71A684}"/>
              </a:ext>
            </a:extLst>
          </p:cNvPr>
          <p:cNvSpPr>
            <a:spLocks noGrp="1"/>
          </p:cNvSpPr>
          <p:nvPr>
            <p:ph type="sldNum" sz="quarter" idx="12"/>
          </p:nvPr>
        </p:nvSpPr>
        <p:spPr>
          <a:xfrm>
            <a:off x="7829550" y="6356350"/>
            <a:ext cx="6858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35D8AC1D-6B86-4F5C-A945-BCE1756AE18A}" type="slidenum">
              <a:rPr lang="en-GB" altLang="en-US">
                <a:solidFill>
                  <a:srgbClr val="FFFFFF"/>
                </a:solidFill>
              </a:rPr>
              <a:pPr>
                <a:spcAft>
                  <a:spcPts val="600"/>
                </a:spcAft>
              </a:pPr>
              <a:t>33</a:t>
            </a:fld>
            <a:endParaRPr lang="en-GB" altLang="en-US">
              <a:solidFill>
                <a:srgbClr val="FFFFFF"/>
              </a:solidFill>
            </a:endParaRPr>
          </a:p>
        </p:txBody>
      </p:sp>
    </p:spTree>
    <p:extLst>
      <p:ext uri="{BB962C8B-B14F-4D97-AF65-F5344CB8AC3E}">
        <p14:creationId xmlns:p14="http://schemas.microsoft.com/office/powerpoint/2010/main" val="28100397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4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Rectangle 5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0E90C1-1EE4-EB47-8D64-7F661E517705}"/>
              </a:ext>
            </a:extLst>
          </p:cNvPr>
          <p:cNvSpPr>
            <a:spLocks noGrp="1"/>
          </p:cNvSpPr>
          <p:nvPr>
            <p:ph type="title"/>
          </p:nvPr>
        </p:nvSpPr>
        <p:spPr>
          <a:xfrm>
            <a:off x="350041" y="586855"/>
            <a:ext cx="2401025" cy="1762025"/>
          </a:xfrm>
        </p:spPr>
        <p:txBody>
          <a:bodyPr anchor="b">
            <a:normAutofit/>
          </a:bodyPr>
          <a:lstStyle/>
          <a:p>
            <a:pPr algn="r">
              <a:defRPr/>
            </a:pPr>
            <a:r>
              <a:rPr lang="en-US" sz="3500" dirty="0">
                <a:solidFill>
                  <a:srgbClr val="FFFFFF"/>
                </a:solidFill>
              </a:rPr>
              <a:t>The DIARRA Case</a:t>
            </a:r>
          </a:p>
        </p:txBody>
      </p:sp>
      <p:sp>
        <p:nvSpPr>
          <p:cNvPr id="4" name="Date Placeholder 3">
            <a:extLst>
              <a:ext uri="{FF2B5EF4-FFF2-40B4-BE49-F238E27FC236}">
                <a16:creationId xmlns:a16="http://schemas.microsoft.com/office/drawing/2014/main" id="{4D2998A0-6204-7149-BB3D-F0C769E90560}"/>
              </a:ext>
            </a:extLst>
          </p:cNvPr>
          <p:cNvSpPr>
            <a:spLocks noGrp="1"/>
          </p:cNvSpPr>
          <p:nvPr>
            <p:ph type="dt" sz="quarter" idx="10"/>
          </p:nvPr>
        </p:nvSpPr>
        <p:spPr>
          <a:xfrm>
            <a:off x="6727698" y="6455664"/>
            <a:ext cx="2057400" cy="365125"/>
          </a:xfrm>
        </p:spPr>
        <p:txBody>
          <a:bodyPr>
            <a:normAutofit/>
          </a:bodyPr>
          <a:lstStyle/>
          <a:p>
            <a:pPr algn="r">
              <a:spcAft>
                <a:spcPts val="600"/>
              </a:spcAft>
              <a:defRPr/>
            </a:pPr>
            <a:fld id="{79777ADD-6FCE-1440-9EAA-7D93C98384BB}" type="datetime1">
              <a:rPr lang="en-GB" altLang="en-US" sz="1000">
                <a:solidFill>
                  <a:schemeClr val="tx1">
                    <a:lumMod val="50000"/>
                    <a:lumOff val="50000"/>
                  </a:schemeClr>
                </a:solidFill>
              </a:rPr>
              <a:pPr algn="r">
                <a:spcAft>
                  <a:spcPts val="600"/>
                </a:spcAft>
                <a:defRPr/>
              </a:pPr>
              <a:t>26/11/2025</a:t>
            </a:fld>
            <a:endParaRPr lang="en-GB" altLang="en-US" sz="100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2480548C-9E21-DC4E-8E1E-65084F71A684}"/>
              </a:ext>
            </a:extLst>
          </p:cNvPr>
          <p:cNvSpPr>
            <a:spLocks noGrp="1"/>
          </p:cNvSpPr>
          <p:nvPr>
            <p:ph type="sldNum" sz="quarter" idx="12"/>
          </p:nvPr>
        </p:nvSpPr>
        <p:spPr>
          <a:xfrm>
            <a:off x="8778240" y="6455664"/>
            <a:ext cx="336042"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C03FD049-058F-434C-9BF5-75796EDE3399}" type="slidenum">
              <a:rPr lang="en-GB" altLang="en-US" sz="1000">
                <a:solidFill>
                  <a:schemeClr val="tx1">
                    <a:lumMod val="50000"/>
                    <a:lumOff val="50000"/>
                  </a:schemeClr>
                </a:solidFill>
              </a:rPr>
              <a:pPr>
                <a:spcAft>
                  <a:spcPts val="600"/>
                </a:spcAft>
              </a:pPr>
              <a:t>34</a:t>
            </a:fld>
            <a:endParaRPr lang="en-GB" altLang="en-US" sz="1000">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40CD6EA7-39EB-14CD-8377-11F27A3642E6}"/>
              </a:ext>
            </a:extLst>
          </p:cNvPr>
          <p:cNvGraphicFramePr>
            <a:graphicFrameLocks noGrp="1"/>
          </p:cNvGraphicFramePr>
          <p:nvPr>
            <p:ph idx="1"/>
            <p:extLst>
              <p:ext uri="{D42A27DB-BD31-4B8C-83A1-F6EECF244321}">
                <p14:modId xmlns:p14="http://schemas.microsoft.com/office/powerpoint/2010/main" val="2642025092"/>
              </p:ext>
            </p:extLst>
          </p:nvPr>
        </p:nvGraphicFramePr>
        <p:xfrm>
          <a:off x="3436295" y="649480"/>
          <a:ext cx="4880121" cy="5546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8" name="Picture 4" descr="Foot Européen - Lassana Diarra embarque à bord du Lokomotiv Moscou - Foot 01">
            <a:extLst>
              <a:ext uri="{FF2B5EF4-FFF2-40B4-BE49-F238E27FC236}">
                <a16:creationId xmlns:a16="http://schemas.microsoft.com/office/drawing/2014/main" id="{077F503D-8F38-437A-B288-033687CE33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92" y="3355710"/>
            <a:ext cx="3072968" cy="2667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9155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9BEE6-F563-7A09-A265-DD551798EDBF}"/>
              </a:ext>
            </a:extLst>
          </p:cNvPr>
          <p:cNvSpPr>
            <a:spLocks noGrp="1"/>
          </p:cNvSpPr>
          <p:nvPr>
            <p:ph type="title"/>
          </p:nvPr>
        </p:nvSpPr>
        <p:spPr>
          <a:xfrm>
            <a:off x="840699" y="687480"/>
            <a:ext cx="5605629" cy="994172"/>
          </a:xfrm>
        </p:spPr>
        <p:txBody>
          <a:bodyPr>
            <a:normAutofit/>
          </a:bodyPr>
          <a:lstStyle/>
          <a:p>
            <a:pPr>
              <a:lnSpc>
                <a:spcPct val="90000"/>
              </a:lnSpc>
            </a:pPr>
            <a:r>
              <a:rPr lang="en-BE" sz="3000"/>
              <a:t>THE FIFA TRANSFER RULES AT STAKE </a:t>
            </a:r>
          </a:p>
        </p:txBody>
      </p:sp>
      <p:sp>
        <p:nvSpPr>
          <p:cNvPr id="3" name="Content Placeholder 2">
            <a:extLst>
              <a:ext uri="{FF2B5EF4-FFF2-40B4-BE49-F238E27FC236}">
                <a16:creationId xmlns:a16="http://schemas.microsoft.com/office/drawing/2014/main" id="{5F3061F7-64A8-B60D-8AB5-8EEFCE24EEBF}"/>
              </a:ext>
            </a:extLst>
          </p:cNvPr>
          <p:cNvSpPr>
            <a:spLocks noGrp="1"/>
          </p:cNvSpPr>
          <p:nvPr>
            <p:ph idx="1"/>
          </p:nvPr>
        </p:nvSpPr>
        <p:spPr>
          <a:xfrm>
            <a:off x="852321" y="2227943"/>
            <a:ext cx="5033221" cy="3788227"/>
          </a:xfrm>
        </p:spPr>
        <p:txBody>
          <a:bodyPr anchor="ctr">
            <a:normAutofit/>
          </a:bodyPr>
          <a:lstStyle/>
          <a:p>
            <a:r>
              <a:rPr lang="en-BE" sz="2100"/>
              <a:t>Art.17 RSTP (Consequences of breach of contract without “just cause”)</a:t>
            </a:r>
          </a:p>
          <a:p>
            <a:pPr lvl="1"/>
            <a:r>
              <a:rPr lang="en-BE" sz="2100"/>
              <a:t>Art. 17 (1): Compensation and criteria to determine it</a:t>
            </a:r>
          </a:p>
          <a:p>
            <a:pPr lvl="1"/>
            <a:r>
              <a:rPr lang="en-BE" sz="2100"/>
              <a:t>Art. 17(2) J</a:t>
            </a:r>
            <a:r>
              <a:rPr lang="en-GB" sz="2100"/>
              <a:t>o</a:t>
            </a:r>
            <a:r>
              <a:rPr lang="en-BE" sz="2100"/>
              <a:t>int liability player and new club</a:t>
            </a:r>
          </a:p>
          <a:p>
            <a:pPr lvl="1"/>
            <a:r>
              <a:rPr lang="en-BE" sz="2100"/>
              <a:t>Art. 17 (4) Sporting sanctions</a:t>
            </a:r>
          </a:p>
          <a:p>
            <a:pPr lvl="1"/>
            <a:r>
              <a:rPr lang="en-BE" sz="2100"/>
              <a:t>Art. 9 and Art. 8  Annex 3 RSTP</a:t>
            </a:r>
          </a:p>
        </p:txBody>
      </p:sp>
      <p:sp>
        <p:nvSpPr>
          <p:cNvPr id="4" name="Date Placeholder 3">
            <a:extLst>
              <a:ext uri="{FF2B5EF4-FFF2-40B4-BE49-F238E27FC236}">
                <a16:creationId xmlns:a16="http://schemas.microsoft.com/office/drawing/2014/main" id="{025B6B7B-FBB5-AC47-9FD7-611D485C976C}"/>
              </a:ext>
            </a:extLst>
          </p:cNvPr>
          <p:cNvSpPr>
            <a:spLocks noGrp="1"/>
          </p:cNvSpPr>
          <p:nvPr>
            <p:ph type="dt" sz="half" idx="10"/>
          </p:nvPr>
        </p:nvSpPr>
        <p:spPr>
          <a:xfrm>
            <a:off x="4938715" y="6423463"/>
            <a:ext cx="2057400" cy="273844"/>
          </a:xfrm>
        </p:spPr>
        <p:txBody>
          <a:bodyPr>
            <a:normAutofit/>
          </a:bodyPr>
          <a:lstStyle/>
          <a:p>
            <a:pPr algn="r">
              <a:spcAft>
                <a:spcPts val="600"/>
              </a:spcAft>
              <a:defRPr/>
            </a:pPr>
            <a:fld id="{E6943BE6-D5E4-4F8B-A2CB-B479ABCF7EC1}" type="datetime1">
              <a:rPr lang="en-GB" altLang="en-US" sz="920">
                <a:solidFill>
                  <a:schemeClr val="tx1">
                    <a:lumMod val="75000"/>
                    <a:lumOff val="25000"/>
                  </a:schemeClr>
                </a:solidFill>
              </a:rPr>
              <a:pPr algn="r">
                <a:spcAft>
                  <a:spcPts val="600"/>
                </a:spcAft>
                <a:defRPr/>
              </a:pPr>
              <a:t>26/11/2025</a:t>
            </a:fld>
            <a:endParaRPr lang="en-GB" altLang="en-US" sz="920">
              <a:solidFill>
                <a:schemeClr val="tx1">
                  <a:lumMod val="75000"/>
                  <a:lumOff val="25000"/>
                </a:schemeClr>
              </a:solidFill>
            </a:endParaRPr>
          </a:p>
        </p:txBody>
      </p:sp>
      <p:sp>
        <p:nvSpPr>
          <p:cNvPr id="16" name="Rectangle 15">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Graphic 17" descr="Judge">
            <a:extLst>
              <a:ext uri="{FF2B5EF4-FFF2-40B4-BE49-F238E27FC236}">
                <a16:creationId xmlns:a16="http://schemas.microsoft.com/office/drawing/2014/main" id="{BB626911-E040-73F6-F51B-D7A6DAC7AD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4964" y="2865141"/>
            <a:ext cx="1143455" cy="1143455"/>
          </a:xfrm>
          <a:prstGeom prst="rect">
            <a:avLst/>
          </a:prstGeom>
        </p:spPr>
      </p:pic>
      <p:sp>
        <p:nvSpPr>
          <p:cNvPr id="5" name="Slide Number Placeholder 4">
            <a:extLst>
              <a:ext uri="{FF2B5EF4-FFF2-40B4-BE49-F238E27FC236}">
                <a16:creationId xmlns:a16="http://schemas.microsoft.com/office/drawing/2014/main" id="{1B742DA0-C7C2-1051-A505-0F66052ACD38}"/>
              </a:ext>
            </a:extLst>
          </p:cNvPr>
          <p:cNvSpPr>
            <a:spLocks noGrp="1"/>
          </p:cNvSpPr>
          <p:nvPr>
            <p:ph type="sldNum" sz="quarter" idx="12"/>
          </p:nvPr>
        </p:nvSpPr>
        <p:spPr>
          <a:xfrm>
            <a:off x="7576075" y="6415760"/>
            <a:ext cx="759278" cy="273844"/>
          </a:xfrm>
        </p:spPr>
        <p:txBody>
          <a:bodyPr>
            <a:normAutofit/>
          </a:bodyPr>
          <a:lstStyle/>
          <a:p>
            <a:pPr>
              <a:spcAft>
                <a:spcPts val="600"/>
              </a:spcAft>
            </a:pPr>
            <a:fld id="{71CA4EB5-D191-44E0-BDDD-BE88B9C108A4}" type="slidenum">
              <a:rPr lang="en-GB" altLang="en-US" sz="920">
                <a:solidFill>
                  <a:srgbClr val="FFFFFF"/>
                </a:solidFill>
              </a:rPr>
              <a:pPr>
                <a:spcAft>
                  <a:spcPts val="600"/>
                </a:spcAft>
              </a:pPr>
              <a:t>35</a:t>
            </a:fld>
            <a:endParaRPr lang="en-GB" altLang="en-US" sz="920">
              <a:solidFill>
                <a:srgbClr val="FFFFFF"/>
              </a:solidFill>
            </a:endParaRPr>
          </a:p>
        </p:txBody>
      </p:sp>
    </p:spTree>
    <p:extLst>
      <p:ext uri="{BB962C8B-B14F-4D97-AF65-F5344CB8AC3E}">
        <p14:creationId xmlns:p14="http://schemas.microsoft.com/office/powerpoint/2010/main" val="9380703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52775-E4BB-70E3-BF20-3AF0DC239440}"/>
              </a:ext>
            </a:extLst>
          </p:cNvPr>
          <p:cNvSpPr>
            <a:spLocks noGrp="1"/>
          </p:cNvSpPr>
          <p:nvPr>
            <p:ph type="title"/>
          </p:nvPr>
        </p:nvSpPr>
        <p:spPr/>
        <p:txBody>
          <a:bodyPr/>
          <a:lstStyle/>
          <a:p>
            <a:r>
              <a:rPr lang="en-BE" dirty="0"/>
              <a:t>Preliminary Questions to the Court of Justice</a:t>
            </a:r>
          </a:p>
        </p:txBody>
      </p:sp>
      <p:sp>
        <p:nvSpPr>
          <p:cNvPr id="3" name="Content Placeholder 2">
            <a:extLst>
              <a:ext uri="{FF2B5EF4-FFF2-40B4-BE49-F238E27FC236}">
                <a16:creationId xmlns:a16="http://schemas.microsoft.com/office/drawing/2014/main" id="{B0506DF3-0F8A-FE61-A461-048DADDE9179}"/>
              </a:ext>
            </a:extLst>
          </p:cNvPr>
          <p:cNvSpPr>
            <a:spLocks noGrp="1"/>
          </p:cNvSpPr>
          <p:nvPr>
            <p:ph idx="1"/>
          </p:nvPr>
        </p:nvSpPr>
        <p:spPr/>
        <p:txBody>
          <a:bodyPr/>
          <a:lstStyle/>
          <a:p>
            <a:r>
              <a:rPr lang="en-BE" dirty="0"/>
              <a:t>Are the FIFA rules (art. 17 and Art. 9 RSTP) against:</a:t>
            </a:r>
          </a:p>
          <a:p>
            <a:r>
              <a:rPr lang="en-BE" dirty="0"/>
              <a:t>Freedom of Movement of Workers (Art. 45 TFEU)?</a:t>
            </a:r>
          </a:p>
          <a:p>
            <a:r>
              <a:rPr lang="en-BE" dirty="0"/>
              <a:t>Freedom of Competition (Art. 101 TFEU)?</a:t>
            </a:r>
          </a:p>
        </p:txBody>
      </p:sp>
      <p:sp>
        <p:nvSpPr>
          <p:cNvPr id="4" name="Date Placeholder 3">
            <a:extLst>
              <a:ext uri="{FF2B5EF4-FFF2-40B4-BE49-F238E27FC236}">
                <a16:creationId xmlns:a16="http://schemas.microsoft.com/office/drawing/2014/main" id="{19F32C2B-CEB4-8A10-4700-E5578157FB69}"/>
              </a:ext>
            </a:extLst>
          </p:cNvPr>
          <p:cNvSpPr>
            <a:spLocks noGrp="1"/>
          </p:cNvSpPr>
          <p:nvPr>
            <p:ph type="dt" sz="half" idx="10"/>
          </p:nvPr>
        </p:nvSpPr>
        <p:spPr/>
        <p:txBody>
          <a:bodyPr/>
          <a:lstStyle/>
          <a:p>
            <a:pPr>
              <a:defRPr/>
            </a:pPr>
            <a:fld id="{E6943BE6-D5E4-4F8B-A2CB-B479ABCF7EC1}" type="datetime1">
              <a:rPr lang="en-GB" altLang="en-US" smtClean="0"/>
              <a:pPr>
                <a:defRPr/>
              </a:pPr>
              <a:t>26/11/2025</a:t>
            </a:fld>
            <a:endParaRPr lang="en-GB" altLang="en-US"/>
          </a:p>
        </p:txBody>
      </p:sp>
      <p:sp>
        <p:nvSpPr>
          <p:cNvPr id="5" name="Slide Number Placeholder 4">
            <a:extLst>
              <a:ext uri="{FF2B5EF4-FFF2-40B4-BE49-F238E27FC236}">
                <a16:creationId xmlns:a16="http://schemas.microsoft.com/office/drawing/2014/main" id="{F8BA4AA8-5CE2-C1E5-7E82-4D294C736A81}"/>
              </a:ext>
            </a:extLst>
          </p:cNvPr>
          <p:cNvSpPr>
            <a:spLocks noGrp="1"/>
          </p:cNvSpPr>
          <p:nvPr>
            <p:ph type="sldNum" sz="quarter" idx="12"/>
          </p:nvPr>
        </p:nvSpPr>
        <p:spPr/>
        <p:txBody>
          <a:bodyPr/>
          <a:lstStyle/>
          <a:p>
            <a:fld id="{71CA4EB5-D191-44E0-BDDD-BE88B9C108A4}" type="slidenum">
              <a:rPr lang="en-GB" altLang="en-US" smtClean="0"/>
              <a:pPr/>
              <a:t>36</a:t>
            </a:fld>
            <a:endParaRPr lang="en-GB" altLang="en-US"/>
          </a:p>
        </p:txBody>
      </p:sp>
    </p:spTree>
    <p:extLst>
      <p:ext uri="{BB962C8B-B14F-4D97-AF65-F5344CB8AC3E}">
        <p14:creationId xmlns:p14="http://schemas.microsoft.com/office/powerpoint/2010/main" val="30485192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743" y="709375"/>
            <a:ext cx="8035257"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84243" y="1789005"/>
            <a:ext cx="5413238" cy="3244751"/>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53D54D-0775-6218-5EC2-4073B186B3BB}"/>
              </a:ext>
            </a:extLst>
          </p:cNvPr>
          <p:cNvSpPr>
            <a:spLocks noGrp="1"/>
          </p:cNvSpPr>
          <p:nvPr>
            <p:ph type="title"/>
          </p:nvPr>
        </p:nvSpPr>
        <p:spPr>
          <a:xfrm>
            <a:off x="378725" y="675564"/>
            <a:ext cx="2707375" cy="5204085"/>
          </a:xfrm>
        </p:spPr>
        <p:txBody>
          <a:bodyPr>
            <a:normAutofit/>
          </a:bodyPr>
          <a:lstStyle/>
          <a:p>
            <a:pPr>
              <a:lnSpc>
                <a:spcPct val="90000"/>
              </a:lnSpc>
            </a:pPr>
            <a:r>
              <a:rPr lang="en-BE" sz="3700" dirty="0"/>
              <a:t>Are FIFA rules an obstacle to Freedom of Movement?</a:t>
            </a:r>
          </a:p>
        </p:txBody>
      </p:sp>
      <p:cxnSp>
        <p:nvCxnSpPr>
          <p:cNvPr id="19" name="Straight Connector 18">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524492"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9D2D3B70-BD8D-5DF4-BDF7-279DF414F5AA}"/>
              </a:ext>
            </a:extLst>
          </p:cNvPr>
          <p:cNvSpPr>
            <a:spLocks noGrp="1"/>
          </p:cNvSpPr>
          <p:nvPr>
            <p:ph type="sldNum" sz="quarter" idx="12"/>
          </p:nvPr>
        </p:nvSpPr>
        <p:spPr>
          <a:xfrm>
            <a:off x="8535480" y="0"/>
            <a:ext cx="608520" cy="704762"/>
          </a:xfrm>
        </p:spPr>
        <p:txBody>
          <a:bodyPr>
            <a:normAutofit/>
          </a:bodyPr>
          <a:lstStyle/>
          <a:p>
            <a:pPr algn="ctr">
              <a:spcAft>
                <a:spcPts val="600"/>
              </a:spcAft>
            </a:pPr>
            <a:fld id="{71CA4EB5-D191-44E0-BDDD-BE88B9C108A4}" type="slidenum">
              <a:rPr lang="en-GB" altLang="en-US" smtClean="0"/>
              <a:pPr algn="ctr">
                <a:spcAft>
                  <a:spcPts val="600"/>
                </a:spcAft>
              </a:pPr>
              <a:t>37</a:t>
            </a:fld>
            <a:endParaRPr lang="en-GB" altLang="en-US"/>
          </a:p>
        </p:txBody>
      </p:sp>
      <p:cxnSp>
        <p:nvCxnSpPr>
          <p:cNvPr id="21" name="Straight Connector 20">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9144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573E2CAD-77B3-2BA1-1B7F-DED5D6F09B19}"/>
              </a:ext>
            </a:extLst>
          </p:cNvPr>
          <p:cNvSpPr>
            <a:spLocks noGrp="1"/>
          </p:cNvSpPr>
          <p:nvPr>
            <p:ph type="dt" sz="half" idx="10"/>
          </p:nvPr>
        </p:nvSpPr>
        <p:spPr>
          <a:xfrm>
            <a:off x="328161" y="6134382"/>
            <a:ext cx="2057400" cy="723618"/>
          </a:xfrm>
        </p:spPr>
        <p:txBody>
          <a:bodyPr>
            <a:normAutofit/>
          </a:bodyPr>
          <a:lstStyle/>
          <a:p>
            <a:pPr>
              <a:spcAft>
                <a:spcPts val="600"/>
              </a:spcAft>
              <a:defRPr/>
            </a:pPr>
            <a:fld id="{E6943BE6-D5E4-4F8B-A2CB-B479ABCF7EC1}" type="datetime1">
              <a:rPr lang="en-GB" altLang="en-US" smtClean="0"/>
              <a:pPr>
                <a:spcAft>
                  <a:spcPts val="600"/>
                </a:spcAft>
                <a:defRPr/>
              </a:pPr>
              <a:t>26/11/2025</a:t>
            </a:fld>
            <a:endParaRPr lang="en-GB" altLang="en-US"/>
          </a:p>
        </p:txBody>
      </p:sp>
      <p:graphicFrame>
        <p:nvGraphicFramePr>
          <p:cNvPr id="14" name="Content Placeholder 2">
            <a:extLst>
              <a:ext uri="{FF2B5EF4-FFF2-40B4-BE49-F238E27FC236}">
                <a16:creationId xmlns:a16="http://schemas.microsoft.com/office/drawing/2014/main" id="{19FB31DA-EE93-1E37-29CE-0C10AFF98EE7}"/>
              </a:ext>
            </a:extLst>
          </p:cNvPr>
          <p:cNvGraphicFramePr>
            <a:graphicFrameLocks noGrp="1"/>
          </p:cNvGraphicFramePr>
          <p:nvPr>
            <p:ph idx="1"/>
            <p:extLst>
              <p:ext uri="{D42A27DB-BD31-4B8C-83A1-F6EECF244321}">
                <p14:modId xmlns:p14="http://schemas.microsoft.com/office/powerpoint/2010/main" val="906527455"/>
              </p:ext>
            </p:extLst>
          </p:nvPr>
        </p:nvGraphicFramePr>
        <p:xfrm>
          <a:off x="3582547" y="819369"/>
          <a:ext cx="4941945" cy="524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5535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Foosball football players">
            <a:extLst>
              <a:ext uri="{FF2B5EF4-FFF2-40B4-BE49-F238E27FC236}">
                <a16:creationId xmlns:a16="http://schemas.microsoft.com/office/drawing/2014/main" id="{010ABC65-5BD4-E8E2-CC32-6DC9F36EE417}"/>
              </a:ext>
            </a:extLst>
          </p:cNvPr>
          <p:cNvPicPr>
            <a:picLocks noChangeAspect="1"/>
          </p:cNvPicPr>
          <p:nvPr/>
        </p:nvPicPr>
        <p:blipFill>
          <a:blip r:embed="rId2"/>
          <a:srcRect l="17958" r="11719"/>
          <a:stretch/>
        </p:blipFill>
        <p:spPr>
          <a:xfrm>
            <a:off x="20" y="10"/>
            <a:ext cx="725221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5CBDC6-E382-95EB-23AF-F45297631225}"/>
              </a:ext>
            </a:extLst>
          </p:cNvPr>
          <p:cNvSpPr>
            <a:spLocks noGrp="1"/>
          </p:cNvSpPr>
          <p:nvPr>
            <p:ph type="title"/>
          </p:nvPr>
        </p:nvSpPr>
        <p:spPr>
          <a:xfrm>
            <a:off x="5648707" y="365125"/>
            <a:ext cx="2866642" cy="1720525"/>
          </a:xfrm>
        </p:spPr>
        <p:txBody>
          <a:bodyPr>
            <a:normAutofit/>
          </a:bodyPr>
          <a:lstStyle/>
          <a:p>
            <a:pPr>
              <a:lnSpc>
                <a:spcPct val="90000"/>
              </a:lnSpc>
            </a:pPr>
            <a:r>
              <a:rPr lang="en-BE" sz="2500" dirty="0"/>
              <a:t>Are they justified?</a:t>
            </a:r>
            <a:br>
              <a:rPr lang="en-BE" sz="2500" dirty="0"/>
            </a:br>
            <a:r>
              <a:rPr lang="en-BE" sz="2500" dirty="0"/>
              <a:t>FIFA claimed Legitimate Objectives</a:t>
            </a:r>
          </a:p>
        </p:txBody>
      </p:sp>
      <p:sp>
        <p:nvSpPr>
          <p:cNvPr id="3" name="Content Placeholder 2">
            <a:extLst>
              <a:ext uri="{FF2B5EF4-FFF2-40B4-BE49-F238E27FC236}">
                <a16:creationId xmlns:a16="http://schemas.microsoft.com/office/drawing/2014/main" id="{54A9D09B-89DB-2CF5-57C0-E92649A79684}"/>
              </a:ext>
            </a:extLst>
          </p:cNvPr>
          <p:cNvSpPr>
            <a:spLocks noGrp="1"/>
          </p:cNvSpPr>
          <p:nvPr>
            <p:ph idx="1"/>
          </p:nvPr>
        </p:nvSpPr>
        <p:spPr>
          <a:xfrm>
            <a:off x="5648707" y="2265037"/>
            <a:ext cx="2866642" cy="3911926"/>
          </a:xfrm>
        </p:spPr>
        <p:txBody>
          <a:bodyPr>
            <a:noAutofit/>
          </a:bodyPr>
          <a:lstStyle/>
          <a:p>
            <a:r>
              <a:rPr lang="en-BE" sz="1800" b="1" dirty="0"/>
              <a:t>Protection of players </a:t>
            </a:r>
            <a:r>
              <a:rPr lang="en-BE" sz="1800" dirty="0"/>
              <a:t>(no!) (para.99)</a:t>
            </a:r>
          </a:p>
          <a:p>
            <a:r>
              <a:rPr lang="en-BE" sz="1800" dirty="0"/>
              <a:t>Ensuring </a:t>
            </a:r>
            <a:r>
              <a:rPr lang="en-BE" sz="1800" b="1" dirty="0"/>
              <a:t>regularity of competition</a:t>
            </a:r>
            <a:r>
              <a:rPr lang="en-BE" sz="1800" dirty="0"/>
              <a:t>, via transfer windows: yes!(para.100)</a:t>
            </a:r>
          </a:p>
          <a:p>
            <a:r>
              <a:rPr lang="en-BE" sz="1800" b="1" dirty="0"/>
              <a:t>Stability of contracts </a:t>
            </a:r>
            <a:r>
              <a:rPr lang="en-BE" sz="1800" dirty="0"/>
              <a:t>and maintenance of a certain degree of stability in club’s squad (</a:t>
            </a:r>
            <a:r>
              <a:rPr lang="en-BE" sz="1800" u="sng" dirty="0"/>
              <a:t>not per se a legitimate objective) </a:t>
            </a:r>
            <a:r>
              <a:rPr lang="en-BE" sz="1800" dirty="0"/>
              <a:t>BUT a mean to ensure “the regularity of interclub fooball competitions” (paras101-102)</a:t>
            </a:r>
          </a:p>
        </p:txBody>
      </p:sp>
      <p:sp>
        <p:nvSpPr>
          <p:cNvPr id="4" name="Date Placeholder 3">
            <a:extLst>
              <a:ext uri="{FF2B5EF4-FFF2-40B4-BE49-F238E27FC236}">
                <a16:creationId xmlns:a16="http://schemas.microsoft.com/office/drawing/2014/main" id="{50424597-47A2-B6AF-622D-362F70501AB8}"/>
              </a:ext>
            </a:extLst>
          </p:cNvPr>
          <p:cNvSpPr>
            <a:spLocks noGrp="1"/>
          </p:cNvSpPr>
          <p:nvPr>
            <p:ph type="dt" sz="half" idx="10"/>
          </p:nvPr>
        </p:nvSpPr>
        <p:spPr>
          <a:xfrm>
            <a:off x="628650" y="6356350"/>
            <a:ext cx="2057400" cy="365125"/>
          </a:xfrm>
        </p:spPr>
        <p:txBody>
          <a:bodyPr>
            <a:normAutofit/>
          </a:bodyPr>
          <a:lstStyle/>
          <a:p>
            <a:pPr>
              <a:spcAft>
                <a:spcPts val="600"/>
              </a:spcAft>
              <a:defRPr/>
            </a:pPr>
            <a:fld id="{E6943BE6-D5E4-4F8B-A2CB-B479ABCF7EC1}" type="datetime1">
              <a:rPr lang="en-GB" altLang="en-US">
                <a:solidFill>
                  <a:srgbClr val="FFFFFF"/>
                </a:solidFill>
              </a:rPr>
              <a:pPr>
                <a:spcAft>
                  <a:spcPts val="600"/>
                </a:spcAft>
                <a:defRPr/>
              </a:pPr>
              <a:t>26/11/2025</a:t>
            </a:fld>
            <a:endParaRPr lang="en-GB" altLang="en-US">
              <a:solidFill>
                <a:srgbClr val="FFFFFF"/>
              </a:solidFill>
            </a:endParaRPr>
          </a:p>
        </p:txBody>
      </p:sp>
      <p:sp>
        <p:nvSpPr>
          <p:cNvPr id="5" name="Slide Number Placeholder 4">
            <a:extLst>
              <a:ext uri="{FF2B5EF4-FFF2-40B4-BE49-F238E27FC236}">
                <a16:creationId xmlns:a16="http://schemas.microsoft.com/office/drawing/2014/main" id="{2DF92D11-FD01-82AD-1DDB-5F99C0B9DB6B}"/>
              </a:ext>
            </a:extLst>
          </p:cNvPr>
          <p:cNvSpPr>
            <a:spLocks noGrp="1"/>
          </p:cNvSpPr>
          <p:nvPr>
            <p:ph type="sldNum" sz="quarter" idx="12"/>
          </p:nvPr>
        </p:nvSpPr>
        <p:spPr>
          <a:xfrm>
            <a:off x="6457950" y="6356350"/>
            <a:ext cx="2057400" cy="365125"/>
          </a:xfrm>
        </p:spPr>
        <p:txBody>
          <a:bodyPr>
            <a:normAutofit/>
          </a:bodyPr>
          <a:lstStyle/>
          <a:p>
            <a:pPr>
              <a:spcAft>
                <a:spcPts val="600"/>
              </a:spcAft>
            </a:pPr>
            <a:fld id="{71CA4EB5-D191-44E0-BDDD-BE88B9C108A4}" type="slidenum">
              <a:rPr lang="en-GB" altLang="en-US" smtClean="0"/>
              <a:pPr>
                <a:spcAft>
                  <a:spcPts val="600"/>
                </a:spcAft>
              </a:pPr>
              <a:t>38</a:t>
            </a:fld>
            <a:endParaRPr lang="en-GB" altLang="en-US"/>
          </a:p>
        </p:txBody>
      </p:sp>
    </p:spTree>
    <p:extLst>
      <p:ext uri="{BB962C8B-B14F-4D97-AF65-F5344CB8AC3E}">
        <p14:creationId xmlns:p14="http://schemas.microsoft.com/office/powerpoint/2010/main" val="28234297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AC2B9-5D9E-62B3-FEB1-CFE94CFF29FF}"/>
              </a:ext>
            </a:extLst>
          </p:cNvPr>
          <p:cNvSpPr>
            <a:spLocks noGrp="1"/>
          </p:cNvSpPr>
          <p:nvPr>
            <p:ph type="title"/>
          </p:nvPr>
        </p:nvSpPr>
        <p:spPr/>
        <p:txBody>
          <a:bodyPr/>
          <a:lstStyle/>
          <a:p>
            <a:r>
              <a:rPr lang="en-BE" dirty="0"/>
              <a:t>ARE THEY PROPORTIONATE?</a:t>
            </a:r>
            <a:r>
              <a:rPr lang="en-BE" dirty="0">
                <a:solidFill>
                  <a:srgbClr val="FF0000"/>
                </a:solidFill>
              </a:rPr>
              <a:t>NO !!!</a:t>
            </a:r>
          </a:p>
        </p:txBody>
      </p:sp>
      <p:graphicFrame>
        <p:nvGraphicFramePr>
          <p:cNvPr id="7" name="Content Placeholder 2">
            <a:extLst>
              <a:ext uri="{FF2B5EF4-FFF2-40B4-BE49-F238E27FC236}">
                <a16:creationId xmlns:a16="http://schemas.microsoft.com/office/drawing/2014/main" id="{068D3E24-4AC4-D95D-1678-945A395EF223}"/>
              </a:ext>
            </a:extLst>
          </p:cNvPr>
          <p:cNvGraphicFramePr>
            <a:graphicFrameLocks noGrp="1"/>
          </p:cNvGraphicFramePr>
          <p:nvPr>
            <p:ph idx="1"/>
            <p:extLst>
              <p:ext uri="{D42A27DB-BD31-4B8C-83A1-F6EECF244321}">
                <p14:modId xmlns:p14="http://schemas.microsoft.com/office/powerpoint/2010/main" val="3434228762"/>
              </p:ext>
            </p:extLst>
          </p:nvPr>
        </p:nvGraphicFramePr>
        <p:xfrm>
          <a:off x="457200" y="160020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FF656A5F-DF26-80E0-C2D2-500CF0CD8F8B}"/>
              </a:ext>
            </a:extLst>
          </p:cNvPr>
          <p:cNvSpPr>
            <a:spLocks noGrp="1"/>
          </p:cNvSpPr>
          <p:nvPr>
            <p:ph type="dt" sz="half" idx="10"/>
          </p:nvPr>
        </p:nvSpPr>
        <p:spPr/>
        <p:txBody>
          <a:bodyPr/>
          <a:lstStyle/>
          <a:p>
            <a:pPr>
              <a:defRPr/>
            </a:pPr>
            <a:fld id="{E6943BE6-D5E4-4F8B-A2CB-B479ABCF7EC1}" type="datetime1">
              <a:rPr lang="en-GB" altLang="en-US" smtClean="0"/>
              <a:pPr>
                <a:defRPr/>
              </a:pPr>
              <a:t>26/11/2025</a:t>
            </a:fld>
            <a:endParaRPr lang="en-GB" altLang="en-US"/>
          </a:p>
        </p:txBody>
      </p:sp>
      <p:sp>
        <p:nvSpPr>
          <p:cNvPr id="5" name="Slide Number Placeholder 4">
            <a:extLst>
              <a:ext uri="{FF2B5EF4-FFF2-40B4-BE49-F238E27FC236}">
                <a16:creationId xmlns:a16="http://schemas.microsoft.com/office/drawing/2014/main" id="{37909C83-127A-7936-33D5-BACE31B3DBA4}"/>
              </a:ext>
            </a:extLst>
          </p:cNvPr>
          <p:cNvSpPr>
            <a:spLocks noGrp="1"/>
          </p:cNvSpPr>
          <p:nvPr>
            <p:ph type="sldNum" sz="quarter" idx="12"/>
          </p:nvPr>
        </p:nvSpPr>
        <p:spPr/>
        <p:txBody>
          <a:bodyPr/>
          <a:lstStyle/>
          <a:p>
            <a:fld id="{71CA4EB5-D191-44E0-BDDD-BE88B9C108A4}" type="slidenum">
              <a:rPr lang="en-GB" altLang="en-US" smtClean="0"/>
              <a:pPr/>
              <a:t>39</a:t>
            </a:fld>
            <a:endParaRPr lang="en-GB" altLang="en-US"/>
          </a:p>
        </p:txBody>
      </p:sp>
    </p:spTree>
    <p:extLst>
      <p:ext uri="{BB962C8B-B14F-4D97-AF65-F5344CB8AC3E}">
        <p14:creationId xmlns:p14="http://schemas.microsoft.com/office/powerpoint/2010/main" val="5583727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7D8C8-995D-D5AD-8E6C-17F68D9B8B55}"/>
              </a:ext>
            </a:extLst>
          </p:cNvPr>
          <p:cNvSpPr>
            <a:spLocks noGrp="1"/>
          </p:cNvSpPr>
          <p:nvPr>
            <p:ph type="title"/>
          </p:nvPr>
        </p:nvSpPr>
        <p:spPr/>
        <p:txBody>
          <a:bodyPr/>
          <a:lstStyle/>
          <a:p>
            <a:r>
              <a:rPr lang="en-BE"/>
              <a:t>EU FUNDAMENTAL </a:t>
            </a:r>
            <a:r>
              <a:rPr lang="en-BE" dirty="0"/>
              <a:t>FREEDOMS</a:t>
            </a:r>
          </a:p>
        </p:txBody>
      </p:sp>
      <p:sp>
        <p:nvSpPr>
          <p:cNvPr id="3" name="Content Placeholder 2">
            <a:extLst>
              <a:ext uri="{FF2B5EF4-FFF2-40B4-BE49-F238E27FC236}">
                <a16:creationId xmlns:a16="http://schemas.microsoft.com/office/drawing/2014/main" id="{7057696F-24C2-8DED-A2F9-326A4A93E7BB}"/>
              </a:ext>
            </a:extLst>
          </p:cNvPr>
          <p:cNvSpPr>
            <a:spLocks noGrp="1"/>
          </p:cNvSpPr>
          <p:nvPr>
            <p:ph idx="1"/>
          </p:nvPr>
        </p:nvSpPr>
        <p:spPr/>
        <p:txBody>
          <a:bodyPr/>
          <a:lstStyle/>
          <a:p>
            <a:r>
              <a:rPr lang="en-BE" dirty="0"/>
              <a:t>FREEDOM OF MOVEMENT  (for workers)</a:t>
            </a:r>
          </a:p>
          <a:p>
            <a:pPr lvl="1"/>
            <a:r>
              <a:rPr lang="en-BE" dirty="0"/>
              <a:t>No direct or indirect discrimination (Art. 45 TFEU)</a:t>
            </a:r>
          </a:p>
          <a:p>
            <a:r>
              <a:rPr lang="en-BE" dirty="0"/>
              <a:t>FREEDOM OF COMPETITION (for undertakings) (Art. 101 TFEU)</a:t>
            </a:r>
          </a:p>
          <a:p>
            <a:r>
              <a:rPr lang="en-BE" dirty="0"/>
              <a:t>No A</a:t>
            </a:r>
            <a:r>
              <a:rPr lang="en-GB" dirty="0"/>
              <a:t>b</a:t>
            </a:r>
            <a:r>
              <a:rPr lang="en-BE" dirty="0"/>
              <a:t>use of Dominant Position (Art. 102 TFEU)</a:t>
            </a:r>
          </a:p>
        </p:txBody>
      </p:sp>
      <p:sp>
        <p:nvSpPr>
          <p:cNvPr id="4" name="Date Placeholder 3">
            <a:extLst>
              <a:ext uri="{FF2B5EF4-FFF2-40B4-BE49-F238E27FC236}">
                <a16:creationId xmlns:a16="http://schemas.microsoft.com/office/drawing/2014/main" id="{F5739B08-524B-13C7-EF08-48CA9BBCB7F1}"/>
              </a:ext>
            </a:extLst>
          </p:cNvPr>
          <p:cNvSpPr>
            <a:spLocks noGrp="1"/>
          </p:cNvSpPr>
          <p:nvPr>
            <p:ph type="dt" sz="half" idx="10"/>
          </p:nvPr>
        </p:nvSpPr>
        <p:spPr/>
        <p:txBody>
          <a:bodyPr/>
          <a:lstStyle/>
          <a:p>
            <a:pPr>
              <a:defRPr/>
            </a:pPr>
            <a:fld id="{E6943BE6-D5E4-4F8B-A2CB-B479ABCF7EC1}" type="datetime1">
              <a:rPr lang="en-GB" altLang="en-US" smtClean="0"/>
              <a:pPr>
                <a:defRPr/>
              </a:pPr>
              <a:t>26/11/2025</a:t>
            </a:fld>
            <a:endParaRPr lang="en-GB" altLang="en-US"/>
          </a:p>
        </p:txBody>
      </p:sp>
      <p:sp>
        <p:nvSpPr>
          <p:cNvPr id="5" name="Slide Number Placeholder 4">
            <a:extLst>
              <a:ext uri="{FF2B5EF4-FFF2-40B4-BE49-F238E27FC236}">
                <a16:creationId xmlns:a16="http://schemas.microsoft.com/office/drawing/2014/main" id="{39B1CABF-110F-8A36-708F-812CD91DF70E}"/>
              </a:ext>
            </a:extLst>
          </p:cNvPr>
          <p:cNvSpPr>
            <a:spLocks noGrp="1"/>
          </p:cNvSpPr>
          <p:nvPr>
            <p:ph type="sldNum" sz="quarter" idx="12"/>
          </p:nvPr>
        </p:nvSpPr>
        <p:spPr/>
        <p:txBody>
          <a:bodyPr/>
          <a:lstStyle/>
          <a:p>
            <a:fld id="{71CA4EB5-D191-44E0-BDDD-BE88B9C108A4}" type="slidenum">
              <a:rPr lang="en-GB" altLang="en-US" smtClean="0"/>
              <a:pPr/>
              <a:t>4</a:t>
            </a:fld>
            <a:endParaRPr lang="en-GB" altLang="en-US"/>
          </a:p>
        </p:txBody>
      </p:sp>
    </p:spTree>
    <p:extLst>
      <p:ext uri="{BB962C8B-B14F-4D97-AF65-F5344CB8AC3E}">
        <p14:creationId xmlns:p14="http://schemas.microsoft.com/office/powerpoint/2010/main" val="35985120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AA5F9-31B9-981C-0DCC-D9A441282B69}"/>
              </a:ext>
            </a:extLst>
          </p:cNvPr>
          <p:cNvSpPr>
            <a:spLocks noGrp="1"/>
          </p:cNvSpPr>
          <p:nvPr>
            <p:ph type="title"/>
          </p:nvPr>
        </p:nvSpPr>
        <p:spPr/>
        <p:txBody>
          <a:bodyPr/>
          <a:lstStyle/>
          <a:p>
            <a:r>
              <a:rPr lang="en-BE" dirty="0"/>
              <a:t>Art. 17 (1) RSTP</a:t>
            </a:r>
          </a:p>
        </p:txBody>
      </p:sp>
      <p:sp>
        <p:nvSpPr>
          <p:cNvPr id="3" name="Content Placeholder 2">
            <a:extLst>
              <a:ext uri="{FF2B5EF4-FFF2-40B4-BE49-F238E27FC236}">
                <a16:creationId xmlns:a16="http://schemas.microsoft.com/office/drawing/2014/main" id="{76A50B55-3A9D-BCE4-DAB8-09A975DDD238}"/>
              </a:ext>
            </a:extLst>
          </p:cNvPr>
          <p:cNvSpPr>
            <a:spLocks noGrp="1"/>
          </p:cNvSpPr>
          <p:nvPr>
            <p:ph idx="1"/>
          </p:nvPr>
        </p:nvSpPr>
        <p:spPr/>
        <p:txBody>
          <a:bodyPr/>
          <a:lstStyle/>
          <a:p>
            <a:r>
              <a:rPr lang="en-BE" dirty="0"/>
              <a:t>“</a:t>
            </a:r>
            <a:r>
              <a:rPr lang="en-BE" dirty="0">
                <a:solidFill>
                  <a:srgbClr val="FF0000"/>
                </a:solidFill>
              </a:rPr>
              <a:t>Without just cause</a:t>
            </a:r>
            <a:r>
              <a:rPr lang="en-BE" dirty="0"/>
              <a:t>” not presicely defined</a:t>
            </a:r>
          </a:p>
          <a:p>
            <a:r>
              <a:rPr lang="en-BE" dirty="0"/>
              <a:t>“</a:t>
            </a:r>
            <a:r>
              <a:rPr lang="en-BE" dirty="0">
                <a:solidFill>
                  <a:srgbClr val="FF0000"/>
                </a:solidFill>
              </a:rPr>
              <a:t>Law in force in the country concerned</a:t>
            </a:r>
            <a:r>
              <a:rPr lang="en-BE" dirty="0"/>
              <a:t>”…never applied.</a:t>
            </a:r>
          </a:p>
          <a:p>
            <a:r>
              <a:rPr lang="en-BE" dirty="0"/>
              <a:t>”</a:t>
            </a:r>
            <a:r>
              <a:rPr lang="en-BE" dirty="0">
                <a:solidFill>
                  <a:srgbClr val="FF0000"/>
                </a:solidFill>
              </a:rPr>
              <a:t>Specificity of sport</a:t>
            </a:r>
            <a:r>
              <a:rPr lang="en-BE" dirty="0"/>
              <a:t>” : general concept, not an ”objective criterion..leading to “discretionary implemntation”, unforeseeable and difficul to control (para. 106)</a:t>
            </a:r>
          </a:p>
        </p:txBody>
      </p:sp>
      <p:sp>
        <p:nvSpPr>
          <p:cNvPr id="4" name="Date Placeholder 3">
            <a:extLst>
              <a:ext uri="{FF2B5EF4-FFF2-40B4-BE49-F238E27FC236}">
                <a16:creationId xmlns:a16="http://schemas.microsoft.com/office/drawing/2014/main" id="{03E16576-D3FE-46A6-CEE0-3034DEC8751C}"/>
              </a:ext>
            </a:extLst>
          </p:cNvPr>
          <p:cNvSpPr>
            <a:spLocks noGrp="1"/>
          </p:cNvSpPr>
          <p:nvPr>
            <p:ph type="dt" sz="half" idx="10"/>
          </p:nvPr>
        </p:nvSpPr>
        <p:spPr/>
        <p:txBody>
          <a:bodyPr/>
          <a:lstStyle/>
          <a:p>
            <a:pPr>
              <a:defRPr/>
            </a:pPr>
            <a:fld id="{E6943BE6-D5E4-4F8B-A2CB-B479ABCF7EC1}" type="datetime1">
              <a:rPr lang="en-GB" altLang="en-US" smtClean="0"/>
              <a:pPr>
                <a:defRPr/>
              </a:pPr>
              <a:t>26/11/2025</a:t>
            </a:fld>
            <a:endParaRPr lang="en-GB" altLang="en-US"/>
          </a:p>
        </p:txBody>
      </p:sp>
      <p:sp>
        <p:nvSpPr>
          <p:cNvPr id="5" name="Slide Number Placeholder 4">
            <a:extLst>
              <a:ext uri="{FF2B5EF4-FFF2-40B4-BE49-F238E27FC236}">
                <a16:creationId xmlns:a16="http://schemas.microsoft.com/office/drawing/2014/main" id="{5061CD5F-6B56-9C23-817D-6137FC16AAB5}"/>
              </a:ext>
            </a:extLst>
          </p:cNvPr>
          <p:cNvSpPr>
            <a:spLocks noGrp="1"/>
          </p:cNvSpPr>
          <p:nvPr>
            <p:ph type="sldNum" sz="quarter" idx="12"/>
          </p:nvPr>
        </p:nvSpPr>
        <p:spPr/>
        <p:txBody>
          <a:bodyPr/>
          <a:lstStyle/>
          <a:p>
            <a:fld id="{71CA4EB5-D191-44E0-BDDD-BE88B9C108A4}" type="slidenum">
              <a:rPr lang="en-GB" altLang="en-US" smtClean="0"/>
              <a:pPr/>
              <a:t>40</a:t>
            </a:fld>
            <a:endParaRPr lang="en-GB" altLang="en-US"/>
          </a:p>
        </p:txBody>
      </p:sp>
    </p:spTree>
    <p:extLst>
      <p:ext uri="{BB962C8B-B14F-4D97-AF65-F5344CB8AC3E}">
        <p14:creationId xmlns:p14="http://schemas.microsoft.com/office/powerpoint/2010/main" val="17191564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DE7481-A3DC-7B55-4E73-1201B8214E22}"/>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26E858-18CA-9FE1-CA64-E829AE9E241D}"/>
              </a:ext>
            </a:extLst>
          </p:cNvPr>
          <p:cNvSpPr>
            <a:spLocks noGrp="1"/>
          </p:cNvSpPr>
          <p:nvPr>
            <p:ph type="title"/>
          </p:nvPr>
        </p:nvSpPr>
        <p:spPr>
          <a:xfrm>
            <a:off x="630936" y="256032"/>
            <a:ext cx="7879842" cy="1014984"/>
          </a:xfrm>
        </p:spPr>
        <p:txBody>
          <a:bodyPr anchor="b">
            <a:normAutofit/>
          </a:bodyPr>
          <a:lstStyle/>
          <a:p>
            <a:r>
              <a:rPr lang="en-BE" dirty="0"/>
              <a:t>Art. 17 (1) RSTP</a:t>
            </a:r>
          </a:p>
        </p:txBody>
      </p:sp>
      <p:sp>
        <p:nvSpPr>
          <p:cNvPr id="13" name="Rectangle 1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Date Placeholder 3">
            <a:extLst>
              <a:ext uri="{FF2B5EF4-FFF2-40B4-BE49-F238E27FC236}">
                <a16:creationId xmlns:a16="http://schemas.microsoft.com/office/drawing/2014/main" id="{761094D6-BC29-B54A-3339-7BF1594B93B9}"/>
              </a:ext>
            </a:extLst>
          </p:cNvPr>
          <p:cNvSpPr>
            <a:spLocks noGrp="1"/>
          </p:cNvSpPr>
          <p:nvPr>
            <p:ph type="dt" sz="half" idx="10"/>
          </p:nvPr>
        </p:nvSpPr>
        <p:spPr>
          <a:xfrm>
            <a:off x="630936" y="6356350"/>
            <a:ext cx="1933127" cy="365125"/>
          </a:xfrm>
        </p:spPr>
        <p:txBody>
          <a:bodyPr>
            <a:normAutofit/>
          </a:bodyPr>
          <a:lstStyle/>
          <a:p>
            <a:pPr>
              <a:spcAft>
                <a:spcPts val="600"/>
              </a:spcAft>
              <a:defRPr/>
            </a:pPr>
            <a:fld id="{E6943BE6-D5E4-4F8B-A2CB-B479ABCF7EC1}" type="datetime1">
              <a:rPr lang="en-GB" altLang="en-US">
                <a:solidFill>
                  <a:schemeClr val="tx1">
                    <a:lumMod val="50000"/>
                    <a:lumOff val="50000"/>
                  </a:schemeClr>
                </a:solidFill>
              </a:rPr>
              <a:pPr>
                <a:spcAft>
                  <a:spcPts val="600"/>
                </a:spcAft>
                <a:defRPr/>
              </a:pPr>
              <a:t>26/11/2025</a:t>
            </a:fld>
            <a:endParaRPr lang="en-GB" altLang="en-US">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C0102838-87BE-F860-6A8F-1F4A98E5CED2}"/>
              </a:ext>
            </a:extLst>
          </p:cNvPr>
          <p:cNvSpPr>
            <a:spLocks noGrp="1"/>
          </p:cNvSpPr>
          <p:nvPr>
            <p:ph type="sldNum" sz="quarter" idx="12"/>
          </p:nvPr>
        </p:nvSpPr>
        <p:spPr>
          <a:xfrm>
            <a:off x="6654940" y="6356350"/>
            <a:ext cx="1858124" cy="365125"/>
          </a:xfrm>
        </p:spPr>
        <p:txBody>
          <a:bodyPr>
            <a:normAutofit/>
          </a:bodyPr>
          <a:lstStyle/>
          <a:p>
            <a:pPr>
              <a:spcAft>
                <a:spcPts val="600"/>
              </a:spcAft>
            </a:pPr>
            <a:fld id="{71CA4EB5-D191-44E0-BDDD-BE88B9C108A4}" type="slidenum">
              <a:rPr lang="en-GB" altLang="en-US">
                <a:solidFill>
                  <a:schemeClr val="tx1">
                    <a:lumMod val="50000"/>
                    <a:lumOff val="50000"/>
                  </a:schemeClr>
                </a:solidFill>
              </a:rPr>
              <a:pPr>
                <a:spcAft>
                  <a:spcPts val="600"/>
                </a:spcAft>
              </a:pPr>
              <a:t>41</a:t>
            </a:fld>
            <a:endParaRPr lang="en-GB" altLang="en-US">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29750B92-EA93-4E47-2B99-0685EFACCF10}"/>
              </a:ext>
            </a:extLst>
          </p:cNvPr>
          <p:cNvGraphicFramePr>
            <a:graphicFrameLocks noGrp="1"/>
          </p:cNvGraphicFramePr>
          <p:nvPr>
            <p:ph idx="1"/>
            <p:extLst>
              <p:ext uri="{D42A27DB-BD31-4B8C-83A1-F6EECF244321}">
                <p14:modId xmlns:p14="http://schemas.microsoft.com/office/powerpoint/2010/main" val="2035663215"/>
              </p:ext>
            </p:extLst>
          </p:nvPr>
        </p:nvGraphicFramePr>
        <p:xfrm>
          <a:off x="628650" y="1926266"/>
          <a:ext cx="78867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65612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8A0A31-2E31-4F71-61AE-4EF092897E11}"/>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D135A1-53CE-E9E1-4EC4-120A7387FCFA}"/>
              </a:ext>
            </a:extLst>
          </p:cNvPr>
          <p:cNvSpPr>
            <a:spLocks noGrp="1"/>
          </p:cNvSpPr>
          <p:nvPr>
            <p:ph type="title"/>
          </p:nvPr>
        </p:nvSpPr>
        <p:spPr>
          <a:xfrm>
            <a:off x="476250" y="640823"/>
            <a:ext cx="2563994" cy="5583148"/>
          </a:xfrm>
        </p:spPr>
        <p:txBody>
          <a:bodyPr anchor="ctr">
            <a:normAutofit/>
          </a:bodyPr>
          <a:lstStyle/>
          <a:p>
            <a:r>
              <a:rPr lang="en-BE" sz="2200"/>
              <a:t>Art. 17 (2) Joint Liability: disproportionate!</a:t>
            </a:r>
          </a:p>
        </p:txBody>
      </p:sp>
      <p:sp>
        <p:nvSpPr>
          <p:cNvPr id="18"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7F67BB14-CC33-0284-A788-463389E9FA64}"/>
              </a:ext>
            </a:extLst>
          </p:cNvPr>
          <p:cNvSpPr>
            <a:spLocks noGrp="1"/>
          </p:cNvSpPr>
          <p:nvPr>
            <p:ph type="dt" sz="half" idx="10"/>
          </p:nvPr>
        </p:nvSpPr>
        <p:spPr>
          <a:xfrm>
            <a:off x="628650" y="6356350"/>
            <a:ext cx="2057400" cy="365125"/>
          </a:xfrm>
        </p:spPr>
        <p:txBody>
          <a:bodyPr>
            <a:normAutofit/>
          </a:bodyPr>
          <a:lstStyle/>
          <a:p>
            <a:pPr>
              <a:spcAft>
                <a:spcPts val="600"/>
              </a:spcAft>
              <a:defRPr/>
            </a:pPr>
            <a:fld id="{E6943BE6-D5E4-4F8B-A2CB-B479ABCF7EC1}" type="datetime1">
              <a:rPr lang="en-GB" altLang="en-US" smtClean="0"/>
              <a:pPr>
                <a:spcAft>
                  <a:spcPts val="600"/>
                </a:spcAft>
                <a:defRPr/>
              </a:pPr>
              <a:t>26/11/2025</a:t>
            </a:fld>
            <a:endParaRPr lang="en-GB" altLang="en-US"/>
          </a:p>
        </p:txBody>
      </p:sp>
      <p:sp>
        <p:nvSpPr>
          <p:cNvPr id="5" name="Slide Number Placeholder 4">
            <a:extLst>
              <a:ext uri="{FF2B5EF4-FFF2-40B4-BE49-F238E27FC236}">
                <a16:creationId xmlns:a16="http://schemas.microsoft.com/office/drawing/2014/main" id="{8F3651C2-0E95-45D8-2E6C-7B5E9F03F46D}"/>
              </a:ext>
            </a:extLst>
          </p:cNvPr>
          <p:cNvSpPr>
            <a:spLocks noGrp="1"/>
          </p:cNvSpPr>
          <p:nvPr>
            <p:ph type="sldNum" sz="quarter" idx="12"/>
          </p:nvPr>
        </p:nvSpPr>
        <p:spPr>
          <a:xfrm>
            <a:off x="6457950" y="6356350"/>
            <a:ext cx="2057400" cy="365125"/>
          </a:xfrm>
        </p:spPr>
        <p:txBody>
          <a:bodyPr>
            <a:normAutofit/>
          </a:bodyPr>
          <a:lstStyle/>
          <a:p>
            <a:pPr>
              <a:spcAft>
                <a:spcPts val="600"/>
              </a:spcAft>
            </a:pPr>
            <a:fld id="{71CA4EB5-D191-44E0-BDDD-BE88B9C108A4}" type="slidenum">
              <a:rPr lang="en-GB" altLang="en-US" smtClean="0"/>
              <a:pPr>
                <a:spcAft>
                  <a:spcPts val="600"/>
                </a:spcAft>
              </a:pPr>
              <a:t>42</a:t>
            </a:fld>
            <a:endParaRPr lang="en-GB" altLang="en-US"/>
          </a:p>
        </p:txBody>
      </p:sp>
      <p:graphicFrame>
        <p:nvGraphicFramePr>
          <p:cNvPr id="19" name="Content Placeholder 2">
            <a:extLst>
              <a:ext uri="{FF2B5EF4-FFF2-40B4-BE49-F238E27FC236}">
                <a16:creationId xmlns:a16="http://schemas.microsoft.com/office/drawing/2014/main" id="{7F7292E9-090B-7C9E-E0AB-B9F7E44A27BB}"/>
              </a:ext>
            </a:extLst>
          </p:cNvPr>
          <p:cNvGraphicFramePr>
            <a:graphicFrameLocks noGrp="1"/>
          </p:cNvGraphicFramePr>
          <p:nvPr>
            <p:ph idx="1"/>
            <p:extLst>
              <p:ext uri="{D42A27DB-BD31-4B8C-83A1-F6EECF244321}">
                <p14:modId xmlns:p14="http://schemas.microsoft.com/office/powerpoint/2010/main" val="639715906"/>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80131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88E59-A890-0F5F-69CC-2B47D2048A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FFF036-6242-231B-7E09-F62328446AD8}"/>
              </a:ext>
            </a:extLst>
          </p:cNvPr>
          <p:cNvSpPr>
            <a:spLocks noGrp="1"/>
          </p:cNvSpPr>
          <p:nvPr>
            <p:ph type="title"/>
          </p:nvPr>
        </p:nvSpPr>
        <p:spPr/>
        <p:txBody>
          <a:bodyPr/>
          <a:lstStyle/>
          <a:p>
            <a:r>
              <a:rPr lang="en-BE" dirty="0"/>
              <a:t>Art. 17 (4) Sporting Sanctions</a:t>
            </a:r>
          </a:p>
        </p:txBody>
      </p:sp>
      <p:sp>
        <p:nvSpPr>
          <p:cNvPr id="3" name="Content Placeholder 2">
            <a:extLst>
              <a:ext uri="{FF2B5EF4-FFF2-40B4-BE49-F238E27FC236}">
                <a16:creationId xmlns:a16="http://schemas.microsoft.com/office/drawing/2014/main" id="{9068C3D6-67C6-BBB0-ABCE-3AB4C003C636}"/>
              </a:ext>
            </a:extLst>
          </p:cNvPr>
          <p:cNvSpPr>
            <a:spLocks noGrp="1"/>
          </p:cNvSpPr>
          <p:nvPr>
            <p:ph idx="1"/>
          </p:nvPr>
        </p:nvSpPr>
        <p:spPr/>
        <p:txBody>
          <a:bodyPr/>
          <a:lstStyle/>
          <a:p>
            <a:r>
              <a:rPr lang="en-BE" dirty="0"/>
              <a:t>Sporting sanctions may be justified BUT ONLY if governed by :</a:t>
            </a:r>
          </a:p>
          <a:p>
            <a:r>
              <a:rPr lang="en-BE" dirty="0"/>
              <a:t>TRANSPARENT, OBJECTIVE, NON-DISCRIMINATORY AND PROPORTIONATE CRITERIA!</a:t>
            </a:r>
          </a:p>
          <a:p>
            <a:r>
              <a:rPr lang="en-BE" dirty="0"/>
              <a:t>No to Sporting sanctions based on automatic presumptions!.. </a:t>
            </a:r>
            <a:r>
              <a:rPr lang="en-GB" dirty="0"/>
              <a:t>B</a:t>
            </a:r>
            <a:r>
              <a:rPr lang="en-BE" dirty="0"/>
              <a:t>ut yes to “sufficient evidence” for inducement to breach a contract  (paras. 110,-111)</a:t>
            </a:r>
          </a:p>
          <a:p>
            <a:endParaRPr lang="en-BE" dirty="0"/>
          </a:p>
        </p:txBody>
      </p:sp>
      <p:sp>
        <p:nvSpPr>
          <p:cNvPr id="4" name="Date Placeholder 3">
            <a:extLst>
              <a:ext uri="{FF2B5EF4-FFF2-40B4-BE49-F238E27FC236}">
                <a16:creationId xmlns:a16="http://schemas.microsoft.com/office/drawing/2014/main" id="{3BC082E5-BBF0-7FF5-9B63-7CAE19F19381}"/>
              </a:ext>
            </a:extLst>
          </p:cNvPr>
          <p:cNvSpPr>
            <a:spLocks noGrp="1"/>
          </p:cNvSpPr>
          <p:nvPr>
            <p:ph type="dt" sz="half" idx="10"/>
          </p:nvPr>
        </p:nvSpPr>
        <p:spPr/>
        <p:txBody>
          <a:bodyPr/>
          <a:lstStyle/>
          <a:p>
            <a:pPr>
              <a:defRPr/>
            </a:pPr>
            <a:fld id="{E6943BE6-D5E4-4F8B-A2CB-B479ABCF7EC1}" type="datetime1">
              <a:rPr lang="en-GB" altLang="en-US" smtClean="0"/>
              <a:pPr>
                <a:defRPr/>
              </a:pPr>
              <a:t>26/11/2025</a:t>
            </a:fld>
            <a:endParaRPr lang="en-GB" altLang="en-US"/>
          </a:p>
        </p:txBody>
      </p:sp>
      <p:sp>
        <p:nvSpPr>
          <p:cNvPr id="5" name="Slide Number Placeholder 4">
            <a:extLst>
              <a:ext uri="{FF2B5EF4-FFF2-40B4-BE49-F238E27FC236}">
                <a16:creationId xmlns:a16="http://schemas.microsoft.com/office/drawing/2014/main" id="{2891A63C-CAF8-91F5-F617-4142578ABA0F}"/>
              </a:ext>
            </a:extLst>
          </p:cNvPr>
          <p:cNvSpPr>
            <a:spLocks noGrp="1"/>
          </p:cNvSpPr>
          <p:nvPr>
            <p:ph type="sldNum" sz="quarter" idx="12"/>
          </p:nvPr>
        </p:nvSpPr>
        <p:spPr/>
        <p:txBody>
          <a:bodyPr/>
          <a:lstStyle/>
          <a:p>
            <a:fld id="{71CA4EB5-D191-44E0-BDDD-BE88B9C108A4}" type="slidenum">
              <a:rPr lang="en-GB" altLang="en-US" smtClean="0"/>
              <a:pPr/>
              <a:t>43</a:t>
            </a:fld>
            <a:endParaRPr lang="en-GB" altLang="en-US"/>
          </a:p>
        </p:txBody>
      </p:sp>
    </p:spTree>
    <p:extLst>
      <p:ext uri="{BB962C8B-B14F-4D97-AF65-F5344CB8AC3E}">
        <p14:creationId xmlns:p14="http://schemas.microsoft.com/office/powerpoint/2010/main" val="2644534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14166"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08608"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2FC128-D957-2780-9F2F-7B7B17BE28D7}"/>
              </a:ext>
            </a:extLst>
          </p:cNvPr>
          <p:cNvSpPr>
            <a:spLocks noGrp="1"/>
          </p:cNvSpPr>
          <p:nvPr>
            <p:ph type="title"/>
          </p:nvPr>
        </p:nvSpPr>
        <p:spPr>
          <a:xfrm>
            <a:off x="466344" y="1161288"/>
            <a:ext cx="2702052" cy="4526280"/>
          </a:xfrm>
        </p:spPr>
        <p:txBody>
          <a:bodyPr>
            <a:normAutofit/>
          </a:bodyPr>
          <a:lstStyle/>
          <a:p>
            <a:r>
              <a:rPr lang="en-BE" sz="3500"/>
              <a:t>ITC  Article 8.2.7 of Annex 3 RSTP</a:t>
            </a:r>
          </a:p>
        </p:txBody>
      </p:sp>
      <p:sp>
        <p:nvSpPr>
          <p:cNvPr id="17" name="Rectangle 16">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Date Placeholder 3">
            <a:extLst>
              <a:ext uri="{FF2B5EF4-FFF2-40B4-BE49-F238E27FC236}">
                <a16:creationId xmlns:a16="http://schemas.microsoft.com/office/drawing/2014/main" id="{C3252BA7-A074-80BF-480D-04D680761AAB}"/>
              </a:ext>
            </a:extLst>
          </p:cNvPr>
          <p:cNvSpPr>
            <a:spLocks noGrp="1"/>
          </p:cNvSpPr>
          <p:nvPr>
            <p:ph type="dt" sz="half" idx="10"/>
          </p:nvPr>
        </p:nvSpPr>
        <p:spPr>
          <a:xfrm>
            <a:off x="466344" y="6356350"/>
            <a:ext cx="2057400" cy="365125"/>
          </a:xfrm>
        </p:spPr>
        <p:txBody>
          <a:bodyPr>
            <a:normAutofit/>
          </a:bodyPr>
          <a:lstStyle/>
          <a:p>
            <a:pPr>
              <a:spcAft>
                <a:spcPts val="600"/>
              </a:spcAft>
              <a:defRPr/>
            </a:pPr>
            <a:fld id="{E6943BE6-D5E4-4F8B-A2CB-B479ABCF7EC1}" type="datetime1">
              <a:rPr lang="en-GB" altLang="en-US">
                <a:solidFill>
                  <a:schemeClr val="tx1">
                    <a:lumMod val="50000"/>
                    <a:lumOff val="50000"/>
                  </a:schemeClr>
                </a:solidFill>
              </a:rPr>
              <a:pPr>
                <a:spcAft>
                  <a:spcPts val="600"/>
                </a:spcAft>
                <a:defRPr/>
              </a:pPr>
              <a:t>26/11/2025</a:t>
            </a:fld>
            <a:endParaRPr lang="en-GB" altLang="en-US">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CA28B562-BD75-ECF3-F7C5-DE7749AF5BEE}"/>
              </a:ext>
            </a:extLst>
          </p:cNvPr>
          <p:cNvSpPr>
            <a:spLocks noGrp="1"/>
          </p:cNvSpPr>
          <p:nvPr>
            <p:ph type="sldNum" sz="quarter" idx="12"/>
          </p:nvPr>
        </p:nvSpPr>
        <p:spPr>
          <a:xfrm>
            <a:off x="6600825" y="6356350"/>
            <a:ext cx="2057400" cy="365125"/>
          </a:xfrm>
        </p:spPr>
        <p:txBody>
          <a:bodyPr>
            <a:normAutofit/>
          </a:bodyPr>
          <a:lstStyle/>
          <a:p>
            <a:pPr>
              <a:spcAft>
                <a:spcPts val="600"/>
              </a:spcAft>
            </a:pPr>
            <a:fld id="{71CA4EB5-D191-44E0-BDDD-BE88B9C108A4}" type="slidenum">
              <a:rPr lang="en-GB" altLang="en-US">
                <a:solidFill>
                  <a:schemeClr val="tx1">
                    <a:lumMod val="50000"/>
                    <a:lumOff val="50000"/>
                  </a:schemeClr>
                </a:solidFill>
              </a:rPr>
              <a:pPr>
                <a:spcAft>
                  <a:spcPts val="600"/>
                </a:spcAft>
              </a:pPr>
              <a:t>44</a:t>
            </a:fld>
            <a:endParaRPr lang="en-GB" altLang="en-US">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37E5022D-377C-0296-CBEE-9E2234718FEA}"/>
              </a:ext>
            </a:extLst>
          </p:cNvPr>
          <p:cNvGraphicFramePr>
            <a:graphicFrameLocks noGrp="1"/>
          </p:cNvGraphicFramePr>
          <p:nvPr>
            <p:ph idx="1"/>
            <p:extLst>
              <p:ext uri="{D42A27DB-BD31-4B8C-83A1-F6EECF244321}">
                <p14:modId xmlns:p14="http://schemas.microsoft.com/office/powerpoint/2010/main" val="2283784915"/>
              </p:ext>
            </p:extLst>
          </p:nvPr>
        </p:nvGraphicFramePr>
        <p:xfrm>
          <a:off x="3977640" y="676656"/>
          <a:ext cx="4773168"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43032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74BEB-9229-06B8-326D-B08D120BC6D4}"/>
              </a:ext>
            </a:extLst>
          </p:cNvPr>
          <p:cNvSpPr>
            <a:spLocks noGrp="1"/>
          </p:cNvSpPr>
          <p:nvPr>
            <p:ph type="title"/>
          </p:nvPr>
        </p:nvSpPr>
        <p:spPr/>
        <p:txBody>
          <a:bodyPr/>
          <a:lstStyle/>
          <a:p>
            <a:r>
              <a:rPr lang="en-BE" dirty="0"/>
              <a:t>Conclusions on the basis of Art. 45 TFEU</a:t>
            </a:r>
          </a:p>
        </p:txBody>
      </p:sp>
      <p:sp>
        <p:nvSpPr>
          <p:cNvPr id="3" name="Content Placeholder 2">
            <a:extLst>
              <a:ext uri="{FF2B5EF4-FFF2-40B4-BE49-F238E27FC236}">
                <a16:creationId xmlns:a16="http://schemas.microsoft.com/office/drawing/2014/main" id="{6FB92E03-0D6E-5CDC-EC00-D6850B7D07B5}"/>
              </a:ext>
            </a:extLst>
          </p:cNvPr>
          <p:cNvSpPr>
            <a:spLocks noGrp="1"/>
          </p:cNvSpPr>
          <p:nvPr>
            <p:ph idx="1"/>
          </p:nvPr>
        </p:nvSpPr>
        <p:spPr/>
        <p:txBody>
          <a:bodyPr/>
          <a:lstStyle/>
          <a:p>
            <a:r>
              <a:rPr lang="en-BE" dirty="0">
                <a:solidFill>
                  <a:srgbClr val="FF0000"/>
                </a:solidFill>
              </a:rPr>
              <a:t>No to joint responsibility  </a:t>
            </a:r>
            <a:r>
              <a:rPr lang="en-BE" dirty="0"/>
              <a:t>based on criteria ”which are sometimes:</a:t>
            </a:r>
          </a:p>
          <a:p>
            <a:pPr lvl="1"/>
            <a:r>
              <a:rPr lang="en-BE" dirty="0"/>
              <a:t> </a:t>
            </a:r>
            <a:r>
              <a:rPr lang="en-BE" dirty="0">
                <a:solidFill>
                  <a:srgbClr val="FF0000"/>
                </a:solidFill>
              </a:rPr>
              <a:t>imprecise or discretionary;</a:t>
            </a:r>
          </a:p>
          <a:p>
            <a:pPr lvl="1"/>
            <a:r>
              <a:rPr lang="en-GB" dirty="0">
                <a:solidFill>
                  <a:srgbClr val="FF0000"/>
                </a:solidFill>
              </a:rPr>
              <a:t>L</a:t>
            </a:r>
            <a:r>
              <a:rPr lang="en-BE" dirty="0">
                <a:solidFill>
                  <a:srgbClr val="FF0000"/>
                </a:solidFill>
              </a:rPr>
              <a:t>aking any objective link with the employment relationship concerned</a:t>
            </a:r>
            <a:r>
              <a:rPr lang="en-BE" dirty="0"/>
              <a:t>;</a:t>
            </a:r>
          </a:p>
          <a:p>
            <a:pPr lvl="1"/>
            <a:r>
              <a:rPr lang="en-GB" dirty="0">
                <a:solidFill>
                  <a:srgbClr val="FF0000"/>
                </a:solidFill>
              </a:rPr>
              <a:t>D</a:t>
            </a:r>
            <a:r>
              <a:rPr lang="en-BE" dirty="0">
                <a:solidFill>
                  <a:srgbClr val="FF0000"/>
                </a:solidFill>
              </a:rPr>
              <a:t>isproportionate.”</a:t>
            </a:r>
          </a:p>
          <a:p>
            <a:r>
              <a:rPr lang="en-BE" dirty="0">
                <a:solidFill>
                  <a:srgbClr val="FF0000"/>
                </a:solidFill>
              </a:rPr>
              <a:t>No to sporting sanctions </a:t>
            </a:r>
            <a:r>
              <a:rPr lang="en-BE" dirty="0"/>
              <a:t>on the basis of mere presumption</a:t>
            </a:r>
          </a:p>
          <a:p>
            <a:r>
              <a:rPr lang="en-BE" dirty="0">
                <a:solidFill>
                  <a:srgbClr val="FF0000"/>
                </a:solidFill>
              </a:rPr>
              <a:t>No to the ITC</a:t>
            </a:r>
          </a:p>
        </p:txBody>
      </p:sp>
      <p:sp>
        <p:nvSpPr>
          <p:cNvPr id="4" name="Date Placeholder 3">
            <a:extLst>
              <a:ext uri="{FF2B5EF4-FFF2-40B4-BE49-F238E27FC236}">
                <a16:creationId xmlns:a16="http://schemas.microsoft.com/office/drawing/2014/main" id="{2115DEAC-32D2-4AD5-7546-6D1F3123F651}"/>
              </a:ext>
            </a:extLst>
          </p:cNvPr>
          <p:cNvSpPr>
            <a:spLocks noGrp="1"/>
          </p:cNvSpPr>
          <p:nvPr>
            <p:ph type="dt" sz="half" idx="10"/>
          </p:nvPr>
        </p:nvSpPr>
        <p:spPr/>
        <p:txBody>
          <a:bodyPr/>
          <a:lstStyle/>
          <a:p>
            <a:pPr>
              <a:defRPr/>
            </a:pPr>
            <a:fld id="{E6943BE6-D5E4-4F8B-A2CB-B479ABCF7EC1}" type="datetime1">
              <a:rPr lang="en-GB" altLang="en-US" smtClean="0"/>
              <a:pPr>
                <a:defRPr/>
              </a:pPr>
              <a:t>26/11/2025</a:t>
            </a:fld>
            <a:endParaRPr lang="en-GB" altLang="en-US"/>
          </a:p>
        </p:txBody>
      </p:sp>
      <p:sp>
        <p:nvSpPr>
          <p:cNvPr id="5" name="Slide Number Placeholder 4">
            <a:extLst>
              <a:ext uri="{FF2B5EF4-FFF2-40B4-BE49-F238E27FC236}">
                <a16:creationId xmlns:a16="http://schemas.microsoft.com/office/drawing/2014/main" id="{E9A152CB-D849-8D97-A5DA-8AD76448A31A}"/>
              </a:ext>
            </a:extLst>
          </p:cNvPr>
          <p:cNvSpPr>
            <a:spLocks noGrp="1"/>
          </p:cNvSpPr>
          <p:nvPr>
            <p:ph type="sldNum" sz="quarter" idx="12"/>
          </p:nvPr>
        </p:nvSpPr>
        <p:spPr/>
        <p:txBody>
          <a:bodyPr/>
          <a:lstStyle/>
          <a:p>
            <a:fld id="{71CA4EB5-D191-44E0-BDDD-BE88B9C108A4}" type="slidenum">
              <a:rPr lang="en-GB" altLang="en-US" smtClean="0"/>
              <a:pPr/>
              <a:t>45</a:t>
            </a:fld>
            <a:endParaRPr lang="en-GB" altLang="en-US"/>
          </a:p>
        </p:txBody>
      </p:sp>
    </p:spTree>
    <p:extLst>
      <p:ext uri="{BB962C8B-B14F-4D97-AF65-F5344CB8AC3E}">
        <p14:creationId xmlns:p14="http://schemas.microsoft.com/office/powerpoint/2010/main" val="37575877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72F74-ACEB-8975-7599-7B92FE8EB001}"/>
              </a:ext>
            </a:extLst>
          </p:cNvPr>
          <p:cNvSpPr>
            <a:spLocks noGrp="1"/>
          </p:cNvSpPr>
          <p:nvPr>
            <p:ph type="title"/>
          </p:nvPr>
        </p:nvSpPr>
        <p:spPr/>
        <p:txBody>
          <a:bodyPr/>
          <a:lstStyle/>
          <a:p>
            <a:r>
              <a:rPr lang="en-BE"/>
              <a:t>Art. 101 TFEU: Freedom of competition</a:t>
            </a:r>
            <a:endParaRPr lang="en-BE" dirty="0"/>
          </a:p>
        </p:txBody>
      </p:sp>
      <p:sp>
        <p:nvSpPr>
          <p:cNvPr id="3" name="Content Placeholder 2">
            <a:extLst>
              <a:ext uri="{FF2B5EF4-FFF2-40B4-BE49-F238E27FC236}">
                <a16:creationId xmlns:a16="http://schemas.microsoft.com/office/drawing/2014/main" id="{FF6954C9-91CF-E322-90FA-19F8201603E2}"/>
              </a:ext>
            </a:extLst>
          </p:cNvPr>
          <p:cNvSpPr>
            <a:spLocks noGrp="1"/>
          </p:cNvSpPr>
          <p:nvPr>
            <p:ph idx="1"/>
          </p:nvPr>
        </p:nvSpPr>
        <p:spPr/>
        <p:txBody>
          <a:bodyPr/>
          <a:lstStyle/>
          <a:p>
            <a:r>
              <a:rPr lang="en-BE"/>
              <a:t>All </a:t>
            </a:r>
            <a:r>
              <a:rPr lang="en-BE">
                <a:solidFill>
                  <a:srgbClr val="FF0000"/>
                </a:solidFill>
              </a:rPr>
              <a:t>agreements</a:t>
            </a:r>
            <a:r>
              <a:rPr lang="en-BE"/>
              <a:t> between </a:t>
            </a:r>
            <a:r>
              <a:rPr lang="en-BE">
                <a:solidFill>
                  <a:srgbClr val="FF0000"/>
                </a:solidFill>
              </a:rPr>
              <a:t>undertakings</a:t>
            </a:r>
            <a:r>
              <a:rPr lang="en-BE"/>
              <a:t>, </a:t>
            </a:r>
            <a:r>
              <a:rPr lang="en-BE">
                <a:solidFill>
                  <a:srgbClr val="FF0000"/>
                </a:solidFill>
              </a:rPr>
              <a:t>decisions </a:t>
            </a:r>
            <a:r>
              <a:rPr lang="en-BE"/>
              <a:t>by </a:t>
            </a:r>
            <a:r>
              <a:rPr lang="en-BE">
                <a:solidFill>
                  <a:srgbClr val="FF0000"/>
                </a:solidFill>
              </a:rPr>
              <a:t>associations of undertakings </a:t>
            </a:r>
            <a:r>
              <a:rPr lang="en-BE"/>
              <a:t>and </a:t>
            </a:r>
            <a:r>
              <a:rPr lang="en-BE">
                <a:solidFill>
                  <a:srgbClr val="FF0000"/>
                </a:solidFill>
              </a:rPr>
              <a:t>concerted practices </a:t>
            </a:r>
            <a:r>
              <a:rPr lang="en-BE"/>
              <a:t>which may affet trade between Member States and which have their </a:t>
            </a:r>
            <a:r>
              <a:rPr lang="en-BE">
                <a:solidFill>
                  <a:srgbClr val="FF0000"/>
                </a:solidFill>
              </a:rPr>
              <a:t>object or effect </a:t>
            </a:r>
            <a:r>
              <a:rPr lang="en-BE"/>
              <a:t>the </a:t>
            </a:r>
            <a:r>
              <a:rPr lang="en-BE">
                <a:solidFill>
                  <a:srgbClr val="FF0000"/>
                </a:solidFill>
              </a:rPr>
              <a:t>prevention</a:t>
            </a:r>
            <a:r>
              <a:rPr lang="en-BE"/>
              <a:t>, </a:t>
            </a:r>
            <a:r>
              <a:rPr lang="en-BE">
                <a:solidFill>
                  <a:srgbClr val="FF0000"/>
                </a:solidFill>
              </a:rPr>
              <a:t>restriction </a:t>
            </a:r>
            <a:r>
              <a:rPr lang="en-BE"/>
              <a:t>or </a:t>
            </a:r>
            <a:r>
              <a:rPr lang="en-BE">
                <a:solidFill>
                  <a:srgbClr val="FF0000"/>
                </a:solidFill>
              </a:rPr>
              <a:t>distortion </a:t>
            </a:r>
            <a:r>
              <a:rPr lang="en-BE"/>
              <a:t>of </a:t>
            </a:r>
            <a:r>
              <a:rPr lang="en-BE">
                <a:solidFill>
                  <a:srgbClr val="FF0000"/>
                </a:solidFill>
              </a:rPr>
              <a:t>competition </a:t>
            </a:r>
            <a:r>
              <a:rPr lang="en-BE"/>
              <a:t>whin the internal market, are </a:t>
            </a:r>
            <a:r>
              <a:rPr lang="en-BE">
                <a:solidFill>
                  <a:srgbClr val="FF0000"/>
                </a:solidFill>
              </a:rPr>
              <a:t>null and void”</a:t>
            </a:r>
            <a:endParaRPr lang="en-BE" dirty="0">
              <a:solidFill>
                <a:srgbClr val="FF0000"/>
              </a:solidFill>
            </a:endParaRPr>
          </a:p>
        </p:txBody>
      </p:sp>
      <p:sp>
        <p:nvSpPr>
          <p:cNvPr id="4" name="Date Placeholder 3">
            <a:extLst>
              <a:ext uri="{FF2B5EF4-FFF2-40B4-BE49-F238E27FC236}">
                <a16:creationId xmlns:a16="http://schemas.microsoft.com/office/drawing/2014/main" id="{F805FB26-6110-08AB-2B1A-6B79A4DE6356}"/>
              </a:ext>
            </a:extLst>
          </p:cNvPr>
          <p:cNvSpPr>
            <a:spLocks noGrp="1"/>
          </p:cNvSpPr>
          <p:nvPr>
            <p:ph type="dt" sz="half" idx="10"/>
          </p:nvPr>
        </p:nvSpPr>
        <p:spPr/>
        <p:txBody>
          <a:bodyPr/>
          <a:lstStyle/>
          <a:p>
            <a:pPr>
              <a:defRPr/>
            </a:pPr>
            <a:fld id="{E6943BE6-D5E4-4F8B-A2CB-B479ABCF7EC1}" type="datetime1">
              <a:rPr lang="en-GB" altLang="en-US" smtClean="0"/>
              <a:pPr>
                <a:defRPr/>
              </a:pPr>
              <a:t>26/11/2025</a:t>
            </a:fld>
            <a:endParaRPr lang="en-GB" altLang="en-US"/>
          </a:p>
        </p:txBody>
      </p:sp>
      <p:sp>
        <p:nvSpPr>
          <p:cNvPr id="5" name="Slide Number Placeholder 4">
            <a:extLst>
              <a:ext uri="{FF2B5EF4-FFF2-40B4-BE49-F238E27FC236}">
                <a16:creationId xmlns:a16="http://schemas.microsoft.com/office/drawing/2014/main" id="{61409092-4880-127B-0DB2-7AB80F55EAA9}"/>
              </a:ext>
            </a:extLst>
          </p:cNvPr>
          <p:cNvSpPr>
            <a:spLocks noGrp="1"/>
          </p:cNvSpPr>
          <p:nvPr>
            <p:ph type="sldNum" sz="quarter" idx="12"/>
          </p:nvPr>
        </p:nvSpPr>
        <p:spPr/>
        <p:txBody>
          <a:bodyPr/>
          <a:lstStyle/>
          <a:p>
            <a:fld id="{71CA4EB5-D191-44E0-BDDD-BE88B9C108A4}" type="slidenum">
              <a:rPr lang="en-GB" altLang="en-US" smtClean="0"/>
              <a:pPr/>
              <a:t>46</a:t>
            </a:fld>
            <a:endParaRPr lang="en-GB" altLang="en-US"/>
          </a:p>
        </p:txBody>
      </p:sp>
    </p:spTree>
    <p:extLst>
      <p:ext uri="{BB962C8B-B14F-4D97-AF65-F5344CB8AC3E}">
        <p14:creationId xmlns:p14="http://schemas.microsoft.com/office/powerpoint/2010/main" val="8736574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8065A-4E46-A56B-D8A0-07AEF012E047}"/>
              </a:ext>
            </a:extLst>
          </p:cNvPr>
          <p:cNvSpPr>
            <a:spLocks noGrp="1"/>
          </p:cNvSpPr>
          <p:nvPr>
            <p:ph type="title"/>
          </p:nvPr>
        </p:nvSpPr>
        <p:spPr/>
        <p:txBody>
          <a:bodyPr/>
          <a:lstStyle/>
          <a:p>
            <a:r>
              <a:rPr lang="en-BE" dirty="0"/>
              <a:t>Applied to Football</a:t>
            </a:r>
          </a:p>
        </p:txBody>
      </p:sp>
      <p:sp>
        <p:nvSpPr>
          <p:cNvPr id="3" name="Content Placeholder 2">
            <a:extLst>
              <a:ext uri="{FF2B5EF4-FFF2-40B4-BE49-F238E27FC236}">
                <a16:creationId xmlns:a16="http://schemas.microsoft.com/office/drawing/2014/main" id="{3D4E76EC-713E-FCA5-7E67-DAFC775F07F3}"/>
              </a:ext>
            </a:extLst>
          </p:cNvPr>
          <p:cNvSpPr>
            <a:spLocks noGrp="1"/>
          </p:cNvSpPr>
          <p:nvPr>
            <p:ph idx="1"/>
          </p:nvPr>
        </p:nvSpPr>
        <p:spPr/>
        <p:txBody>
          <a:bodyPr/>
          <a:lstStyle/>
          <a:p>
            <a:r>
              <a:rPr lang="en-BE" dirty="0"/>
              <a:t>Collusive conduct may consist in limiting or controlloing the recruitment of high-level workers, such as players already trained in the professional football sector.(para. 129)</a:t>
            </a:r>
          </a:p>
          <a:p>
            <a:r>
              <a:rPr lang="en-BE" dirty="0"/>
              <a:t>Analysis of the substance of agreements</a:t>
            </a:r>
          </a:p>
          <a:p>
            <a:r>
              <a:rPr lang="en-BE" dirty="0"/>
              <a:t>Economic and Legal context</a:t>
            </a:r>
          </a:p>
          <a:p>
            <a:endParaRPr lang="en-BE" dirty="0"/>
          </a:p>
        </p:txBody>
      </p:sp>
      <p:sp>
        <p:nvSpPr>
          <p:cNvPr id="4" name="Date Placeholder 3">
            <a:extLst>
              <a:ext uri="{FF2B5EF4-FFF2-40B4-BE49-F238E27FC236}">
                <a16:creationId xmlns:a16="http://schemas.microsoft.com/office/drawing/2014/main" id="{52D44AEA-BB14-6C52-0BB5-DDCFC2BFAC5E}"/>
              </a:ext>
            </a:extLst>
          </p:cNvPr>
          <p:cNvSpPr>
            <a:spLocks noGrp="1"/>
          </p:cNvSpPr>
          <p:nvPr>
            <p:ph type="dt" sz="half" idx="10"/>
          </p:nvPr>
        </p:nvSpPr>
        <p:spPr/>
        <p:txBody>
          <a:bodyPr/>
          <a:lstStyle/>
          <a:p>
            <a:pPr>
              <a:defRPr/>
            </a:pPr>
            <a:fld id="{E6943BE6-D5E4-4F8B-A2CB-B479ABCF7EC1}" type="datetime1">
              <a:rPr lang="en-GB" altLang="en-US" smtClean="0"/>
              <a:pPr>
                <a:defRPr/>
              </a:pPr>
              <a:t>26/11/2025</a:t>
            </a:fld>
            <a:endParaRPr lang="en-GB" altLang="en-US"/>
          </a:p>
        </p:txBody>
      </p:sp>
      <p:sp>
        <p:nvSpPr>
          <p:cNvPr id="5" name="Slide Number Placeholder 4">
            <a:extLst>
              <a:ext uri="{FF2B5EF4-FFF2-40B4-BE49-F238E27FC236}">
                <a16:creationId xmlns:a16="http://schemas.microsoft.com/office/drawing/2014/main" id="{C4A2466D-EB0F-DEFD-4F33-F466F8BEEF23}"/>
              </a:ext>
            </a:extLst>
          </p:cNvPr>
          <p:cNvSpPr>
            <a:spLocks noGrp="1"/>
          </p:cNvSpPr>
          <p:nvPr>
            <p:ph type="sldNum" sz="quarter" idx="12"/>
          </p:nvPr>
        </p:nvSpPr>
        <p:spPr/>
        <p:txBody>
          <a:bodyPr/>
          <a:lstStyle/>
          <a:p>
            <a:fld id="{71CA4EB5-D191-44E0-BDDD-BE88B9C108A4}" type="slidenum">
              <a:rPr lang="en-GB" altLang="en-US" smtClean="0"/>
              <a:pPr/>
              <a:t>47</a:t>
            </a:fld>
            <a:endParaRPr lang="en-GB" altLang="en-US"/>
          </a:p>
        </p:txBody>
      </p:sp>
    </p:spTree>
    <p:extLst>
      <p:ext uri="{BB962C8B-B14F-4D97-AF65-F5344CB8AC3E}">
        <p14:creationId xmlns:p14="http://schemas.microsoft.com/office/powerpoint/2010/main" val="27276126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13A1E-05D4-553E-5D2D-663E4754438F}"/>
              </a:ext>
            </a:extLst>
          </p:cNvPr>
          <p:cNvSpPr>
            <a:spLocks noGrp="1"/>
          </p:cNvSpPr>
          <p:nvPr>
            <p:ph type="title"/>
          </p:nvPr>
        </p:nvSpPr>
        <p:spPr/>
        <p:txBody>
          <a:bodyPr/>
          <a:lstStyle/>
          <a:p>
            <a:r>
              <a:rPr lang="en-BE" dirty="0"/>
              <a:t>L</a:t>
            </a:r>
            <a:r>
              <a:rPr lang="en-GB" dirty="0"/>
              <a:t>e</a:t>
            </a:r>
            <a:r>
              <a:rPr lang="en-BE" dirty="0"/>
              <a:t>gal Context: Criteria in the Art. 17 (1)</a:t>
            </a:r>
          </a:p>
        </p:txBody>
      </p:sp>
      <p:sp>
        <p:nvSpPr>
          <p:cNvPr id="3" name="Content Placeholder 2">
            <a:extLst>
              <a:ext uri="{FF2B5EF4-FFF2-40B4-BE49-F238E27FC236}">
                <a16:creationId xmlns:a16="http://schemas.microsoft.com/office/drawing/2014/main" id="{619DC648-4507-4D43-A106-72F381C1EF35}"/>
              </a:ext>
            </a:extLst>
          </p:cNvPr>
          <p:cNvSpPr>
            <a:spLocks noGrp="1"/>
          </p:cNvSpPr>
          <p:nvPr>
            <p:ph idx="1"/>
          </p:nvPr>
        </p:nvSpPr>
        <p:spPr/>
        <p:txBody>
          <a:bodyPr/>
          <a:lstStyle/>
          <a:p>
            <a:r>
              <a:rPr lang="en-GB" dirty="0"/>
              <a:t>L</a:t>
            </a:r>
            <a:r>
              <a:rPr lang="en-BE" dirty="0"/>
              <a:t>aw of the country:  “dead letter”</a:t>
            </a:r>
          </a:p>
          <a:p>
            <a:r>
              <a:rPr lang="en-BE" dirty="0"/>
              <a:t>Specificity of sport “general and imprecise”</a:t>
            </a:r>
          </a:p>
          <a:p>
            <a:r>
              <a:rPr lang="en-BE" dirty="0"/>
              <a:t>“other criteria” leading to extremely high and dissuasive damages</a:t>
            </a:r>
          </a:p>
          <a:p>
            <a:r>
              <a:rPr lang="en-BE" dirty="0"/>
              <a:t>Reference to Belgian Employment law:</a:t>
            </a:r>
          </a:p>
          <a:p>
            <a:r>
              <a:rPr lang="en-GB" dirty="0"/>
              <a:t>C</a:t>
            </a:r>
            <a:r>
              <a:rPr lang="en-BE" dirty="0"/>
              <a:t>ompensation= remaining remuneration until the end of the contract (para. 135)</a:t>
            </a:r>
          </a:p>
        </p:txBody>
      </p:sp>
      <p:sp>
        <p:nvSpPr>
          <p:cNvPr id="4" name="Date Placeholder 3">
            <a:extLst>
              <a:ext uri="{FF2B5EF4-FFF2-40B4-BE49-F238E27FC236}">
                <a16:creationId xmlns:a16="http://schemas.microsoft.com/office/drawing/2014/main" id="{90F56F73-4DCE-7F92-B478-533892EC2607}"/>
              </a:ext>
            </a:extLst>
          </p:cNvPr>
          <p:cNvSpPr>
            <a:spLocks noGrp="1"/>
          </p:cNvSpPr>
          <p:nvPr>
            <p:ph type="dt" sz="half" idx="10"/>
          </p:nvPr>
        </p:nvSpPr>
        <p:spPr/>
        <p:txBody>
          <a:bodyPr/>
          <a:lstStyle/>
          <a:p>
            <a:pPr>
              <a:defRPr/>
            </a:pPr>
            <a:fld id="{E6943BE6-D5E4-4F8B-A2CB-B479ABCF7EC1}" type="datetime1">
              <a:rPr lang="en-GB" altLang="en-US" smtClean="0"/>
              <a:pPr>
                <a:defRPr/>
              </a:pPr>
              <a:t>26/11/2025</a:t>
            </a:fld>
            <a:endParaRPr lang="en-GB" altLang="en-US"/>
          </a:p>
        </p:txBody>
      </p:sp>
      <p:sp>
        <p:nvSpPr>
          <p:cNvPr id="5" name="Slide Number Placeholder 4">
            <a:extLst>
              <a:ext uri="{FF2B5EF4-FFF2-40B4-BE49-F238E27FC236}">
                <a16:creationId xmlns:a16="http://schemas.microsoft.com/office/drawing/2014/main" id="{5E1B680D-E567-BF51-BA8A-7A60300EFD50}"/>
              </a:ext>
            </a:extLst>
          </p:cNvPr>
          <p:cNvSpPr>
            <a:spLocks noGrp="1"/>
          </p:cNvSpPr>
          <p:nvPr>
            <p:ph type="sldNum" sz="quarter" idx="12"/>
          </p:nvPr>
        </p:nvSpPr>
        <p:spPr/>
        <p:txBody>
          <a:bodyPr/>
          <a:lstStyle/>
          <a:p>
            <a:fld id="{71CA4EB5-D191-44E0-BDDD-BE88B9C108A4}" type="slidenum">
              <a:rPr lang="en-GB" altLang="en-US" smtClean="0"/>
              <a:pPr/>
              <a:t>48</a:t>
            </a:fld>
            <a:endParaRPr lang="en-GB" altLang="en-US"/>
          </a:p>
        </p:txBody>
      </p:sp>
    </p:spTree>
    <p:extLst>
      <p:ext uri="{BB962C8B-B14F-4D97-AF65-F5344CB8AC3E}">
        <p14:creationId xmlns:p14="http://schemas.microsoft.com/office/powerpoint/2010/main" val="26241284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8F0FC-ADC6-F59D-5307-C600FB3E2E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246863-EBDB-0847-8B6E-6EFBBC4B7786}"/>
              </a:ext>
            </a:extLst>
          </p:cNvPr>
          <p:cNvSpPr>
            <a:spLocks noGrp="1"/>
          </p:cNvSpPr>
          <p:nvPr>
            <p:ph type="title"/>
          </p:nvPr>
        </p:nvSpPr>
        <p:spPr/>
        <p:txBody>
          <a:bodyPr/>
          <a:lstStyle/>
          <a:p>
            <a:r>
              <a:rPr lang="en-BE" dirty="0"/>
              <a:t>L</a:t>
            </a:r>
            <a:r>
              <a:rPr lang="en-GB" dirty="0"/>
              <a:t>e</a:t>
            </a:r>
            <a:r>
              <a:rPr lang="en-BE" dirty="0"/>
              <a:t>gal Context: ITC and Joint Liability</a:t>
            </a:r>
          </a:p>
        </p:txBody>
      </p:sp>
      <p:sp>
        <p:nvSpPr>
          <p:cNvPr id="3" name="Content Placeholder 2">
            <a:extLst>
              <a:ext uri="{FF2B5EF4-FFF2-40B4-BE49-F238E27FC236}">
                <a16:creationId xmlns:a16="http://schemas.microsoft.com/office/drawing/2014/main" id="{11628B1D-914E-C537-46FB-56A61E9AE5EA}"/>
              </a:ext>
            </a:extLst>
          </p:cNvPr>
          <p:cNvSpPr>
            <a:spLocks noGrp="1"/>
          </p:cNvSpPr>
          <p:nvPr>
            <p:ph idx="1"/>
          </p:nvPr>
        </p:nvSpPr>
        <p:spPr/>
        <p:txBody>
          <a:bodyPr/>
          <a:lstStyle/>
          <a:p>
            <a:r>
              <a:rPr lang="en-GB" dirty="0"/>
              <a:t>They restrict generally and drastically the competition in the recruitment of players already recruited by other clubs</a:t>
            </a:r>
          </a:p>
          <a:p>
            <a:r>
              <a:rPr lang="en-GB" dirty="0"/>
              <a:t>Substantial and highly unpredictable compensation</a:t>
            </a:r>
          </a:p>
          <a:p>
            <a:r>
              <a:rPr lang="en-GB" dirty="0"/>
              <a:t>No ITC = no possibility to play(paras 138 and 139)</a:t>
            </a:r>
            <a:endParaRPr lang="en-BE" dirty="0"/>
          </a:p>
        </p:txBody>
      </p:sp>
      <p:sp>
        <p:nvSpPr>
          <p:cNvPr id="4" name="Date Placeholder 3">
            <a:extLst>
              <a:ext uri="{FF2B5EF4-FFF2-40B4-BE49-F238E27FC236}">
                <a16:creationId xmlns:a16="http://schemas.microsoft.com/office/drawing/2014/main" id="{6B1D1106-92BA-B17F-BBC5-0BF9C3AF1F4F}"/>
              </a:ext>
            </a:extLst>
          </p:cNvPr>
          <p:cNvSpPr>
            <a:spLocks noGrp="1"/>
          </p:cNvSpPr>
          <p:nvPr>
            <p:ph type="dt" sz="half" idx="10"/>
          </p:nvPr>
        </p:nvSpPr>
        <p:spPr/>
        <p:txBody>
          <a:bodyPr/>
          <a:lstStyle/>
          <a:p>
            <a:pPr>
              <a:defRPr/>
            </a:pPr>
            <a:fld id="{E6943BE6-D5E4-4F8B-A2CB-B479ABCF7EC1}" type="datetime1">
              <a:rPr lang="en-GB" altLang="en-US" smtClean="0"/>
              <a:pPr>
                <a:defRPr/>
              </a:pPr>
              <a:t>26/11/2025</a:t>
            </a:fld>
            <a:endParaRPr lang="en-GB" altLang="en-US"/>
          </a:p>
        </p:txBody>
      </p:sp>
      <p:sp>
        <p:nvSpPr>
          <p:cNvPr id="5" name="Slide Number Placeholder 4">
            <a:extLst>
              <a:ext uri="{FF2B5EF4-FFF2-40B4-BE49-F238E27FC236}">
                <a16:creationId xmlns:a16="http://schemas.microsoft.com/office/drawing/2014/main" id="{CADCCC5A-B03A-E593-D335-A78529973A88}"/>
              </a:ext>
            </a:extLst>
          </p:cNvPr>
          <p:cNvSpPr>
            <a:spLocks noGrp="1"/>
          </p:cNvSpPr>
          <p:nvPr>
            <p:ph type="sldNum" sz="quarter" idx="12"/>
          </p:nvPr>
        </p:nvSpPr>
        <p:spPr/>
        <p:txBody>
          <a:bodyPr/>
          <a:lstStyle/>
          <a:p>
            <a:fld id="{71CA4EB5-D191-44E0-BDDD-BE88B9C108A4}" type="slidenum">
              <a:rPr lang="en-GB" altLang="en-US" smtClean="0"/>
              <a:pPr/>
              <a:t>49</a:t>
            </a:fld>
            <a:endParaRPr lang="en-GB" altLang="en-US"/>
          </a:p>
        </p:txBody>
      </p:sp>
    </p:spTree>
    <p:extLst>
      <p:ext uri="{BB962C8B-B14F-4D97-AF65-F5344CB8AC3E}">
        <p14:creationId xmlns:p14="http://schemas.microsoft.com/office/powerpoint/2010/main" val="23996275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820613DF-2526-D248-899F-AAD8E103BA43}"/>
              </a:ext>
            </a:extLst>
          </p:cNvPr>
          <p:cNvSpPr>
            <a:spLocks noGrp="1" noChangeArrowheads="1"/>
          </p:cNvSpPr>
          <p:nvPr>
            <p:ph type="title"/>
          </p:nvPr>
        </p:nvSpPr>
        <p:spPr>
          <a:xfrm>
            <a:off x="395536" y="880812"/>
            <a:ext cx="7886700" cy="994172"/>
          </a:xfrm>
        </p:spPr>
        <p:txBody>
          <a:bodyPr>
            <a:noAutofit/>
          </a:bodyPr>
          <a:lstStyle/>
          <a:p>
            <a:pPr eaLnBrk="1" hangingPunct="1">
              <a:defRPr/>
            </a:pPr>
            <a:r>
              <a:rPr lang="nl-BE" sz="3200" dirty="0"/>
              <a:t>EU INTERNAL MARKET:</a:t>
            </a:r>
            <a:br>
              <a:rPr lang="nl-BE" sz="3200" dirty="0"/>
            </a:br>
            <a:r>
              <a:rPr lang="nl-BE" sz="3200" dirty="0"/>
              <a:t>FREE MOVEMENT OF WORKERS</a:t>
            </a:r>
            <a:endParaRPr lang="nl-NL" sz="3200" dirty="0"/>
          </a:p>
        </p:txBody>
      </p:sp>
      <p:sp>
        <p:nvSpPr>
          <p:cNvPr id="6" name="Slide Number Placeholder 5">
            <a:extLst>
              <a:ext uri="{FF2B5EF4-FFF2-40B4-BE49-F238E27FC236}">
                <a16:creationId xmlns:a16="http://schemas.microsoft.com/office/drawing/2014/main" id="{69616E01-2747-614F-B7E1-919AD60638C6}"/>
              </a:ext>
            </a:extLst>
          </p:cNvPr>
          <p:cNvSpPr>
            <a:spLocks noGrp="1"/>
          </p:cNvSpPr>
          <p:nvPr>
            <p:ph type="sldNum" sz="quarter" idx="12"/>
          </p:nvPr>
        </p:nvSpPr>
        <p:spPr>
          <a:xfrm>
            <a:off x="6457950" y="5624513"/>
            <a:ext cx="2057400" cy="273844"/>
          </a:xfrm>
        </p:spPr>
        <p:txBody>
          <a:bodyPr>
            <a:normAutofit lnSpcReduction="10000"/>
          </a:bodyPr>
          <a:lstStyle>
            <a:lvl1pPr>
              <a:spcBef>
                <a:spcPct val="20000"/>
              </a:spcBef>
              <a:buClr>
                <a:schemeClr val="hlink"/>
              </a:buClr>
              <a:buSzPct val="90000"/>
              <a:buFont typeface="Wingdings"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1pPr>
            <a:lvl2pPr marL="557213" indent="-214313">
              <a:spcBef>
                <a:spcPct val="20000"/>
              </a:spcBef>
              <a:buChar char="–"/>
              <a:defRPr sz="21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lr>
                <a:schemeClr val="accent2"/>
              </a:buClr>
              <a:buSzPct val="90000"/>
              <a:buFont typeface="Wingdings" pitchFamily="2" charset="2"/>
              <a:buBlip>
                <a:blip r:embed="rId4"/>
              </a:buBlip>
              <a:defRPr sz="18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lr>
                <a:schemeClr val="folHlink"/>
              </a:buClr>
              <a:buSzPct val="90000"/>
              <a:buFont typeface="Wingdings" pitchFamily="2" charset="2"/>
              <a:buBlip>
                <a:blip r:embed="rId5"/>
              </a:buBlip>
              <a:defRPr sz="15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20000"/>
              </a:spcBef>
              <a:spcAft>
                <a:spcPct val="0"/>
              </a:spcAft>
              <a:buClr>
                <a:schemeClr val="folHlink"/>
              </a:buClr>
              <a:buSzPct val="90000"/>
              <a:buFont typeface="Wingdings" pitchFamily="2" charset="2"/>
              <a:buBlip>
                <a:blip r:embed="rId5"/>
              </a:buBlip>
              <a:defRPr sz="15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20000"/>
              </a:spcBef>
              <a:spcAft>
                <a:spcPct val="0"/>
              </a:spcAft>
              <a:buClr>
                <a:schemeClr val="folHlink"/>
              </a:buClr>
              <a:buSzPct val="90000"/>
              <a:buFont typeface="Wingdings" pitchFamily="2" charset="2"/>
              <a:buBlip>
                <a:blip r:embed="rId5"/>
              </a:buBlip>
              <a:defRPr sz="15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20000"/>
              </a:spcBef>
              <a:spcAft>
                <a:spcPct val="0"/>
              </a:spcAft>
              <a:buClr>
                <a:schemeClr val="folHlink"/>
              </a:buClr>
              <a:buSzPct val="90000"/>
              <a:buFont typeface="Wingdings" pitchFamily="2" charset="2"/>
              <a:buBlip>
                <a:blip r:embed="rId5"/>
              </a:buBlip>
              <a:defRPr sz="15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20000"/>
              </a:spcBef>
              <a:spcAft>
                <a:spcPct val="0"/>
              </a:spcAft>
              <a:buClr>
                <a:schemeClr val="folHlink"/>
              </a:buClr>
              <a:buSzPct val="90000"/>
              <a:buFont typeface="Wingdings" pitchFamily="2" charset="2"/>
              <a:buBlip>
                <a:blip r:embed="rId5"/>
              </a:buBlip>
              <a:defRPr sz="15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spcAft>
                <a:spcPts val="450"/>
              </a:spcAft>
              <a:buClrTx/>
              <a:buSzTx/>
              <a:buNone/>
            </a:pPr>
            <a:fld id="{0323181B-B82E-2947-A260-866D0F082977}" type="slidenum">
              <a:rPr lang="en-GB" altLang="en-US" sz="1350"/>
              <a:pPr>
                <a:lnSpc>
                  <a:spcPct val="90000"/>
                </a:lnSpc>
                <a:spcBef>
                  <a:spcPct val="0"/>
                </a:spcBef>
                <a:spcAft>
                  <a:spcPts val="450"/>
                </a:spcAft>
                <a:buClrTx/>
                <a:buSzTx/>
                <a:buNone/>
              </a:pPr>
              <a:t>5</a:t>
            </a:fld>
            <a:endParaRPr lang="en-GB" altLang="en-US" sz="1350"/>
          </a:p>
        </p:txBody>
      </p:sp>
      <p:graphicFrame>
        <p:nvGraphicFramePr>
          <p:cNvPr id="67589" name="Rectangle 3">
            <a:extLst>
              <a:ext uri="{FF2B5EF4-FFF2-40B4-BE49-F238E27FC236}">
                <a16:creationId xmlns:a16="http://schemas.microsoft.com/office/drawing/2014/main" id="{BEE47082-A9E7-8D72-0F7F-33C8E5548D54}"/>
              </a:ext>
            </a:extLst>
          </p:cNvPr>
          <p:cNvGraphicFramePr/>
          <p:nvPr>
            <p:extLst>
              <p:ext uri="{D42A27DB-BD31-4B8C-83A1-F6EECF244321}">
                <p14:modId xmlns:p14="http://schemas.microsoft.com/office/powerpoint/2010/main" val="2696144575"/>
              </p:ext>
            </p:extLst>
          </p:nvPr>
        </p:nvGraphicFramePr>
        <p:xfrm>
          <a:off x="628650" y="2359474"/>
          <a:ext cx="7886700" cy="312062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2271B-C0B2-8FE8-11F3-1EE680E489C7}"/>
              </a:ext>
            </a:extLst>
          </p:cNvPr>
          <p:cNvSpPr>
            <a:spLocks noGrp="1"/>
          </p:cNvSpPr>
          <p:nvPr>
            <p:ph type="title"/>
          </p:nvPr>
        </p:nvSpPr>
        <p:spPr/>
        <p:txBody>
          <a:bodyPr/>
          <a:lstStyle/>
          <a:p>
            <a:r>
              <a:rPr lang="en-BE" dirty="0"/>
              <a:t>What are Sports Associations allowed to do?</a:t>
            </a:r>
          </a:p>
        </p:txBody>
      </p:sp>
      <p:sp>
        <p:nvSpPr>
          <p:cNvPr id="3" name="Content Placeholder 2">
            <a:extLst>
              <a:ext uri="{FF2B5EF4-FFF2-40B4-BE49-F238E27FC236}">
                <a16:creationId xmlns:a16="http://schemas.microsoft.com/office/drawing/2014/main" id="{596268C3-B1AA-9126-309F-DE0C334B949E}"/>
              </a:ext>
            </a:extLst>
          </p:cNvPr>
          <p:cNvSpPr>
            <a:spLocks noGrp="1"/>
          </p:cNvSpPr>
          <p:nvPr>
            <p:ph idx="1"/>
          </p:nvPr>
        </p:nvSpPr>
        <p:spPr/>
        <p:txBody>
          <a:bodyPr/>
          <a:lstStyle/>
          <a:p>
            <a:r>
              <a:rPr lang="en-GB" dirty="0"/>
              <a:t>T</a:t>
            </a:r>
            <a:r>
              <a:rPr lang="en-BE" dirty="0"/>
              <a:t>o adopt, </a:t>
            </a:r>
            <a:r>
              <a:rPr lang="en-GB" dirty="0"/>
              <a:t>implement and enforce rules related to the organization of competitions</a:t>
            </a:r>
          </a:p>
          <a:p>
            <a:r>
              <a:rPr lang="en-GB" dirty="0"/>
              <a:t>To adopt and impose common rules for uniformity and co-</a:t>
            </a:r>
            <a:r>
              <a:rPr lang="en-GB" dirty="0" err="1"/>
              <a:t>ordinationation</a:t>
            </a:r>
            <a:endParaRPr lang="en-GB" dirty="0"/>
          </a:p>
          <a:p>
            <a:r>
              <a:rPr lang="en-GB" dirty="0"/>
              <a:t>To regulate the composition of teams</a:t>
            </a:r>
          </a:p>
          <a:p>
            <a:r>
              <a:rPr lang="en-GB" dirty="0"/>
              <a:t>To adopt sanctions/penalties (para.143)</a:t>
            </a:r>
          </a:p>
          <a:p>
            <a:r>
              <a:rPr lang="en-GB" dirty="0"/>
              <a:t>To ensure the stability of the composition of the pool of players (by prohibiting unilateral termination during the season (Art. 16) RSTP (para. 144). </a:t>
            </a:r>
            <a:r>
              <a:rPr lang="en-GB" dirty="0">
                <a:solidFill>
                  <a:srgbClr val="FF0000"/>
                </a:solidFill>
              </a:rPr>
              <a:t>BUT….</a:t>
            </a:r>
            <a:endParaRPr lang="en-BE" dirty="0">
              <a:solidFill>
                <a:srgbClr val="FF0000"/>
              </a:solidFill>
            </a:endParaRPr>
          </a:p>
        </p:txBody>
      </p:sp>
      <p:sp>
        <p:nvSpPr>
          <p:cNvPr id="4" name="Date Placeholder 3">
            <a:extLst>
              <a:ext uri="{FF2B5EF4-FFF2-40B4-BE49-F238E27FC236}">
                <a16:creationId xmlns:a16="http://schemas.microsoft.com/office/drawing/2014/main" id="{3E79BCE6-6FEE-017B-832E-71F85076B274}"/>
              </a:ext>
            </a:extLst>
          </p:cNvPr>
          <p:cNvSpPr>
            <a:spLocks noGrp="1"/>
          </p:cNvSpPr>
          <p:nvPr>
            <p:ph type="dt" sz="half" idx="10"/>
          </p:nvPr>
        </p:nvSpPr>
        <p:spPr/>
        <p:txBody>
          <a:bodyPr/>
          <a:lstStyle/>
          <a:p>
            <a:pPr>
              <a:defRPr/>
            </a:pPr>
            <a:fld id="{E6943BE6-D5E4-4F8B-A2CB-B479ABCF7EC1}" type="datetime1">
              <a:rPr lang="en-GB" altLang="en-US" smtClean="0"/>
              <a:pPr>
                <a:defRPr/>
              </a:pPr>
              <a:t>26/11/2025</a:t>
            </a:fld>
            <a:r>
              <a:rPr lang="en-GB" altLang="en-US" dirty="0"/>
              <a:t> RSTP</a:t>
            </a:r>
          </a:p>
        </p:txBody>
      </p:sp>
      <p:sp>
        <p:nvSpPr>
          <p:cNvPr id="5" name="Slide Number Placeholder 4">
            <a:extLst>
              <a:ext uri="{FF2B5EF4-FFF2-40B4-BE49-F238E27FC236}">
                <a16:creationId xmlns:a16="http://schemas.microsoft.com/office/drawing/2014/main" id="{2EE1686F-CB10-55EF-F0B2-D80B03E167C2}"/>
              </a:ext>
            </a:extLst>
          </p:cNvPr>
          <p:cNvSpPr>
            <a:spLocks noGrp="1"/>
          </p:cNvSpPr>
          <p:nvPr>
            <p:ph type="sldNum" sz="quarter" idx="12"/>
          </p:nvPr>
        </p:nvSpPr>
        <p:spPr/>
        <p:txBody>
          <a:bodyPr/>
          <a:lstStyle/>
          <a:p>
            <a:fld id="{71CA4EB5-D191-44E0-BDDD-BE88B9C108A4}" type="slidenum">
              <a:rPr lang="en-GB" altLang="en-US" smtClean="0"/>
              <a:pPr/>
              <a:t>50</a:t>
            </a:fld>
            <a:endParaRPr lang="en-GB" altLang="en-US"/>
          </a:p>
        </p:txBody>
      </p:sp>
    </p:spTree>
    <p:extLst>
      <p:ext uri="{BB962C8B-B14F-4D97-AF65-F5344CB8AC3E}">
        <p14:creationId xmlns:p14="http://schemas.microsoft.com/office/powerpoint/2010/main" val="946912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9F8FC-24BE-E02A-61E2-B81CD1690D85}"/>
              </a:ext>
            </a:extLst>
          </p:cNvPr>
          <p:cNvSpPr>
            <a:spLocks noGrp="1"/>
          </p:cNvSpPr>
          <p:nvPr>
            <p:ph type="title"/>
          </p:nvPr>
        </p:nvSpPr>
        <p:spPr/>
        <p:txBody>
          <a:bodyPr/>
          <a:lstStyle/>
          <a:p>
            <a:r>
              <a:rPr lang="en-BE" dirty="0"/>
              <a:t>What is prohibited to Football Clubs to do ?</a:t>
            </a:r>
          </a:p>
        </p:txBody>
      </p:sp>
      <p:sp>
        <p:nvSpPr>
          <p:cNvPr id="3" name="Content Placeholder 2">
            <a:extLst>
              <a:ext uri="{FF2B5EF4-FFF2-40B4-BE49-F238E27FC236}">
                <a16:creationId xmlns:a16="http://schemas.microsoft.com/office/drawing/2014/main" id="{36E11ABF-F738-E9A6-3A25-593663BD4413}"/>
              </a:ext>
            </a:extLst>
          </p:cNvPr>
          <p:cNvSpPr>
            <a:spLocks noGrp="1"/>
          </p:cNvSpPr>
          <p:nvPr>
            <p:ph idx="1"/>
          </p:nvPr>
        </p:nvSpPr>
        <p:spPr/>
        <p:txBody>
          <a:bodyPr/>
          <a:lstStyle/>
          <a:p>
            <a:pPr algn="just"/>
            <a:r>
              <a:rPr lang="en-BE" dirty="0"/>
              <a:t>No to the acceptance of any generealised drastic and permanent restriction or even prevention of any possibility for clubs to recruit players already employed by other clubs when the contract has been allegedely terminated without just cause”</a:t>
            </a:r>
          </a:p>
          <a:p>
            <a:r>
              <a:rPr lang="en-BE" b="1" i="1" dirty="0">
                <a:solidFill>
                  <a:srgbClr val="FF0000"/>
                </a:solidFill>
              </a:rPr>
              <a:t>No to“No-poaching” </a:t>
            </a:r>
            <a:r>
              <a:rPr lang="en-BE" b="1" dirty="0">
                <a:solidFill>
                  <a:srgbClr val="FF0000"/>
                </a:solidFill>
              </a:rPr>
              <a:t>agreements between clubs</a:t>
            </a:r>
            <a:r>
              <a:rPr lang="en-BE" dirty="0"/>
              <a:t> resulting in the artificial partitioning of national an local markets, to the benefits of all clubs. (para. 145)</a:t>
            </a:r>
          </a:p>
        </p:txBody>
      </p:sp>
      <p:sp>
        <p:nvSpPr>
          <p:cNvPr id="4" name="Date Placeholder 3">
            <a:extLst>
              <a:ext uri="{FF2B5EF4-FFF2-40B4-BE49-F238E27FC236}">
                <a16:creationId xmlns:a16="http://schemas.microsoft.com/office/drawing/2014/main" id="{AA72C057-D288-26FA-0B0C-0F75974F4796}"/>
              </a:ext>
            </a:extLst>
          </p:cNvPr>
          <p:cNvSpPr>
            <a:spLocks noGrp="1"/>
          </p:cNvSpPr>
          <p:nvPr>
            <p:ph type="dt" sz="half" idx="10"/>
          </p:nvPr>
        </p:nvSpPr>
        <p:spPr/>
        <p:txBody>
          <a:bodyPr/>
          <a:lstStyle/>
          <a:p>
            <a:pPr>
              <a:defRPr/>
            </a:pPr>
            <a:fld id="{E6943BE6-D5E4-4F8B-A2CB-B479ABCF7EC1}" type="datetime1">
              <a:rPr lang="en-GB" altLang="en-US" smtClean="0"/>
              <a:pPr>
                <a:defRPr/>
              </a:pPr>
              <a:t>26/11/2025</a:t>
            </a:fld>
            <a:endParaRPr lang="en-GB" altLang="en-US"/>
          </a:p>
        </p:txBody>
      </p:sp>
      <p:sp>
        <p:nvSpPr>
          <p:cNvPr id="5" name="Slide Number Placeholder 4">
            <a:extLst>
              <a:ext uri="{FF2B5EF4-FFF2-40B4-BE49-F238E27FC236}">
                <a16:creationId xmlns:a16="http://schemas.microsoft.com/office/drawing/2014/main" id="{16AA1FE2-7377-FDA1-F9A3-A18948D5D496}"/>
              </a:ext>
            </a:extLst>
          </p:cNvPr>
          <p:cNvSpPr>
            <a:spLocks noGrp="1"/>
          </p:cNvSpPr>
          <p:nvPr>
            <p:ph type="sldNum" sz="quarter" idx="12"/>
          </p:nvPr>
        </p:nvSpPr>
        <p:spPr/>
        <p:txBody>
          <a:bodyPr/>
          <a:lstStyle/>
          <a:p>
            <a:fld id="{71CA4EB5-D191-44E0-BDDD-BE88B9C108A4}" type="slidenum">
              <a:rPr lang="en-GB" altLang="en-US" smtClean="0"/>
              <a:pPr/>
              <a:t>51</a:t>
            </a:fld>
            <a:endParaRPr lang="en-GB" altLang="en-US"/>
          </a:p>
        </p:txBody>
      </p:sp>
    </p:spTree>
    <p:extLst>
      <p:ext uri="{BB962C8B-B14F-4D97-AF65-F5344CB8AC3E}">
        <p14:creationId xmlns:p14="http://schemas.microsoft.com/office/powerpoint/2010/main" val="41452000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829D6-820A-8275-4324-C356DCCE3D09}"/>
              </a:ext>
            </a:extLst>
          </p:cNvPr>
          <p:cNvSpPr>
            <a:spLocks noGrp="1"/>
          </p:cNvSpPr>
          <p:nvPr>
            <p:ph type="title"/>
          </p:nvPr>
        </p:nvSpPr>
        <p:spPr/>
        <p:txBody>
          <a:bodyPr/>
          <a:lstStyle/>
          <a:p>
            <a:r>
              <a:rPr lang="en-BE" dirty="0"/>
              <a:t>THUS FIFA RULES</a:t>
            </a:r>
          </a:p>
        </p:txBody>
      </p:sp>
      <p:sp>
        <p:nvSpPr>
          <p:cNvPr id="3" name="Content Placeholder 2">
            <a:extLst>
              <a:ext uri="{FF2B5EF4-FFF2-40B4-BE49-F238E27FC236}">
                <a16:creationId xmlns:a16="http://schemas.microsoft.com/office/drawing/2014/main" id="{B0588079-0928-90AE-A280-BB311D4490BB}"/>
              </a:ext>
            </a:extLst>
          </p:cNvPr>
          <p:cNvSpPr>
            <a:spLocks noGrp="1"/>
          </p:cNvSpPr>
          <p:nvPr>
            <p:ph idx="1"/>
          </p:nvPr>
        </p:nvSpPr>
        <p:spPr/>
        <p:txBody>
          <a:bodyPr/>
          <a:lstStyle/>
          <a:p>
            <a:r>
              <a:rPr lang="en-BE" dirty="0"/>
              <a:t>FREEZE the market (para. 146)</a:t>
            </a:r>
          </a:p>
          <a:p>
            <a:r>
              <a:rPr lang="en-BE" dirty="0"/>
              <a:t>They are “a clear restriction on the market” (para. 146)</a:t>
            </a:r>
          </a:p>
          <a:p>
            <a:r>
              <a:rPr lang="en-BE" dirty="0"/>
              <a:t>Restriction by object (para. 148)</a:t>
            </a:r>
          </a:p>
          <a:p>
            <a:r>
              <a:rPr lang="en-GB" dirty="0"/>
              <a:t>No possible </a:t>
            </a:r>
            <a:r>
              <a:rPr lang="en-GB" dirty="0" err="1"/>
              <a:t>expection</a:t>
            </a:r>
            <a:r>
              <a:rPr lang="en-GB" dirty="0"/>
              <a:t> under Art. 101(3)TFEU because…</a:t>
            </a:r>
          </a:p>
          <a:p>
            <a:r>
              <a:rPr lang="en-GB" dirty="0"/>
              <a:t>1.Discretionary and/or disproportionate</a:t>
            </a:r>
          </a:p>
          <a:p>
            <a:r>
              <a:rPr lang="en-GB" dirty="0"/>
              <a:t>2. Not necessary.</a:t>
            </a:r>
          </a:p>
          <a:p>
            <a:r>
              <a:rPr lang="en-GB" dirty="0"/>
              <a:t>Contrary to EU Competition Law. </a:t>
            </a:r>
            <a:endParaRPr lang="en-BE" dirty="0"/>
          </a:p>
        </p:txBody>
      </p:sp>
      <p:sp>
        <p:nvSpPr>
          <p:cNvPr id="4" name="Date Placeholder 3">
            <a:extLst>
              <a:ext uri="{FF2B5EF4-FFF2-40B4-BE49-F238E27FC236}">
                <a16:creationId xmlns:a16="http://schemas.microsoft.com/office/drawing/2014/main" id="{A2402E8A-59AE-F2E1-B4D5-B045C3FB9005}"/>
              </a:ext>
            </a:extLst>
          </p:cNvPr>
          <p:cNvSpPr>
            <a:spLocks noGrp="1"/>
          </p:cNvSpPr>
          <p:nvPr>
            <p:ph type="dt" sz="half" idx="10"/>
          </p:nvPr>
        </p:nvSpPr>
        <p:spPr/>
        <p:txBody>
          <a:bodyPr/>
          <a:lstStyle/>
          <a:p>
            <a:pPr>
              <a:defRPr/>
            </a:pPr>
            <a:fld id="{E6943BE6-D5E4-4F8B-A2CB-B479ABCF7EC1}" type="datetime1">
              <a:rPr lang="en-GB" altLang="en-US" smtClean="0"/>
              <a:pPr>
                <a:defRPr/>
              </a:pPr>
              <a:t>26/11/2025</a:t>
            </a:fld>
            <a:endParaRPr lang="en-GB" altLang="en-US"/>
          </a:p>
        </p:txBody>
      </p:sp>
      <p:sp>
        <p:nvSpPr>
          <p:cNvPr id="5" name="Slide Number Placeholder 4">
            <a:extLst>
              <a:ext uri="{FF2B5EF4-FFF2-40B4-BE49-F238E27FC236}">
                <a16:creationId xmlns:a16="http://schemas.microsoft.com/office/drawing/2014/main" id="{6FF6995B-8F52-EA35-AD49-72359E860888}"/>
              </a:ext>
            </a:extLst>
          </p:cNvPr>
          <p:cNvSpPr>
            <a:spLocks noGrp="1"/>
          </p:cNvSpPr>
          <p:nvPr>
            <p:ph type="sldNum" sz="quarter" idx="12"/>
          </p:nvPr>
        </p:nvSpPr>
        <p:spPr/>
        <p:txBody>
          <a:bodyPr/>
          <a:lstStyle/>
          <a:p>
            <a:fld id="{71CA4EB5-D191-44E0-BDDD-BE88B9C108A4}" type="slidenum">
              <a:rPr lang="en-GB" altLang="en-US" smtClean="0"/>
              <a:pPr/>
              <a:t>52</a:t>
            </a:fld>
            <a:endParaRPr lang="en-GB" altLang="en-US"/>
          </a:p>
        </p:txBody>
      </p:sp>
    </p:spTree>
    <p:extLst>
      <p:ext uri="{BB962C8B-B14F-4D97-AF65-F5344CB8AC3E}">
        <p14:creationId xmlns:p14="http://schemas.microsoft.com/office/powerpoint/2010/main" val="4162259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983F5-F0DC-96B1-101F-9DA74103E2B6}"/>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FB5D468A-C872-FC72-A256-DC477C2EC474}"/>
              </a:ext>
            </a:extLst>
          </p:cNvPr>
          <p:cNvSpPr>
            <a:spLocks noGrp="1"/>
          </p:cNvSpPr>
          <p:nvPr>
            <p:ph type="title"/>
          </p:nvPr>
        </p:nvSpPr>
        <p:spPr>
          <a:xfrm>
            <a:off x="683568" y="392113"/>
            <a:ext cx="8229600" cy="1143000"/>
          </a:xfrm>
        </p:spPr>
        <p:txBody>
          <a:bodyPr/>
          <a:lstStyle/>
          <a:p>
            <a:r>
              <a:rPr lang="en-US" dirty="0"/>
              <a:t>FIFA RSTP</a:t>
            </a:r>
          </a:p>
        </p:txBody>
      </p:sp>
      <p:sp>
        <p:nvSpPr>
          <p:cNvPr id="3" name="Date Placeholder 2">
            <a:extLst>
              <a:ext uri="{FF2B5EF4-FFF2-40B4-BE49-F238E27FC236}">
                <a16:creationId xmlns:a16="http://schemas.microsoft.com/office/drawing/2014/main" id="{E85881A1-EE1F-6F3A-B508-43D73C4306E7}"/>
              </a:ext>
            </a:extLst>
          </p:cNvPr>
          <p:cNvSpPr>
            <a:spLocks noGrp="1"/>
          </p:cNvSpPr>
          <p:nvPr>
            <p:ph type="dt" sz="half" idx="10"/>
          </p:nvPr>
        </p:nvSpPr>
        <p:spPr/>
        <p:txBody>
          <a:bodyPr wrap="square" anchor="b">
            <a:normAutofit/>
          </a:bodyPr>
          <a:lstStyle/>
          <a:p>
            <a:pPr>
              <a:spcAft>
                <a:spcPts val="600"/>
              </a:spcAft>
              <a:defRPr/>
            </a:pPr>
            <a:fld id="{816CA0B3-32D7-4B48-9E15-D06DF8084392}" type="datetime1">
              <a:rPr lang="en-GB" altLang="en-US" smtClean="0"/>
              <a:pPr>
                <a:spcAft>
                  <a:spcPts val="600"/>
                </a:spcAft>
                <a:defRPr/>
              </a:pPr>
              <a:t>26/11/2025</a:t>
            </a:fld>
            <a:endParaRPr lang="en-GB" altLang="en-US"/>
          </a:p>
        </p:txBody>
      </p:sp>
      <p:sp>
        <p:nvSpPr>
          <p:cNvPr id="4" name="Slide Number Placeholder 3">
            <a:extLst>
              <a:ext uri="{FF2B5EF4-FFF2-40B4-BE49-F238E27FC236}">
                <a16:creationId xmlns:a16="http://schemas.microsoft.com/office/drawing/2014/main" id="{A39B752B-A638-E5BB-F920-5A6A73C39145}"/>
              </a:ext>
            </a:extLst>
          </p:cNvPr>
          <p:cNvSpPr>
            <a:spLocks noGrp="1"/>
          </p:cNvSpPr>
          <p:nvPr>
            <p:ph type="sldNum" sz="quarter" idx="12"/>
          </p:nvPr>
        </p:nvSpPr>
        <p:spPr/>
        <p:txBody>
          <a:bodyPr wrap="square" anchor="b">
            <a:normAutofit/>
          </a:bodyPr>
          <a:lstStyle/>
          <a:p>
            <a:pPr>
              <a:spcAft>
                <a:spcPts val="600"/>
              </a:spcAft>
            </a:pPr>
            <a:fld id="{A091509F-5507-425C-8EE4-FF3119467AAE}" type="slidenum">
              <a:rPr lang="en-GB" altLang="en-US" smtClean="0"/>
              <a:pPr>
                <a:spcAft>
                  <a:spcPts val="600"/>
                </a:spcAft>
              </a:pPr>
              <a:t>53</a:t>
            </a:fld>
            <a:endParaRPr lang="en-GB" altLang="en-US"/>
          </a:p>
        </p:txBody>
      </p:sp>
      <p:sp>
        <p:nvSpPr>
          <p:cNvPr id="5" name="TextBox 4">
            <a:extLst>
              <a:ext uri="{FF2B5EF4-FFF2-40B4-BE49-F238E27FC236}">
                <a16:creationId xmlns:a16="http://schemas.microsoft.com/office/drawing/2014/main" id="{9B2F4201-8A48-1B6E-4108-6FDBFD206D0D}"/>
              </a:ext>
            </a:extLst>
          </p:cNvPr>
          <p:cNvSpPr txBox="1"/>
          <p:nvPr/>
        </p:nvSpPr>
        <p:spPr>
          <a:xfrm>
            <a:off x="5204740" y="2852936"/>
            <a:ext cx="4572000" cy="369332"/>
          </a:xfrm>
          <a:prstGeom prst="rect">
            <a:avLst/>
          </a:prstGeom>
          <a:noFill/>
        </p:spPr>
        <p:txBody>
          <a:bodyPr wrap="square">
            <a:spAutoFit/>
          </a:bodyPr>
          <a:lstStyle/>
          <a:p>
            <a:endParaRPr lang="en-BE" dirty="0"/>
          </a:p>
        </p:txBody>
      </p:sp>
      <p:pic>
        <p:nvPicPr>
          <p:cNvPr id="6" name="Picture 2">
            <a:extLst>
              <a:ext uri="{FF2B5EF4-FFF2-40B4-BE49-F238E27FC236}">
                <a16:creationId xmlns:a16="http://schemas.microsoft.com/office/drawing/2014/main" id="{32F3BFAE-CBF1-FFA5-5596-3EE92C4E6B2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496149" y="1600200"/>
            <a:ext cx="3190651" cy="46434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milio Garcia Silvero sur LinkedIn : Our new provisions in the FIFA  Regulations on the Status and Transfer of…">
            <a:extLst>
              <a:ext uri="{FF2B5EF4-FFF2-40B4-BE49-F238E27FC236}">
                <a16:creationId xmlns:a16="http://schemas.microsoft.com/office/drawing/2014/main" id="{EFBEDF16-79FF-0CD2-E21B-80B1D06D7F3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81174" y="1600200"/>
            <a:ext cx="3190651" cy="4643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4531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BD68D-75F2-9426-1151-CE8F217B3F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6A61C2-28CB-391A-CA4E-C9780B61B9AB}"/>
              </a:ext>
            </a:extLst>
          </p:cNvPr>
          <p:cNvSpPr>
            <a:spLocks noGrp="1"/>
          </p:cNvSpPr>
          <p:nvPr>
            <p:ph type="title"/>
          </p:nvPr>
        </p:nvSpPr>
        <p:spPr>
          <a:xfrm>
            <a:off x="630238" y="365126"/>
            <a:ext cx="7886700" cy="212378"/>
          </a:xfrm>
        </p:spPr>
        <p:txBody>
          <a:bodyPr/>
          <a:lstStyle/>
          <a:p>
            <a:r>
              <a:rPr lang="en-BE" dirty="0"/>
              <a:t>Art. 17.1</a:t>
            </a:r>
          </a:p>
        </p:txBody>
      </p:sp>
      <p:sp>
        <p:nvSpPr>
          <p:cNvPr id="3" name="Text Placeholder 2">
            <a:extLst>
              <a:ext uri="{FF2B5EF4-FFF2-40B4-BE49-F238E27FC236}">
                <a16:creationId xmlns:a16="http://schemas.microsoft.com/office/drawing/2014/main" id="{32A574DD-5BCC-E7E8-25E9-A41CA29680AA}"/>
              </a:ext>
            </a:extLst>
          </p:cNvPr>
          <p:cNvSpPr>
            <a:spLocks noGrp="1"/>
          </p:cNvSpPr>
          <p:nvPr>
            <p:ph type="body" idx="1"/>
          </p:nvPr>
        </p:nvSpPr>
        <p:spPr>
          <a:xfrm>
            <a:off x="630238" y="614363"/>
            <a:ext cx="3868737" cy="482378"/>
          </a:xfrm>
        </p:spPr>
        <p:txBody>
          <a:bodyPr/>
          <a:lstStyle/>
          <a:p>
            <a:r>
              <a:rPr lang="en-GB" dirty="0"/>
              <a:t>U</a:t>
            </a:r>
            <a:r>
              <a:rPr lang="en-BE" dirty="0"/>
              <a:t>ntil 31.12.2024</a:t>
            </a:r>
          </a:p>
        </p:txBody>
      </p:sp>
      <p:sp>
        <p:nvSpPr>
          <p:cNvPr id="4" name="Content Placeholder 3">
            <a:extLst>
              <a:ext uri="{FF2B5EF4-FFF2-40B4-BE49-F238E27FC236}">
                <a16:creationId xmlns:a16="http://schemas.microsoft.com/office/drawing/2014/main" id="{61C17546-0634-D5BE-000A-3E6477268715}"/>
              </a:ext>
            </a:extLst>
          </p:cNvPr>
          <p:cNvSpPr>
            <a:spLocks noGrp="1"/>
          </p:cNvSpPr>
          <p:nvPr>
            <p:ph sz="half" idx="2"/>
          </p:nvPr>
        </p:nvSpPr>
        <p:spPr>
          <a:xfrm>
            <a:off x="160462" y="1133600"/>
            <a:ext cx="4335338" cy="5110038"/>
          </a:xfrm>
        </p:spPr>
        <p:txBody>
          <a:bodyPr/>
          <a:lstStyle/>
          <a:p>
            <a:pPr marL="0" indent="0">
              <a:buNone/>
            </a:pPr>
            <a:r>
              <a:rPr lang="en-BE" sz="2400" b="1" kern="0" dirty="0">
                <a:solidFill>
                  <a:srgbClr val="00B050"/>
                </a:solidFill>
                <a:effectLst/>
                <a:latin typeface="OpenSans"/>
                <a:ea typeface="Times New Roman" panose="02020603050405020304" pitchFamily="18" charset="0"/>
                <a:cs typeface="Times New Roman" panose="02020603050405020304" pitchFamily="18" charset="0"/>
              </a:rPr>
              <a:t>In all cases, the party in breach shall pay compensation. Subject to the provisions of article 20 and Annexe 4 in relation to training compensation, and </a:t>
            </a:r>
            <a:r>
              <a:rPr lang="en-BE" sz="2400" b="1"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unless otherwise provided for in the contract</a:t>
            </a:r>
            <a:r>
              <a:rPr lang="en-BE" sz="2400" b="1" kern="0" dirty="0">
                <a:solidFill>
                  <a:srgbClr val="00B050"/>
                </a:solidFill>
                <a:effectLst/>
                <a:latin typeface="OpenSans"/>
                <a:ea typeface="Times New Roman" panose="02020603050405020304" pitchFamily="18" charset="0"/>
                <a:cs typeface="Times New Roman" panose="02020603050405020304" pitchFamily="18" charset="0"/>
              </a:rPr>
              <a:t>, </a:t>
            </a:r>
            <a:r>
              <a:rPr lang="en-BE" sz="2400" b="1"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compensation</a:t>
            </a:r>
            <a:r>
              <a:rPr lang="en-BE" sz="2400" b="1" kern="0" dirty="0">
                <a:solidFill>
                  <a:srgbClr val="00B050"/>
                </a:solidFill>
                <a:effectLst/>
                <a:latin typeface="OpenSans"/>
                <a:ea typeface="Times New Roman" panose="02020603050405020304" pitchFamily="18" charset="0"/>
                <a:cs typeface="Times New Roman" panose="02020603050405020304" pitchFamily="18" charset="0"/>
              </a:rPr>
              <a:t> for the breach shall be calculated with due consideration for </a:t>
            </a:r>
            <a:r>
              <a:rPr lang="en-BE" sz="2400" b="1"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the law of the country concerned</a:t>
            </a:r>
            <a:endParaRPr lang="en-BE" sz="2400" dirty="0">
              <a:highlight>
                <a:srgbClr val="FFFF00"/>
              </a:highlight>
            </a:endParaRPr>
          </a:p>
        </p:txBody>
      </p:sp>
      <p:sp>
        <p:nvSpPr>
          <p:cNvPr id="5" name="Text Placeholder 4">
            <a:extLst>
              <a:ext uri="{FF2B5EF4-FFF2-40B4-BE49-F238E27FC236}">
                <a16:creationId xmlns:a16="http://schemas.microsoft.com/office/drawing/2014/main" id="{B9DB694E-5C67-C707-CCB4-4EC54E5F2FB7}"/>
              </a:ext>
            </a:extLst>
          </p:cNvPr>
          <p:cNvSpPr>
            <a:spLocks noGrp="1"/>
          </p:cNvSpPr>
          <p:nvPr>
            <p:ph type="body" sz="quarter" idx="3"/>
          </p:nvPr>
        </p:nvSpPr>
        <p:spPr>
          <a:xfrm>
            <a:off x="4629150" y="764704"/>
            <a:ext cx="3887788" cy="332037"/>
          </a:xfrm>
        </p:spPr>
        <p:txBody>
          <a:bodyPr/>
          <a:lstStyle/>
          <a:p>
            <a:r>
              <a:rPr lang="en-BE" dirty="0"/>
              <a:t>As of 1.1.2025</a:t>
            </a:r>
          </a:p>
        </p:txBody>
      </p:sp>
      <p:sp>
        <p:nvSpPr>
          <p:cNvPr id="6" name="Content Placeholder 5">
            <a:extLst>
              <a:ext uri="{FF2B5EF4-FFF2-40B4-BE49-F238E27FC236}">
                <a16:creationId xmlns:a16="http://schemas.microsoft.com/office/drawing/2014/main" id="{F9F5A131-4AB2-F97F-FBAE-8A4BED08D22B}"/>
              </a:ext>
            </a:extLst>
          </p:cNvPr>
          <p:cNvSpPr>
            <a:spLocks noGrp="1"/>
          </p:cNvSpPr>
          <p:nvPr>
            <p:ph sz="quarter" idx="4"/>
          </p:nvPr>
        </p:nvSpPr>
        <p:spPr>
          <a:xfrm>
            <a:off x="4629150" y="1096741"/>
            <a:ext cx="4335338" cy="4996555"/>
          </a:xfrm>
        </p:spPr>
        <p:txBody>
          <a:bodyPr/>
          <a:lstStyle/>
          <a:p>
            <a:pPr marL="114300" indent="0" algn="just">
              <a:buNone/>
            </a:pPr>
            <a:r>
              <a:rPr lang="en-BE" sz="2400" b="1" kern="0" dirty="0">
                <a:solidFill>
                  <a:srgbClr val="00B050"/>
                </a:solidFill>
                <a:effectLst/>
                <a:latin typeface="OpenSans"/>
                <a:ea typeface="Times New Roman" panose="02020603050405020304" pitchFamily="18" charset="0"/>
                <a:cs typeface="Times New Roman" panose="02020603050405020304" pitchFamily="18" charset="0"/>
              </a:rPr>
              <a:t>In all cases, the party that has </a:t>
            </a:r>
            <a:r>
              <a:rPr lang="en-BE" sz="2400" b="1" kern="0">
                <a:solidFill>
                  <a:srgbClr val="00B050"/>
                </a:solidFill>
                <a:effectLst/>
                <a:latin typeface="OpenSans"/>
                <a:ea typeface="Times New Roman" panose="02020603050405020304" pitchFamily="18" charset="0"/>
                <a:cs typeface="Times New Roman" panose="02020603050405020304" pitchFamily="18" charset="0"/>
              </a:rPr>
              <a:t>suffered </a:t>
            </a:r>
            <a:r>
              <a:rPr lang="en-BE" sz="2400" b="1" kern="0">
                <a:solidFill>
                  <a:srgbClr val="FFC000"/>
                </a:solidFill>
                <a:effectLst/>
                <a:latin typeface="OpenSans"/>
                <a:ea typeface="Times New Roman" panose="02020603050405020304" pitchFamily="18" charset="0"/>
                <a:cs typeface="Times New Roman" panose="02020603050405020304" pitchFamily="18" charset="0"/>
              </a:rPr>
              <a:t>a damage</a:t>
            </a:r>
            <a:r>
              <a:rPr lang="en-BE" sz="2400" b="1" kern="0">
                <a:solidFill>
                  <a:srgbClr val="00B050"/>
                </a:solidFill>
                <a:effectLst/>
                <a:latin typeface="OpenSans"/>
                <a:ea typeface="Times New Roman" panose="02020603050405020304" pitchFamily="18" charset="0"/>
                <a:cs typeface="Times New Roman" panose="02020603050405020304" pitchFamily="18" charset="0"/>
              </a:rPr>
              <a:t> </a:t>
            </a:r>
            <a:r>
              <a:rPr lang="en-BE" sz="2400" b="1" kern="0" dirty="0">
                <a:solidFill>
                  <a:srgbClr val="00B050"/>
                </a:solidFill>
                <a:effectLst/>
                <a:latin typeface="OpenSans"/>
                <a:ea typeface="Times New Roman" panose="02020603050405020304" pitchFamily="18" charset="0"/>
                <a:cs typeface="Times New Roman" panose="02020603050405020304" pitchFamily="18" charset="0"/>
              </a:rPr>
              <a:t>as a result of a breach of contract by the counterparty shall be entitled to receive </a:t>
            </a:r>
            <a:r>
              <a:rPr lang="en-BE" sz="2400" b="1"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compensation</a:t>
            </a:r>
            <a:r>
              <a:rPr lang="en-BE" sz="2400" b="1" kern="0" dirty="0">
                <a:solidFill>
                  <a:srgbClr val="00B050"/>
                </a:solidFill>
                <a:effectLst/>
                <a:latin typeface="OpenSans"/>
                <a:ea typeface="Times New Roman" panose="02020603050405020304" pitchFamily="18" charset="0"/>
                <a:cs typeface="Times New Roman" panose="02020603050405020304" pitchFamily="18" charset="0"/>
              </a:rPr>
              <a:t>. Subject to the provisions of article 20 and Annexe 4 in relation to training compensation, and </a:t>
            </a:r>
            <a:r>
              <a:rPr lang="en-BE" sz="2400" b="1"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unless otherwise provided for in the contract</a:t>
            </a:r>
            <a:r>
              <a:rPr lang="en-BE" sz="2400" b="1" kern="0" dirty="0">
                <a:solidFill>
                  <a:srgbClr val="00B050"/>
                </a:solidFill>
                <a:effectLst/>
                <a:latin typeface="OpenSans"/>
                <a:ea typeface="Times New Roman" panose="02020603050405020304" pitchFamily="18" charset="0"/>
                <a:cs typeface="Times New Roman" panose="02020603050405020304" pitchFamily="18" charset="0"/>
              </a:rPr>
              <a:t>, compensation for the breach shall be calculated taking into account… with due consideration for </a:t>
            </a:r>
            <a:r>
              <a:rPr lang="en-BE" sz="2400" b="1"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the law of the country concerned</a:t>
            </a:r>
            <a:r>
              <a:rPr lang="en-BE" sz="2400"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a:t>
            </a:r>
            <a:endParaRPr lang="en-BE" sz="2400" kern="100" dirty="0">
              <a:solidFill>
                <a:srgbClr val="00B050"/>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p:txBody>
      </p:sp>
      <p:sp>
        <p:nvSpPr>
          <p:cNvPr id="7" name="Date Placeholder 6">
            <a:extLst>
              <a:ext uri="{FF2B5EF4-FFF2-40B4-BE49-F238E27FC236}">
                <a16:creationId xmlns:a16="http://schemas.microsoft.com/office/drawing/2014/main" id="{91CA9119-7988-8A79-C73C-C1A85AE1A9A0}"/>
              </a:ext>
            </a:extLst>
          </p:cNvPr>
          <p:cNvSpPr>
            <a:spLocks noGrp="1"/>
          </p:cNvSpPr>
          <p:nvPr>
            <p:ph type="dt" sz="half" idx="10"/>
          </p:nvPr>
        </p:nvSpPr>
        <p:spPr/>
        <p:txBody>
          <a:bodyPr/>
          <a:lstStyle/>
          <a:p>
            <a:pPr>
              <a:defRPr/>
            </a:pPr>
            <a:fld id="{5DF3FD13-BFC3-4740-935B-15F6D3CB3725}" type="datetime1">
              <a:rPr lang="en-GB" altLang="en-US" smtClean="0"/>
              <a:pPr>
                <a:defRPr/>
              </a:pPr>
              <a:t>26/11/2025</a:t>
            </a:fld>
            <a:endParaRPr lang="en-GB" altLang="en-US" dirty="0"/>
          </a:p>
        </p:txBody>
      </p:sp>
      <p:sp>
        <p:nvSpPr>
          <p:cNvPr id="8" name="Slide Number Placeholder 7">
            <a:extLst>
              <a:ext uri="{FF2B5EF4-FFF2-40B4-BE49-F238E27FC236}">
                <a16:creationId xmlns:a16="http://schemas.microsoft.com/office/drawing/2014/main" id="{6A5AEE24-8ADE-19FA-5884-C451176CB21D}"/>
              </a:ext>
            </a:extLst>
          </p:cNvPr>
          <p:cNvSpPr>
            <a:spLocks noGrp="1"/>
          </p:cNvSpPr>
          <p:nvPr>
            <p:ph type="sldNum" sz="quarter" idx="12"/>
          </p:nvPr>
        </p:nvSpPr>
        <p:spPr/>
        <p:txBody>
          <a:bodyPr/>
          <a:lstStyle/>
          <a:p>
            <a:fld id="{ED418AA5-2E6E-441D-BF04-BF5CDFDD51F4}" type="slidenum">
              <a:rPr lang="en-GB" altLang="en-US" smtClean="0"/>
              <a:pPr/>
              <a:t>54</a:t>
            </a:fld>
            <a:endParaRPr lang="en-GB" altLang="en-US"/>
          </a:p>
        </p:txBody>
      </p:sp>
    </p:spTree>
    <p:extLst>
      <p:ext uri="{BB962C8B-B14F-4D97-AF65-F5344CB8AC3E}">
        <p14:creationId xmlns:p14="http://schemas.microsoft.com/office/powerpoint/2010/main" val="21617722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9AC3D-EEFE-462C-26EC-3A1579F92D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D6FECF-9225-0687-F6A5-26EF7D6843B0}"/>
              </a:ext>
            </a:extLst>
          </p:cNvPr>
          <p:cNvSpPr>
            <a:spLocks noGrp="1"/>
          </p:cNvSpPr>
          <p:nvPr>
            <p:ph type="title"/>
          </p:nvPr>
        </p:nvSpPr>
        <p:spPr>
          <a:xfrm>
            <a:off x="630238" y="365126"/>
            <a:ext cx="7886700" cy="212378"/>
          </a:xfrm>
        </p:spPr>
        <p:txBody>
          <a:bodyPr/>
          <a:lstStyle/>
          <a:p>
            <a:r>
              <a:rPr lang="en-BE" dirty="0"/>
              <a:t>Art. 17.1</a:t>
            </a:r>
          </a:p>
        </p:txBody>
      </p:sp>
      <p:sp>
        <p:nvSpPr>
          <p:cNvPr id="3" name="Text Placeholder 2">
            <a:extLst>
              <a:ext uri="{FF2B5EF4-FFF2-40B4-BE49-F238E27FC236}">
                <a16:creationId xmlns:a16="http://schemas.microsoft.com/office/drawing/2014/main" id="{D1C4C399-8DE4-D32C-C8D9-1F7EF70A27D8}"/>
              </a:ext>
            </a:extLst>
          </p:cNvPr>
          <p:cNvSpPr>
            <a:spLocks noGrp="1"/>
          </p:cNvSpPr>
          <p:nvPr>
            <p:ph type="body" idx="1"/>
          </p:nvPr>
        </p:nvSpPr>
        <p:spPr>
          <a:xfrm>
            <a:off x="630238" y="764703"/>
            <a:ext cx="3868737" cy="332037"/>
          </a:xfrm>
        </p:spPr>
        <p:txBody>
          <a:bodyPr/>
          <a:lstStyle/>
          <a:p>
            <a:pPr algn="ctr"/>
            <a:r>
              <a:rPr lang="en-GB" dirty="0"/>
              <a:t>U</a:t>
            </a:r>
            <a:r>
              <a:rPr lang="en-BE" dirty="0"/>
              <a:t>ntil 31.12.2024</a:t>
            </a:r>
          </a:p>
        </p:txBody>
      </p:sp>
      <p:sp>
        <p:nvSpPr>
          <p:cNvPr id="4" name="Content Placeholder 3">
            <a:extLst>
              <a:ext uri="{FF2B5EF4-FFF2-40B4-BE49-F238E27FC236}">
                <a16:creationId xmlns:a16="http://schemas.microsoft.com/office/drawing/2014/main" id="{986756E3-76BD-93F2-8E28-ADEB0904A719}"/>
              </a:ext>
            </a:extLst>
          </p:cNvPr>
          <p:cNvSpPr>
            <a:spLocks noGrp="1"/>
          </p:cNvSpPr>
          <p:nvPr>
            <p:ph sz="half" idx="2"/>
          </p:nvPr>
        </p:nvSpPr>
        <p:spPr>
          <a:xfrm>
            <a:off x="160462" y="1283941"/>
            <a:ext cx="4468688" cy="4959697"/>
          </a:xfrm>
        </p:spPr>
        <p:txBody>
          <a:bodyPr/>
          <a:lstStyle/>
          <a:p>
            <a:pPr marL="0" indent="0" algn="just">
              <a:buNone/>
            </a:pPr>
            <a:r>
              <a:rPr lang="en-BE" sz="2400" b="1" kern="0" dirty="0">
                <a:solidFill>
                  <a:srgbClr val="FF0000"/>
                </a:solidFill>
                <a:effectLst/>
                <a:latin typeface="OpenSans"/>
                <a:ea typeface="Times New Roman" panose="02020603050405020304" pitchFamily="18" charset="0"/>
                <a:cs typeface="Times New Roman" panose="02020603050405020304" pitchFamily="18" charset="0"/>
              </a:rPr>
              <a:t>The </a:t>
            </a:r>
            <a:r>
              <a:rPr lang="en-BE" sz="2400" b="1" kern="0" dirty="0">
                <a:solidFill>
                  <a:srgbClr val="FF0000"/>
                </a:solidFill>
                <a:effectLst/>
                <a:highlight>
                  <a:srgbClr val="FFFF00"/>
                </a:highlight>
                <a:latin typeface="OpenSans"/>
                <a:ea typeface="Times New Roman" panose="02020603050405020304" pitchFamily="18" charset="0"/>
                <a:cs typeface="Times New Roman" panose="02020603050405020304" pitchFamily="18" charset="0"/>
              </a:rPr>
              <a:t>specificity of sport</a:t>
            </a:r>
            <a:r>
              <a:rPr lang="en-BE" sz="2400" b="1" kern="0" dirty="0">
                <a:solidFill>
                  <a:srgbClr val="FF0000"/>
                </a:solidFill>
                <a:effectLst/>
                <a:latin typeface="OpenSans"/>
                <a:ea typeface="Times New Roman" panose="02020603050405020304" pitchFamily="18" charset="0"/>
                <a:cs typeface="Times New Roman" panose="02020603050405020304" pitchFamily="18" charset="0"/>
              </a:rPr>
              <a:t>, and any other objective criteria. These criteria shall include, in particular, </a:t>
            </a:r>
            <a:r>
              <a:rPr lang="en-BE" sz="2400" b="1" kern="0" dirty="0">
                <a:solidFill>
                  <a:srgbClr val="FF0000"/>
                </a:solidFill>
                <a:effectLst/>
                <a:highlight>
                  <a:srgbClr val="FFFF00"/>
                </a:highlight>
                <a:latin typeface="OpenSans"/>
                <a:ea typeface="Times New Roman" panose="02020603050405020304" pitchFamily="18" charset="0"/>
                <a:cs typeface="Times New Roman" panose="02020603050405020304" pitchFamily="18" charset="0"/>
              </a:rPr>
              <a:t>the remuneration and other benefits due to the player under the existing contract and/or the new contract</a:t>
            </a:r>
            <a:r>
              <a:rPr lang="en-BE" sz="2400" b="1" kern="0" dirty="0">
                <a:solidFill>
                  <a:srgbClr val="FF0000"/>
                </a:solidFill>
                <a:effectLst/>
                <a:latin typeface="OpenSans"/>
                <a:ea typeface="Times New Roman" panose="02020603050405020304" pitchFamily="18" charset="0"/>
                <a:cs typeface="Times New Roman" panose="02020603050405020304" pitchFamily="18" charset="0"/>
              </a:rPr>
              <a:t>, the time remaining on the existing contract up to a maximum of five years, </a:t>
            </a:r>
            <a:r>
              <a:rPr lang="en-BE" sz="2400" b="1" kern="0" dirty="0">
                <a:solidFill>
                  <a:srgbClr val="FF0000"/>
                </a:solidFill>
                <a:effectLst/>
                <a:highlight>
                  <a:srgbClr val="FFFF00"/>
                </a:highlight>
                <a:latin typeface="OpenSans"/>
                <a:ea typeface="Times New Roman" panose="02020603050405020304" pitchFamily="18" charset="0"/>
                <a:cs typeface="Times New Roman" panose="02020603050405020304" pitchFamily="18" charset="0"/>
              </a:rPr>
              <a:t>the fees and expenses paid or incurred by the former club (amortised over the term of the contract) </a:t>
            </a:r>
            <a:r>
              <a:rPr lang="en-BE" sz="2400" b="1" kern="0" dirty="0">
                <a:solidFill>
                  <a:srgbClr val="FF0000"/>
                </a:solidFill>
                <a:effectLst/>
                <a:latin typeface="OpenSans"/>
                <a:ea typeface="Times New Roman" panose="02020603050405020304" pitchFamily="18" charset="0"/>
                <a:cs typeface="Times New Roman" panose="02020603050405020304" pitchFamily="18" charset="0"/>
              </a:rPr>
              <a:t>and whether the contractual breach falls within a protected period. </a:t>
            </a:r>
            <a:endParaRPr lang="en-BE" sz="24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BE" dirty="0"/>
          </a:p>
        </p:txBody>
      </p:sp>
      <p:sp>
        <p:nvSpPr>
          <p:cNvPr id="5" name="Text Placeholder 4">
            <a:extLst>
              <a:ext uri="{FF2B5EF4-FFF2-40B4-BE49-F238E27FC236}">
                <a16:creationId xmlns:a16="http://schemas.microsoft.com/office/drawing/2014/main" id="{0E31DFB7-3B38-58F3-5FC3-AD01533D6322}"/>
              </a:ext>
            </a:extLst>
          </p:cNvPr>
          <p:cNvSpPr>
            <a:spLocks noGrp="1"/>
          </p:cNvSpPr>
          <p:nvPr>
            <p:ph type="body" sz="quarter" idx="3"/>
          </p:nvPr>
        </p:nvSpPr>
        <p:spPr>
          <a:xfrm>
            <a:off x="4629150" y="764704"/>
            <a:ext cx="3887788" cy="332037"/>
          </a:xfrm>
        </p:spPr>
        <p:txBody>
          <a:bodyPr/>
          <a:lstStyle/>
          <a:p>
            <a:pPr algn="ctr"/>
            <a:r>
              <a:rPr lang="en-BE" dirty="0"/>
              <a:t>As of 1.1.2025</a:t>
            </a:r>
          </a:p>
        </p:txBody>
      </p:sp>
      <p:sp>
        <p:nvSpPr>
          <p:cNvPr id="6" name="Content Placeholder 5">
            <a:extLst>
              <a:ext uri="{FF2B5EF4-FFF2-40B4-BE49-F238E27FC236}">
                <a16:creationId xmlns:a16="http://schemas.microsoft.com/office/drawing/2014/main" id="{783E6EA6-9ADE-2745-27EA-AE931DB2C029}"/>
              </a:ext>
            </a:extLst>
          </p:cNvPr>
          <p:cNvSpPr>
            <a:spLocks noGrp="1"/>
          </p:cNvSpPr>
          <p:nvPr>
            <p:ph sz="quarter" idx="4"/>
          </p:nvPr>
        </p:nvSpPr>
        <p:spPr>
          <a:xfrm>
            <a:off x="4643998" y="1350574"/>
            <a:ext cx="3887788" cy="4959696"/>
          </a:xfrm>
        </p:spPr>
        <p:txBody>
          <a:bodyPr/>
          <a:lstStyle/>
          <a:p>
            <a:pPr marL="114300" indent="0" algn="just">
              <a:buNone/>
            </a:pPr>
            <a:r>
              <a:rPr lang="en-BE" sz="2400" b="1" kern="0" dirty="0">
                <a:solidFill>
                  <a:srgbClr val="00B050"/>
                </a:solidFill>
                <a:effectLst/>
                <a:latin typeface="OpenSans"/>
                <a:ea typeface="Times New Roman" panose="02020603050405020304" pitchFamily="18" charset="0"/>
                <a:cs typeface="Times New Roman" panose="02020603050405020304" pitchFamily="18" charset="0"/>
              </a:rPr>
              <a:t>The damage suffered, according to the </a:t>
            </a:r>
            <a:r>
              <a:rPr lang="en-BE" sz="2400" b="1"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“positive interest” principle,</a:t>
            </a:r>
            <a:r>
              <a:rPr lang="en-BE" sz="2400" b="1" kern="0" dirty="0">
                <a:solidFill>
                  <a:srgbClr val="00B050"/>
                </a:solidFill>
                <a:effectLst/>
                <a:latin typeface="OpenSans"/>
                <a:ea typeface="Times New Roman" panose="02020603050405020304" pitchFamily="18" charset="0"/>
                <a:cs typeface="Times New Roman" panose="02020603050405020304" pitchFamily="18" charset="0"/>
              </a:rPr>
              <a:t> having regard to the individual facts and circumstances of each case.</a:t>
            </a:r>
          </a:p>
          <a:p>
            <a:pPr marL="114300" indent="0" algn="just">
              <a:buNone/>
            </a:pPr>
            <a:r>
              <a:rPr lang="en-BE" sz="2400" b="1" kern="0" dirty="0">
                <a:solidFill>
                  <a:srgbClr val="00B050"/>
                </a:solidFill>
                <a:effectLst/>
                <a:latin typeface="OpenSans"/>
                <a:ea typeface="Times New Roman" panose="02020603050405020304" pitchFamily="18" charset="0"/>
                <a:cs typeface="Times New Roman" panose="02020603050405020304" pitchFamily="18" charset="0"/>
              </a:rPr>
              <a:t> </a:t>
            </a:r>
            <a:endParaRPr lang="en-BE" sz="24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Date Placeholder 6">
            <a:extLst>
              <a:ext uri="{FF2B5EF4-FFF2-40B4-BE49-F238E27FC236}">
                <a16:creationId xmlns:a16="http://schemas.microsoft.com/office/drawing/2014/main" id="{5ED4E24D-CB02-2FA4-FE63-F218AE0E4A15}"/>
              </a:ext>
            </a:extLst>
          </p:cNvPr>
          <p:cNvSpPr>
            <a:spLocks noGrp="1"/>
          </p:cNvSpPr>
          <p:nvPr>
            <p:ph type="dt" sz="half" idx="10"/>
          </p:nvPr>
        </p:nvSpPr>
        <p:spPr/>
        <p:txBody>
          <a:bodyPr/>
          <a:lstStyle/>
          <a:p>
            <a:pPr>
              <a:defRPr/>
            </a:pPr>
            <a:fld id="{5DF3FD13-BFC3-4740-935B-15F6D3CB3725}" type="datetime1">
              <a:rPr lang="en-GB" altLang="en-US" smtClean="0"/>
              <a:pPr>
                <a:defRPr/>
              </a:pPr>
              <a:t>26/11/2025</a:t>
            </a:fld>
            <a:endParaRPr lang="en-GB" altLang="en-US"/>
          </a:p>
        </p:txBody>
      </p:sp>
      <p:sp>
        <p:nvSpPr>
          <p:cNvPr id="8" name="Slide Number Placeholder 7">
            <a:extLst>
              <a:ext uri="{FF2B5EF4-FFF2-40B4-BE49-F238E27FC236}">
                <a16:creationId xmlns:a16="http://schemas.microsoft.com/office/drawing/2014/main" id="{B7BE650D-2F67-1C93-ACE0-8102AE41FD83}"/>
              </a:ext>
            </a:extLst>
          </p:cNvPr>
          <p:cNvSpPr>
            <a:spLocks noGrp="1"/>
          </p:cNvSpPr>
          <p:nvPr>
            <p:ph type="sldNum" sz="quarter" idx="12"/>
          </p:nvPr>
        </p:nvSpPr>
        <p:spPr/>
        <p:txBody>
          <a:bodyPr/>
          <a:lstStyle/>
          <a:p>
            <a:fld id="{ED418AA5-2E6E-441D-BF04-BF5CDFDD51F4}" type="slidenum">
              <a:rPr lang="en-GB" altLang="en-US" smtClean="0"/>
              <a:pPr/>
              <a:t>55</a:t>
            </a:fld>
            <a:endParaRPr lang="en-GB" altLang="en-US"/>
          </a:p>
        </p:txBody>
      </p:sp>
      <p:pic>
        <p:nvPicPr>
          <p:cNvPr id="1028" name="Picture 4" descr="Joe Lonsdale on X: &quot;To the unchecked ...">
            <a:extLst>
              <a:ext uri="{FF2B5EF4-FFF2-40B4-BE49-F238E27FC236}">
                <a16:creationId xmlns:a16="http://schemas.microsoft.com/office/drawing/2014/main" id="{6E382E0B-32AA-2960-6353-33767BCE14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3573200"/>
            <a:ext cx="3671754" cy="2591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3267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C37E4-C03D-D165-69C0-97E60CAA8A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AB5B4F-80AE-E089-9D31-E6BE2E250AF2}"/>
              </a:ext>
            </a:extLst>
          </p:cNvPr>
          <p:cNvSpPr>
            <a:spLocks noGrp="1"/>
          </p:cNvSpPr>
          <p:nvPr>
            <p:ph type="title"/>
          </p:nvPr>
        </p:nvSpPr>
        <p:spPr>
          <a:xfrm>
            <a:off x="630238" y="365126"/>
            <a:ext cx="7886700" cy="212378"/>
          </a:xfrm>
        </p:spPr>
        <p:txBody>
          <a:bodyPr/>
          <a:lstStyle/>
          <a:p>
            <a:r>
              <a:rPr lang="en-BE" dirty="0"/>
              <a:t>Art. 17.2</a:t>
            </a:r>
          </a:p>
        </p:txBody>
      </p:sp>
      <p:sp>
        <p:nvSpPr>
          <p:cNvPr id="3" name="Text Placeholder 2">
            <a:extLst>
              <a:ext uri="{FF2B5EF4-FFF2-40B4-BE49-F238E27FC236}">
                <a16:creationId xmlns:a16="http://schemas.microsoft.com/office/drawing/2014/main" id="{DF68D650-3E5D-9EA2-5301-99058DD6AB5F}"/>
              </a:ext>
            </a:extLst>
          </p:cNvPr>
          <p:cNvSpPr>
            <a:spLocks noGrp="1"/>
          </p:cNvSpPr>
          <p:nvPr>
            <p:ph type="body" idx="1"/>
          </p:nvPr>
        </p:nvSpPr>
        <p:spPr>
          <a:xfrm>
            <a:off x="630238" y="764703"/>
            <a:ext cx="3868737" cy="611049"/>
          </a:xfrm>
        </p:spPr>
        <p:txBody>
          <a:bodyPr/>
          <a:lstStyle/>
          <a:p>
            <a:pPr algn="ctr"/>
            <a:r>
              <a:rPr lang="en-GB" dirty="0"/>
              <a:t>U</a:t>
            </a:r>
            <a:r>
              <a:rPr lang="en-BE" dirty="0"/>
              <a:t>ntil 31.12.2024</a:t>
            </a:r>
          </a:p>
        </p:txBody>
      </p:sp>
      <p:sp>
        <p:nvSpPr>
          <p:cNvPr id="4" name="Content Placeholder 3">
            <a:extLst>
              <a:ext uri="{FF2B5EF4-FFF2-40B4-BE49-F238E27FC236}">
                <a16:creationId xmlns:a16="http://schemas.microsoft.com/office/drawing/2014/main" id="{48046AC8-6A9E-76C1-E8FC-4FA77B40D272}"/>
              </a:ext>
            </a:extLst>
          </p:cNvPr>
          <p:cNvSpPr>
            <a:spLocks noGrp="1"/>
          </p:cNvSpPr>
          <p:nvPr>
            <p:ph sz="half" idx="2"/>
          </p:nvPr>
        </p:nvSpPr>
        <p:spPr>
          <a:xfrm>
            <a:off x="160462" y="1894989"/>
            <a:ext cx="4468688" cy="4348649"/>
          </a:xfrm>
        </p:spPr>
        <p:txBody>
          <a:bodyPr/>
          <a:lstStyle/>
          <a:p>
            <a:pPr marL="0" indent="0" algn="just">
              <a:buNone/>
            </a:pPr>
            <a:r>
              <a:rPr lang="en-BE" sz="2400" kern="0" dirty="0">
                <a:solidFill>
                  <a:srgbClr val="FF0000"/>
                </a:solidFill>
                <a:effectLst/>
                <a:latin typeface="OpenSans"/>
                <a:ea typeface="Times New Roman" panose="02020603050405020304" pitchFamily="18" charset="0"/>
                <a:cs typeface="Times New Roman" panose="02020603050405020304" pitchFamily="18" charset="0"/>
              </a:rPr>
              <a:t>If a professional is required to pay compensation, the professional and his new club shall be jointly and severally liable for its payment. The amount may be stipulated in the contract or agreed between the parties. </a:t>
            </a:r>
            <a:endParaRPr lang="en-BE" sz="24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BE" dirty="0"/>
          </a:p>
        </p:txBody>
      </p:sp>
      <p:sp>
        <p:nvSpPr>
          <p:cNvPr id="5" name="Text Placeholder 4">
            <a:extLst>
              <a:ext uri="{FF2B5EF4-FFF2-40B4-BE49-F238E27FC236}">
                <a16:creationId xmlns:a16="http://schemas.microsoft.com/office/drawing/2014/main" id="{1967936E-D9D8-EADD-B29B-4AA3622B664A}"/>
              </a:ext>
            </a:extLst>
          </p:cNvPr>
          <p:cNvSpPr>
            <a:spLocks noGrp="1"/>
          </p:cNvSpPr>
          <p:nvPr>
            <p:ph type="body" sz="quarter" idx="3"/>
          </p:nvPr>
        </p:nvSpPr>
        <p:spPr>
          <a:xfrm>
            <a:off x="4629150" y="764704"/>
            <a:ext cx="3887788" cy="611048"/>
          </a:xfrm>
        </p:spPr>
        <p:txBody>
          <a:bodyPr/>
          <a:lstStyle/>
          <a:p>
            <a:pPr algn="ctr"/>
            <a:r>
              <a:rPr lang="en-BE" dirty="0"/>
              <a:t>As of 1.1.2025</a:t>
            </a:r>
          </a:p>
        </p:txBody>
      </p:sp>
      <p:sp>
        <p:nvSpPr>
          <p:cNvPr id="6" name="Content Placeholder 5">
            <a:extLst>
              <a:ext uri="{FF2B5EF4-FFF2-40B4-BE49-F238E27FC236}">
                <a16:creationId xmlns:a16="http://schemas.microsoft.com/office/drawing/2014/main" id="{E9F9E81C-D6EE-04E0-E7DD-14CA3A5E6F28}"/>
              </a:ext>
            </a:extLst>
          </p:cNvPr>
          <p:cNvSpPr>
            <a:spLocks noGrp="1"/>
          </p:cNvSpPr>
          <p:nvPr>
            <p:ph sz="quarter" idx="4"/>
          </p:nvPr>
        </p:nvSpPr>
        <p:spPr>
          <a:xfrm>
            <a:off x="4643998" y="1894988"/>
            <a:ext cx="3887788" cy="4415281"/>
          </a:xfrm>
        </p:spPr>
        <p:txBody>
          <a:bodyPr/>
          <a:lstStyle/>
          <a:p>
            <a:pPr marL="114300" indent="0" algn="just">
              <a:buNone/>
            </a:pPr>
            <a:r>
              <a:rPr lang="en-BE" sz="2400" kern="0" dirty="0">
                <a:solidFill>
                  <a:srgbClr val="00B050"/>
                </a:solidFill>
                <a:effectLst/>
                <a:latin typeface="OpenSans"/>
                <a:ea typeface="Times New Roman" panose="02020603050405020304" pitchFamily="18" charset="0"/>
                <a:cs typeface="Times New Roman" panose="02020603050405020304" pitchFamily="18" charset="0"/>
              </a:rPr>
              <a:t>A player’s new club shall be held jointly liable to pay compensation </a:t>
            </a:r>
            <a:r>
              <a:rPr lang="en-BE" sz="2400"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if,</a:t>
            </a:r>
            <a:r>
              <a:rPr lang="en-BE" sz="2400" kern="0" dirty="0">
                <a:solidFill>
                  <a:srgbClr val="00B050"/>
                </a:solidFill>
                <a:effectLst/>
                <a:latin typeface="OpenSans"/>
                <a:ea typeface="Times New Roman" panose="02020603050405020304" pitchFamily="18" charset="0"/>
                <a:cs typeface="Times New Roman" panose="02020603050405020304" pitchFamily="18" charset="0"/>
              </a:rPr>
              <a:t> having regard to the individual facts and circumstances of each case, </a:t>
            </a:r>
            <a:r>
              <a:rPr lang="en-BE" sz="2400"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it can be established that</a:t>
            </a:r>
            <a:r>
              <a:rPr lang="en-BE" sz="2400" kern="100" dirty="0">
                <a:solidFill>
                  <a:srgbClr val="00B050"/>
                </a:solidFill>
                <a:effectLst/>
                <a:highlight>
                  <a:srgbClr val="FFFF00"/>
                </a:highlight>
                <a:latin typeface="Aptos" panose="020B0004020202020204" pitchFamily="34" charset="0"/>
                <a:ea typeface="Times New Roman" panose="02020603050405020304" pitchFamily="18" charset="0"/>
                <a:cs typeface="Times New Roman" panose="02020603050405020304" pitchFamily="18" charset="0"/>
              </a:rPr>
              <a:t> </a:t>
            </a:r>
            <a:r>
              <a:rPr lang="en-BE" sz="2400"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the new club induced the player to breach their contract.</a:t>
            </a:r>
            <a:endParaRPr lang="en-BE" sz="2400" kern="100" dirty="0">
              <a:solidFill>
                <a:srgbClr val="00B050"/>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marL="114300" indent="0" algn="just">
              <a:buNone/>
            </a:pPr>
            <a:r>
              <a:rPr lang="en-BE" sz="2400" kern="0" dirty="0">
                <a:solidFill>
                  <a:srgbClr val="00B050"/>
                </a:solidFill>
                <a:effectLst/>
                <a:latin typeface="OpenSans"/>
                <a:ea typeface="Times New Roman" panose="02020603050405020304" pitchFamily="18" charset="0"/>
                <a:cs typeface="Times New Roman" panose="02020603050405020304" pitchFamily="18" charset="0"/>
              </a:rPr>
              <a:t> </a:t>
            </a:r>
            <a:endParaRPr lang="en-BE" sz="24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a:p>
            <a:pPr marL="114300" indent="0" algn="just">
              <a:buNone/>
            </a:pPr>
            <a:endParaRPr lang="en-BE" sz="24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Date Placeholder 6">
            <a:extLst>
              <a:ext uri="{FF2B5EF4-FFF2-40B4-BE49-F238E27FC236}">
                <a16:creationId xmlns:a16="http://schemas.microsoft.com/office/drawing/2014/main" id="{A5CCEB95-7B0A-3844-5B25-8F3F2BCAFBC7}"/>
              </a:ext>
            </a:extLst>
          </p:cNvPr>
          <p:cNvSpPr>
            <a:spLocks noGrp="1"/>
          </p:cNvSpPr>
          <p:nvPr>
            <p:ph type="dt" sz="half" idx="10"/>
          </p:nvPr>
        </p:nvSpPr>
        <p:spPr/>
        <p:txBody>
          <a:bodyPr/>
          <a:lstStyle/>
          <a:p>
            <a:pPr>
              <a:defRPr/>
            </a:pPr>
            <a:fld id="{5DF3FD13-BFC3-4740-935B-15F6D3CB3725}" type="datetime1">
              <a:rPr lang="en-GB" altLang="en-US" smtClean="0"/>
              <a:pPr>
                <a:defRPr/>
              </a:pPr>
              <a:t>26/11/2025</a:t>
            </a:fld>
            <a:endParaRPr lang="en-GB" altLang="en-US" dirty="0"/>
          </a:p>
        </p:txBody>
      </p:sp>
      <p:sp>
        <p:nvSpPr>
          <p:cNvPr id="8" name="Slide Number Placeholder 7">
            <a:extLst>
              <a:ext uri="{FF2B5EF4-FFF2-40B4-BE49-F238E27FC236}">
                <a16:creationId xmlns:a16="http://schemas.microsoft.com/office/drawing/2014/main" id="{567466EE-A6BF-B42A-AF98-3C7381238A8C}"/>
              </a:ext>
            </a:extLst>
          </p:cNvPr>
          <p:cNvSpPr>
            <a:spLocks noGrp="1"/>
          </p:cNvSpPr>
          <p:nvPr>
            <p:ph type="sldNum" sz="quarter" idx="12"/>
          </p:nvPr>
        </p:nvSpPr>
        <p:spPr/>
        <p:txBody>
          <a:bodyPr/>
          <a:lstStyle/>
          <a:p>
            <a:fld id="{ED418AA5-2E6E-441D-BF04-BF5CDFDD51F4}" type="slidenum">
              <a:rPr lang="en-GB" altLang="en-US" smtClean="0"/>
              <a:pPr/>
              <a:t>56</a:t>
            </a:fld>
            <a:endParaRPr lang="en-GB" altLang="en-US"/>
          </a:p>
        </p:txBody>
      </p:sp>
    </p:spTree>
    <p:extLst>
      <p:ext uri="{BB962C8B-B14F-4D97-AF65-F5344CB8AC3E}">
        <p14:creationId xmlns:p14="http://schemas.microsoft.com/office/powerpoint/2010/main" val="42248239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E3066-3F6F-6A9C-BB25-38204D8135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4F208E-576F-B7E4-663F-F45D731C6892}"/>
              </a:ext>
            </a:extLst>
          </p:cNvPr>
          <p:cNvSpPr>
            <a:spLocks noGrp="1"/>
          </p:cNvSpPr>
          <p:nvPr>
            <p:ph type="title"/>
          </p:nvPr>
        </p:nvSpPr>
        <p:spPr>
          <a:xfrm>
            <a:off x="630238" y="365126"/>
            <a:ext cx="7886700" cy="212378"/>
          </a:xfrm>
        </p:spPr>
        <p:txBody>
          <a:bodyPr/>
          <a:lstStyle/>
          <a:p>
            <a:r>
              <a:rPr lang="en-BE" dirty="0"/>
              <a:t>Art. 17.4</a:t>
            </a:r>
          </a:p>
        </p:txBody>
      </p:sp>
      <p:sp>
        <p:nvSpPr>
          <p:cNvPr id="3" name="Text Placeholder 2">
            <a:extLst>
              <a:ext uri="{FF2B5EF4-FFF2-40B4-BE49-F238E27FC236}">
                <a16:creationId xmlns:a16="http://schemas.microsoft.com/office/drawing/2014/main" id="{22184AA0-4EB1-8977-0A2A-32EA87FE8124}"/>
              </a:ext>
            </a:extLst>
          </p:cNvPr>
          <p:cNvSpPr>
            <a:spLocks noGrp="1"/>
          </p:cNvSpPr>
          <p:nvPr>
            <p:ph type="body" idx="1"/>
          </p:nvPr>
        </p:nvSpPr>
        <p:spPr>
          <a:xfrm>
            <a:off x="630238" y="764703"/>
            <a:ext cx="3868737" cy="611049"/>
          </a:xfrm>
        </p:spPr>
        <p:txBody>
          <a:bodyPr/>
          <a:lstStyle/>
          <a:p>
            <a:pPr algn="ctr"/>
            <a:r>
              <a:rPr lang="en-GB" dirty="0"/>
              <a:t>U</a:t>
            </a:r>
            <a:r>
              <a:rPr lang="en-BE" dirty="0"/>
              <a:t>ntil 31.12.2024</a:t>
            </a:r>
          </a:p>
        </p:txBody>
      </p:sp>
      <p:sp>
        <p:nvSpPr>
          <p:cNvPr id="4" name="Content Placeholder 3">
            <a:extLst>
              <a:ext uri="{FF2B5EF4-FFF2-40B4-BE49-F238E27FC236}">
                <a16:creationId xmlns:a16="http://schemas.microsoft.com/office/drawing/2014/main" id="{5A0CA2C9-3335-A858-520C-911660A94743}"/>
              </a:ext>
            </a:extLst>
          </p:cNvPr>
          <p:cNvSpPr>
            <a:spLocks noGrp="1"/>
          </p:cNvSpPr>
          <p:nvPr>
            <p:ph sz="half" idx="2"/>
          </p:nvPr>
        </p:nvSpPr>
        <p:spPr>
          <a:xfrm>
            <a:off x="160462" y="1894989"/>
            <a:ext cx="4468688" cy="4348649"/>
          </a:xfrm>
        </p:spPr>
        <p:txBody>
          <a:bodyPr/>
          <a:lstStyle/>
          <a:p>
            <a:pPr marL="0" indent="0" algn="just">
              <a:buNone/>
            </a:pPr>
            <a:r>
              <a:rPr lang="en-BE" sz="2400" kern="0" dirty="0">
                <a:solidFill>
                  <a:srgbClr val="FF0000"/>
                </a:solidFill>
                <a:effectLst/>
                <a:latin typeface="OpenSans"/>
                <a:ea typeface="Times New Roman" panose="02020603050405020304" pitchFamily="18" charset="0"/>
                <a:cs typeface="Times New Roman" panose="02020603050405020304" pitchFamily="18" charset="0"/>
              </a:rPr>
              <a:t>If a professional is required to pay compensation, the professional and his new club shall be </a:t>
            </a:r>
            <a:r>
              <a:rPr lang="en-BE" sz="2400" u="sng" kern="0" dirty="0">
                <a:solidFill>
                  <a:srgbClr val="FF0000"/>
                </a:solidFill>
                <a:effectLst/>
                <a:latin typeface="OpenSans"/>
                <a:ea typeface="Times New Roman" panose="02020603050405020304" pitchFamily="18" charset="0"/>
                <a:cs typeface="Times New Roman" panose="02020603050405020304" pitchFamily="18" charset="0"/>
              </a:rPr>
              <a:t>jointly and severally </a:t>
            </a:r>
            <a:r>
              <a:rPr lang="en-BE" sz="2400" kern="0" dirty="0">
                <a:solidFill>
                  <a:srgbClr val="FF0000"/>
                </a:solidFill>
                <a:effectLst/>
                <a:latin typeface="OpenSans"/>
                <a:ea typeface="Times New Roman" panose="02020603050405020304" pitchFamily="18" charset="0"/>
                <a:cs typeface="Times New Roman" panose="02020603050405020304" pitchFamily="18" charset="0"/>
              </a:rPr>
              <a:t>liable for its payment. The amount may be stipulated in the contract or agreed between the parties. </a:t>
            </a:r>
            <a:endParaRPr lang="en-BE" sz="24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BE" dirty="0"/>
          </a:p>
        </p:txBody>
      </p:sp>
      <p:sp>
        <p:nvSpPr>
          <p:cNvPr id="5" name="Text Placeholder 4">
            <a:extLst>
              <a:ext uri="{FF2B5EF4-FFF2-40B4-BE49-F238E27FC236}">
                <a16:creationId xmlns:a16="http://schemas.microsoft.com/office/drawing/2014/main" id="{9050327E-853E-9EB9-013A-25212B747A0B}"/>
              </a:ext>
            </a:extLst>
          </p:cNvPr>
          <p:cNvSpPr>
            <a:spLocks noGrp="1"/>
          </p:cNvSpPr>
          <p:nvPr>
            <p:ph type="body" sz="quarter" idx="3"/>
          </p:nvPr>
        </p:nvSpPr>
        <p:spPr>
          <a:xfrm>
            <a:off x="4629150" y="764704"/>
            <a:ext cx="3887788" cy="611048"/>
          </a:xfrm>
        </p:spPr>
        <p:txBody>
          <a:bodyPr/>
          <a:lstStyle/>
          <a:p>
            <a:pPr algn="ctr"/>
            <a:r>
              <a:rPr lang="en-BE" dirty="0"/>
              <a:t>As of 1.1.2025</a:t>
            </a:r>
          </a:p>
        </p:txBody>
      </p:sp>
      <p:sp>
        <p:nvSpPr>
          <p:cNvPr id="6" name="Content Placeholder 5">
            <a:extLst>
              <a:ext uri="{FF2B5EF4-FFF2-40B4-BE49-F238E27FC236}">
                <a16:creationId xmlns:a16="http://schemas.microsoft.com/office/drawing/2014/main" id="{9E8854C3-2E62-AA5B-5CB2-92FA44BD4B51}"/>
              </a:ext>
            </a:extLst>
          </p:cNvPr>
          <p:cNvSpPr>
            <a:spLocks noGrp="1"/>
          </p:cNvSpPr>
          <p:nvPr>
            <p:ph sz="quarter" idx="4"/>
          </p:nvPr>
        </p:nvSpPr>
        <p:spPr>
          <a:xfrm>
            <a:off x="4643998" y="1894988"/>
            <a:ext cx="3887788" cy="4415281"/>
          </a:xfrm>
        </p:spPr>
        <p:txBody>
          <a:bodyPr/>
          <a:lstStyle/>
          <a:p>
            <a:pPr marL="114300" indent="0" algn="just">
              <a:buNone/>
            </a:pPr>
            <a:r>
              <a:rPr lang="en-BE" sz="2400" kern="0" dirty="0">
                <a:solidFill>
                  <a:srgbClr val="00B050"/>
                </a:solidFill>
                <a:effectLst/>
                <a:latin typeface="OpenSans"/>
                <a:ea typeface="Times New Roman" panose="02020603050405020304" pitchFamily="18" charset="0"/>
                <a:cs typeface="Times New Roman" panose="02020603050405020304" pitchFamily="18" charset="0"/>
              </a:rPr>
              <a:t>A player’s new club shall be held </a:t>
            </a:r>
            <a:r>
              <a:rPr lang="en-BE" sz="2400" u="sng" kern="0" dirty="0">
                <a:solidFill>
                  <a:srgbClr val="00B050"/>
                </a:solidFill>
                <a:effectLst/>
                <a:latin typeface="OpenSans"/>
                <a:ea typeface="Times New Roman" panose="02020603050405020304" pitchFamily="18" charset="0"/>
                <a:cs typeface="Times New Roman" panose="02020603050405020304" pitchFamily="18" charset="0"/>
              </a:rPr>
              <a:t>jointly liable </a:t>
            </a:r>
            <a:r>
              <a:rPr lang="en-BE" sz="2400" kern="0" dirty="0">
                <a:solidFill>
                  <a:srgbClr val="00B050"/>
                </a:solidFill>
                <a:effectLst/>
                <a:latin typeface="OpenSans"/>
                <a:ea typeface="Times New Roman" panose="02020603050405020304" pitchFamily="18" charset="0"/>
                <a:cs typeface="Times New Roman" panose="02020603050405020304" pitchFamily="18" charset="0"/>
              </a:rPr>
              <a:t>to pay compensation </a:t>
            </a:r>
            <a:r>
              <a:rPr lang="en-BE" sz="2400"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if,</a:t>
            </a:r>
            <a:r>
              <a:rPr lang="en-BE" sz="2400" kern="0" dirty="0">
                <a:solidFill>
                  <a:srgbClr val="00B050"/>
                </a:solidFill>
                <a:effectLst/>
                <a:latin typeface="OpenSans"/>
                <a:ea typeface="Times New Roman" panose="02020603050405020304" pitchFamily="18" charset="0"/>
                <a:cs typeface="Times New Roman" panose="02020603050405020304" pitchFamily="18" charset="0"/>
              </a:rPr>
              <a:t> </a:t>
            </a:r>
            <a:r>
              <a:rPr lang="en-BE" sz="2400"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having regard to the individual facts and circumstances of each case,</a:t>
            </a:r>
            <a:r>
              <a:rPr lang="en-BE" sz="2400" kern="0" dirty="0">
                <a:solidFill>
                  <a:srgbClr val="00B050"/>
                </a:solidFill>
                <a:effectLst/>
                <a:latin typeface="OpenSans"/>
                <a:ea typeface="Times New Roman" panose="02020603050405020304" pitchFamily="18" charset="0"/>
                <a:cs typeface="Times New Roman" panose="02020603050405020304" pitchFamily="18" charset="0"/>
              </a:rPr>
              <a:t> </a:t>
            </a:r>
            <a:r>
              <a:rPr lang="en-BE" sz="2400"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it can be established that</a:t>
            </a:r>
            <a:r>
              <a:rPr lang="en-BE" sz="2400" kern="100" dirty="0">
                <a:solidFill>
                  <a:srgbClr val="00B050"/>
                </a:solidFill>
                <a:effectLst/>
                <a:highlight>
                  <a:srgbClr val="FFFF00"/>
                </a:highlight>
                <a:latin typeface="Aptos" panose="020B0004020202020204" pitchFamily="34" charset="0"/>
                <a:ea typeface="Times New Roman" panose="02020603050405020304" pitchFamily="18" charset="0"/>
                <a:cs typeface="Times New Roman" panose="02020603050405020304" pitchFamily="18" charset="0"/>
              </a:rPr>
              <a:t> </a:t>
            </a:r>
            <a:r>
              <a:rPr lang="en-BE" sz="2400"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the new club induced the player to breach their contract.</a:t>
            </a:r>
            <a:endParaRPr lang="en-BE" sz="2400" kern="100" dirty="0">
              <a:solidFill>
                <a:srgbClr val="00B050"/>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marL="114300" indent="0" algn="just">
              <a:buNone/>
            </a:pPr>
            <a:r>
              <a:rPr lang="en-BE" sz="2400" kern="0" dirty="0">
                <a:solidFill>
                  <a:srgbClr val="00B050"/>
                </a:solidFill>
                <a:effectLst/>
                <a:latin typeface="OpenSans"/>
                <a:ea typeface="Times New Roman" panose="02020603050405020304" pitchFamily="18" charset="0"/>
                <a:cs typeface="Times New Roman" panose="02020603050405020304" pitchFamily="18" charset="0"/>
              </a:rPr>
              <a:t> </a:t>
            </a:r>
            <a:endParaRPr lang="en-BE" sz="24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a:p>
            <a:pPr marL="114300" indent="0" algn="just">
              <a:buNone/>
            </a:pPr>
            <a:endParaRPr lang="en-BE" sz="24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Date Placeholder 6">
            <a:extLst>
              <a:ext uri="{FF2B5EF4-FFF2-40B4-BE49-F238E27FC236}">
                <a16:creationId xmlns:a16="http://schemas.microsoft.com/office/drawing/2014/main" id="{1D8CE289-C327-D201-2CDE-179AE7584277}"/>
              </a:ext>
            </a:extLst>
          </p:cNvPr>
          <p:cNvSpPr>
            <a:spLocks noGrp="1"/>
          </p:cNvSpPr>
          <p:nvPr>
            <p:ph type="dt" sz="half" idx="10"/>
          </p:nvPr>
        </p:nvSpPr>
        <p:spPr/>
        <p:txBody>
          <a:bodyPr/>
          <a:lstStyle/>
          <a:p>
            <a:pPr>
              <a:defRPr/>
            </a:pPr>
            <a:fld id="{5DF3FD13-BFC3-4740-935B-15F6D3CB3725}" type="datetime1">
              <a:rPr lang="en-GB" altLang="en-US" smtClean="0"/>
              <a:pPr>
                <a:defRPr/>
              </a:pPr>
              <a:t>26/11/2025</a:t>
            </a:fld>
            <a:endParaRPr lang="en-GB" altLang="en-US" dirty="0"/>
          </a:p>
        </p:txBody>
      </p:sp>
      <p:sp>
        <p:nvSpPr>
          <p:cNvPr id="8" name="Slide Number Placeholder 7">
            <a:extLst>
              <a:ext uri="{FF2B5EF4-FFF2-40B4-BE49-F238E27FC236}">
                <a16:creationId xmlns:a16="http://schemas.microsoft.com/office/drawing/2014/main" id="{475F463C-D6AA-05DE-D48D-68CB6F246A3D}"/>
              </a:ext>
            </a:extLst>
          </p:cNvPr>
          <p:cNvSpPr>
            <a:spLocks noGrp="1"/>
          </p:cNvSpPr>
          <p:nvPr>
            <p:ph type="sldNum" sz="quarter" idx="12"/>
          </p:nvPr>
        </p:nvSpPr>
        <p:spPr/>
        <p:txBody>
          <a:bodyPr/>
          <a:lstStyle/>
          <a:p>
            <a:fld id="{ED418AA5-2E6E-441D-BF04-BF5CDFDD51F4}" type="slidenum">
              <a:rPr lang="en-GB" altLang="en-US" smtClean="0"/>
              <a:pPr/>
              <a:t>57</a:t>
            </a:fld>
            <a:endParaRPr lang="en-GB" altLang="en-US"/>
          </a:p>
        </p:txBody>
      </p:sp>
    </p:spTree>
    <p:extLst>
      <p:ext uri="{BB962C8B-B14F-4D97-AF65-F5344CB8AC3E}">
        <p14:creationId xmlns:p14="http://schemas.microsoft.com/office/powerpoint/2010/main" val="42893048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ED0BA-790A-4394-8ADC-91C8FF0A611A}"/>
              </a:ext>
            </a:extLst>
          </p:cNvPr>
          <p:cNvSpPr>
            <a:spLocks noGrp="1"/>
          </p:cNvSpPr>
          <p:nvPr>
            <p:ph type="title"/>
          </p:nvPr>
        </p:nvSpPr>
        <p:spPr>
          <a:xfrm>
            <a:off x="630238" y="365125"/>
            <a:ext cx="7886700" cy="615603"/>
          </a:xfrm>
        </p:spPr>
        <p:txBody>
          <a:bodyPr/>
          <a:lstStyle/>
          <a:p>
            <a:r>
              <a:rPr lang="en-BE" sz="4000" dirty="0"/>
              <a:t>FIFA RSTP</a:t>
            </a:r>
          </a:p>
        </p:txBody>
      </p:sp>
      <p:sp>
        <p:nvSpPr>
          <p:cNvPr id="3" name="Text Placeholder 2">
            <a:extLst>
              <a:ext uri="{FF2B5EF4-FFF2-40B4-BE49-F238E27FC236}">
                <a16:creationId xmlns:a16="http://schemas.microsoft.com/office/drawing/2014/main" id="{90E1A747-6C6D-450D-BDFA-CE5960C77922}"/>
              </a:ext>
            </a:extLst>
          </p:cNvPr>
          <p:cNvSpPr>
            <a:spLocks noGrp="1"/>
          </p:cNvSpPr>
          <p:nvPr>
            <p:ph type="body" idx="1"/>
          </p:nvPr>
        </p:nvSpPr>
        <p:spPr>
          <a:xfrm>
            <a:off x="630238" y="1034703"/>
            <a:ext cx="3868737" cy="1026145"/>
          </a:xfrm>
        </p:spPr>
        <p:txBody>
          <a:bodyPr/>
          <a:lstStyle/>
          <a:p>
            <a:r>
              <a:rPr lang="en-BE" dirty="0"/>
              <a:t>Before Diarra </a:t>
            </a:r>
          </a:p>
          <a:p>
            <a:r>
              <a:rPr lang="en-BE" dirty="0"/>
              <a:t>RSTP until 31.12.2024</a:t>
            </a:r>
          </a:p>
        </p:txBody>
      </p:sp>
      <p:sp>
        <p:nvSpPr>
          <p:cNvPr id="4" name="Content Placeholder 3">
            <a:extLst>
              <a:ext uri="{FF2B5EF4-FFF2-40B4-BE49-F238E27FC236}">
                <a16:creationId xmlns:a16="http://schemas.microsoft.com/office/drawing/2014/main" id="{0C823B1C-928F-010A-D9D2-4A33234DD48B}"/>
              </a:ext>
            </a:extLst>
          </p:cNvPr>
          <p:cNvSpPr>
            <a:spLocks noGrp="1"/>
          </p:cNvSpPr>
          <p:nvPr>
            <p:ph sz="half" idx="2"/>
          </p:nvPr>
        </p:nvSpPr>
        <p:spPr>
          <a:xfrm>
            <a:off x="179512" y="2204864"/>
            <a:ext cx="4319463" cy="3984799"/>
          </a:xfrm>
        </p:spPr>
        <p:txBody>
          <a:bodyPr/>
          <a:lstStyle/>
          <a:p>
            <a:r>
              <a:rPr lang="en-BE" sz="2400" dirty="0">
                <a:solidFill>
                  <a:srgbClr val="FF0000"/>
                </a:solidFill>
              </a:rPr>
              <a:t>No definition of Just cause</a:t>
            </a:r>
          </a:p>
          <a:p>
            <a:r>
              <a:rPr lang="en-BE" sz="2400" dirty="0">
                <a:solidFill>
                  <a:srgbClr val="FF0000"/>
                </a:solidFill>
              </a:rPr>
              <a:t>National law (not applied)</a:t>
            </a:r>
          </a:p>
          <a:p>
            <a:r>
              <a:rPr lang="en-BE" sz="2400" dirty="0">
                <a:solidFill>
                  <a:srgbClr val="FF0000"/>
                </a:solidFill>
              </a:rPr>
              <a:t>Specificity of Sport</a:t>
            </a:r>
          </a:p>
          <a:p>
            <a:r>
              <a:rPr lang="en-BE" sz="2400" dirty="0">
                <a:solidFill>
                  <a:srgbClr val="FF0000"/>
                </a:solidFill>
              </a:rPr>
              <a:t>Remuneration and other benefits under new contract</a:t>
            </a:r>
          </a:p>
          <a:p>
            <a:r>
              <a:rPr lang="en-BE" sz="2400" dirty="0">
                <a:solidFill>
                  <a:srgbClr val="FF0000"/>
                </a:solidFill>
              </a:rPr>
              <a:t>All costs and expenses made by the former club</a:t>
            </a:r>
          </a:p>
          <a:p>
            <a:r>
              <a:rPr lang="en-BE" sz="2400" dirty="0">
                <a:solidFill>
                  <a:srgbClr val="FF0000"/>
                </a:solidFill>
              </a:rPr>
              <a:t>Automatic Joint Liability</a:t>
            </a:r>
          </a:p>
          <a:p>
            <a:r>
              <a:rPr lang="en-BE" sz="2400" dirty="0">
                <a:solidFill>
                  <a:srgbClr val="FF0000"/>
                </a:solidFill>
              </a:rPr>
              <a:t>No, ITC if pending dispute</a:t>
            </a:r>
          </a:p>
          <a:p>
            <a:endParaRPr lang="en-BE" sz="2400" dirty="0"/>
          </a:p>
        </p:txBody>
      </p:sp>
      <p:sp>
        <p:nvSpPr>
          <p:cNvPr id="5" name="Text Placeholder 4">
            <a:extLst>
              <a:ext uri="{FF2B5EF4-FFF2-40B4-BE49-F238E27FC236}">
                <a16:creationId xmlns:a16="http://schemas.microsoft.com/office/drawing/2014/main" id="{48036754-E87F-018F-1205-938453B260FE}"/>
              </a:ext>
            </a:extLst>
          </p:cNvPr>
          <p:cNvSpPr>
            <a:spLocks noGrp="1"/>
          </p:cNvSpPr>
          <p:nvPr>
            <p:ph type="body" sz="quarter" idx="3"/>
          </p:nvPr>
        </p:nvSpPr>
        <p:spPr>
          <a:xfrm>
            <a:off x="4629150" y="1034703"/>
            <a:ext cx="3887788" cy="954137"/>
          </a:xfrm>
        </p:spPr>
        <p:txBody>
          <a:bodyPr/>
          <a:lstStyle/>
          <a:p>
            <a:r>
              <a:rPr lang="en-BE" dirty="0"/>
              <a:t>A</a:t>
            </a:r>
            <a:r>
              <a:rPr lang="en-GB" dirty="0"/>
              <a:t>f</a:t>
            </a:r>
            <a:r>
              <a:rPr lang="en-BE" dirty="0"/>
              <a:t>ter Diarra</a:t>
            </a:r>
          </a:p>
          <a:p>
            <a:r>
              <a:rPr lang="en-BE" dirty="0"/>
              <a:t>RSTP as of 1.1 2025</a:t>
            </a:r>
          </a:p>
        </p:txBody>
      </p:sp>
      <p:sp>
        <p:nvSpPr>
          <p:cNvPr id="6" name="Content Placeholder 5">
            <a:extLst>
              <a:ext uri="{FF2B5EF4-FFF2-40B4-BE49-F238E27FC236}">
                <a16:creationId xmlns:a16="http://schemas.microsoft.com/office/drawing/2014/main" id="{B1544B27-226E-C7A0-71B3-CE610F86A263}"/>
              </a:ext>
            </a:extLst>
          </p:cNvPr>
          <p:cNvSpPr>
            <a:spLocks noGrp="1"/>
          </p:cNvSpPr>
          <p:nvPr>
            <p:ph sz="quarter" idx="4"/>
          </p:nvPr>
        </p:nvSpPr>
        <p:spPr>
          <a:xfrm>
            <a:off x="4629150" y="2204864"/>
            <a:ext cx="4319462" cy="3984799"/>
          </a:xfrm>
        </p:spPr>
        <p:txBody>
          <a:bodyPr/>
          <a:lstStyle/>
          <a:p>
            <a:r>
              <a:rPr lang="en-BE" sz="2400" dirty="0">
                <a:solidFill>
                  <a:srgbClr val="00B050"/>
                </a:solidFill>
              </a:rPr>
              <a:t>Definition of Just cause</a:t>
            </a:r>
          </a:p>
          <a:p>
            <a:r>
              <a:rPr lang="en-BE" sz="2400" dirty="0">
                <a:solidFill>
                  <a:srgbClr val="00B050"/>
                </a:solidFill>
              </a:rPr>
              <a:t>National law (to be applied)</a:t>
            </a:r>
          </a:p>
          <a:p>
            <a:r>
              <a:rPr lang="en-GB" sz="2400" dirty="0">
                <a:solidFill>
                  <a:srgbClr val="00B050"/>
                </a:solidFill>
              </a:rPr>
              <a:t>N</a:t>
            </a:r>
            <a:r>
              <a:rPr lang="en-BE" sz="2400" dirty="0">
                <a:solidFill>
                  <a:srgbClr val="00B050"/>
                </a:solidFill>
              </a:rPr>
              <a:t>o Specificity of Sport</a:t>
            </a:r>
          </a:p>
          <a:p>
            <a:r>
              <a:rPr lang="en-GB" sz="2400" dirty="0">
                <a:solidFill>
                  <a:srgbClr val="00B050"/>
                </a:solidFill>
              </a:rPr>
              <a:t>N</a:t>
            </a:r>
            <a:r>
              <a:rPr lang="en-BE" sz="2400" dirty="0">
                <a:solidFill>
                  <a:srgbClr val="00B050"/>
                </a:solidFill>
              </a:rPr>
              <a:t>o reference to  the new contract</a:t>
            </a:r>
          </a:p>
          <a:p>
            <a:r>
              <a:rPr lang="en-GB" sz="2400" dirty="0">
                <a:solidFill>
                  <a:srgbClr val="00B050"/>
                </a:solidFill>
              </a:rPr>
              <a:t>N</a:t>
            </a:r>
            <a:r>
              <a:rPr lang="en-BE" sz="2400" dirty="0">
                <a:solidFill>
                  <a:srgbClr val="00B050"/>
                </a:solidFill>
              </a:rPr>
              <a:t>o reference </a:t>
            </a:r>
            <a:r>
              <a:rPr lang="en-BE" sz="2400" dirty="0">
                <a:solidFill>
                  <a:srgbClr val="FF0000"/>
                </a:solidFill>
              </a:rPr>
              <a:t>BUT damage suffered“positive interest”</a:t>
            </a:r>
          </a:p>
          <a:p>
            <a:r>
              <a:rPr lang="en-BE" sz="2400" dirty="0">
                <a:solidFill>
                  <a:srgbClr val="00B050"/>
                </a:solidFill>
              </a:rPr>
              <a:t>No automatic Joint Liability</a:t>
            </a:r>
          </a:p>
          <a:p>
            <a:r>
              <a:rPr lang="en-BE" sz="2400" dirty="0">
                <a:solidFill>
                  <a:srgbClr val="00B050"/>
                </a:solidFill>
              </a:rPr>
              <a:t>Yes, ITC even if pending dispute</a:t>
            </a:r>
          </a:p>
        </p:txBody>
      </p:sp>
      <p:sp>
        <p:nvSpPr>
          <p:cNvPr id="7" name="Date Placeholder 6">
            <a:extLst>
              <a:ext uri="{FF2B5EF4-FFF2-40B4-BE49-F238E27FC236}">
                <a16:creationId xmlns:a16="http://schemas.microsoft.com/office/drawing/2014/main" id="{BD692A2D-AF5B-1E9D-705C-654583B96ACB}"/>
              </a:ext>
            </a:extLst>
          </p:cNvPr>
          <p:cNvSpPr>
            <a:spLocks noGrp="1"/>
          </p:cNvSpPr>
          <p:nvPr>
            <p:ph type="dt" sz="half" idx="10"/>
          </p:nvPr>
        </p:nvSpPr>
        <p:spPr/>
        <p:txBody>
          <a:bodyPr/>
          <a:lstStyle/>
          <a:p>
            <a:pPr>
              <a:defRPr/>
            </a:pPr>
            <a:fld id="{5DF3FD13-BFC3-4740-935B-15F6D3CB3725}" type="datetime1">
              <a:rPr lang="en-GB" altLang="en-US" smtClean="0"/>
              <a:pPr>
                <a:defRPr/>
              </a:pPr>
              <a:t>26/11/2025</a:t>
            </a:fld>
            <a:endParaRPr lang="en-GB" altLang="en-US"/>
          </a:p>
        </p:txBody>
      </p:sp>
      <p:sp>
        <p:nvSpPr>
          <p:cNvPr id="8" name="Slide Number Placeholder 7">
            <a:extLst>
              <a:ext uri="{FF2B5EF4-FFF2-40B4-BE49-F238E27FC236}">
                <a16:creationId xmlns:a16="http://schemas.microsoft.com/office/drawing/2014/main" id="{BEC668E6-232B-94C4-196B-67E9E825AF10}"/>
              </a:ext>
            </a:extLst>
          </p:cNvPr>
          <p:cNvSpPr>
            <a:spLocks noGrp="1"/>
          </p:cNvSpPr>
          <p:nvPr>
            <p:ph type="sldNum" sz="quarter" idx="12"/>
          </p:nvPr>
        </p:nvSpPr>
        <p:spPr/>
        <p:txBody>
          <a:bodyPr/>
          <a:lstStyle/>
          <a:p>
            <a:fld id="{ED418AA5-2E6E-441D-BF04-BF5CDFDD51F4}" type="slidenum">
              <a:rPr lang="en-GB" altLang="en-US" smtClean="0"/>
              <a:pPr/>
              <a:t>58</a:t>
            </a:fld>
            <a:endParaRPr lang="en-GB" altLang="en-US"/>
          </a:p>
        </p:txBody>
      </p:sp>
    </p:spTree>
    <p:extLst>
      <p:ext uri="{BB962C8B-B14F-4D97-AF65-F5344CB8AC3E}">
        <p14:creationId xmlns:p14="http://schemas.microsoft.com/office/powerpoint/2010/main" val="3110512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CDDB2-2EB3-15C4-D976-CF14FF73BBF5}"/>
              </a:ext>
            </a:extLst>
          </p:cNvPr>
          <p:cNvSpPr>
            <a:spLocks noGrp="1"/>
          </p:cNvSpPr>
          <p:nvPr>
            <p:ph type="title"/>
          </p:nvPr>
        </p:nvSpPr>
        <p:spPr>
          <a:xfrm>
            <a:off x="457200" y="277813"/>
            <a:ext cx="8229600" cy="1143000"/>
          </a:xfrm>
        </p:spPr>
        <p:txBody>
          <a:bodyPr wrap="square" anchor="ctr">
            <a:normAutofit/>
          </a:bodyPr>
          <a:lstStyle/>
          <a:p>
            <a:r>
              <a:rPr lang="en-BE" dirty="0"/>
              <a:t>FIFA - DRC JURISPRUDENCE</a:t>
            </a:r>
          </a:p>
        </p:txBody>
      </p:sp>
      <p:sp>
        <p:nvSpPr>
          <p:cNvPr id="3" name="Content Placeholder 2">
            <a:extLst>
              <a:ext uri="{FF2B5EF4-FFF2-40B4-BE49-F238E27FC236}">
                <a16:creationId xmlns:a16="http://schemas.microsoft.com/office/drawing/2014/main" id="{D9764F32-35DB-4862-71F2-0D61601598BC}"/>
              </a:ext>
            </a:extLst>
          </p:cNvPr>
          <p:cNvSpPr>
            <a:spLocks noGrp="1"/>
          </p:cNvSpPr>
          <p:nvPr>
            <p:ph type="body" sz="half" idx="1"/>
          </p:nvPr>
        </p:nvSpPr>
        <p:spPr>
          <a:xfrm>
            <a:off x="457200" y="1600202"/>
            <a:ext cx="4038600" cy="4530725"/>
          </a:xfrm>
        </p:spPr>
        <p:txBody>
          <a:bodyPr wrap="square" anchor="t">
            <a:normAutofit/>
          </a:bodyPr>
          <a:lstStyle/>
          <a:p>
            <a:pPr marL="0" indent="0" algn="ctr">
              <a:buNone/>
            </a:pPr>
            <a:r>
              <a:rPr lang="en-GB" sz="2400" dirty="0" err="1">
                <a:effectLst/>
              </a:rPr>
              <a:t>Massafi</a:t>
            </a:r>
            <a:r>
              <a:rPr lang="en-GB" sz="2400" dirty="0">
                <a:effectLst/>
              </a:rPr>
              <a:t> Al-</a:t>
            </a:r>
            <a:r>
              <a:rPr lang="en-GB" sz="2400" dirty="0" err="1">
                <a:effectLst/>
              </a:rPr>
              <a:t>Jonob</a:t>
            </a:r>
            <a:r>
              <a:rPr lang="en-GB" sz="2400" dirty="0">
                <a:effectLst/>
              </a:rPr>
              <a:t>, Iraq </a:t>
            </a:r>
          </a:p>
          <a:p>
            <a:pPr marL="0" indent="0" algn="ctr">
              <a:buNone/>
            </a:pPr>
            <a:r>
              <a:rPr lang="en-GB" sz="2400" dirty="0">
                <a:effectLst/>
              </a:rPr>
              <a:t>vs</a:t>
            </a:r>
          </a:p>
          <a:p>
            <a:pPr marL="0" indent="0" algn="ctr">
              <a:buNone/>
            </a:pPr>
            <a:r>
              <a:rPr lang="en-GB" sz="2400" dirty="0">
                <a:effectLst/>
              </a:rPr>
              <a:t>Musa </a:t>
            </a:r>
            <a:r>
              <a:rPr lang="en-GB" sz="2400" dirty="0" err="1">
                <a:effectLst/>
              </a:rPr>
              <a:t>Esenu</a:t>
            </a:r>
            <a:r>
              <a:rPr lang="en-GB" sz="2400" dirty="0">
                <a:effectLst/>
              </a:rPr>
              <a:t>, Uganda</a:t>
            </a:r>
          </a:p>
          <a:p>
            <a:pPr marL="0" indent="0" algn="ctr">
              <a:buNone/>
            </a:pPr>
            <a:r>
              <a:rPr lang="en-GB" sz="2400" dirty="0">
                <a:effectLst/>
              </a:rPr>
              <a:t>&amp; Bul Football Club,</a:t>
            </a:r>
          </a:p>
          <a:p>
            <a:pPr marL="0" indent="0" algn="ctr">
              <a:buNone/>
            </a:pPr>
            <a:r>
              <a:rPr lang="en-GB" sz="2400" dirty="0">
                <a:effectLst/>
              </a:rPr>
              <a:t>Uganda</a:t>
            </a:r>
          </a:p>
          <a:p>
            <a:pPr marL="0" indent="0" algn="ctr">
              <a:buNone/>
            </a:pPr>
            <a:r>
              <a:rPr lang="en-GB" sz="2400" dirty="0">
                <a:effectLst/>
              </a:rPr>
              <a:t>(published on 19 November 2025)</a:t>
            </a:r>
          </a:p>
          <a:p>
            <a:pPr marL="0" indent="0">
              <a:buNone/>
            </a:pPr>
            <a:endParaRPr lang="en-BE" dirty="0"/>
          </a:p>
        </p:txBody>
      </p:sp>
      <p:pic>
        <p:nvPicPr>
          <p:cNvPr id="1026" name="Picture 2" descr="Esenu returns to BUL, three released ...">
            <a:extLst>
              <a:ext uri="{FF2B5EF4-FFF2-40B4-BE49-F238E27FC236}">
                <a16:creationId xmlns:a16="http://schemas.microsoft.com/office/drawing/2014/main" id="{43B04073-1A2B-8CBE-52A7-9E0ECFC2AB8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r="1" b="25346"/>
          <a:stretch>
            <a:fillRect/>
          </a:stretch>
        </p:blipFill>
        <p:spPr bwMode="auto">
          <a:xfrm>
            <a:off x="4648200" y="1600202"/>
            <a:ext cx="4038600" cy="4530725"/>
          </a:xfrm>
          <a:prstGeom prst="rect">
            <a:avLst/>
          </a:prstGeom>
          <a:solidFill>
            <a:srgbClr val="FFFFFF"/>
          </a:solidFill>
        </p:spPr>
      </p:pic>
      <p:sp>
        <p:nvSpPr>
          <p:cNvPr id="5" name="Date Placeholder 4">
            <a:extLst>
              <a:ext uri="{FF2B5EF4-FFF2-40B4-BE49-F238E27FC236}">
                <a16:creationId xmlns:a16="http://schemas.microsoft.com/office/drawing/2014/main" id="{C5EC17ED-1B55-DEF3-9DBD-6DEF383281AA}"/>
              </a:ext>
            </a:extLst>
          </p:cNvPr>
          <p:cNvSpPr>
            <a:spLocks noGrp="1"/>
          </p:cNvSpPr>
          <p:nvPr>
            <p:ph type="dt" sz="half" idx="10"/>
          </p:nvPr>
        </p:nvSpPr>
        <p:spPr>
          <a:xfrm>
            <a:off x="457200" y="6243638"/>
            <a:ext cx="2133600" cy="457200"/>
          </a:xfrm>
        </p:spPr>
        <p:txBody>
          <a:bodyPr wrap="square" anchor="b">
            <a:normAutofit/>
          </a:bodyPr>
          <a:lstStyle/>
          <a:p>
            <a:pPr>
              <a:spcAft>
                <a:spcPts val="600"/>
              </a:spcAft>
              <a:defRPr/>
            </a:pPr>
            <a:fld id="{2894FCF5-7104-4858-ABB7-96A4D6D15703}" type="datetime1">
              <a:rPr lang="en-GB" altLang="en-US" smtClean="0"/>
              <a:pPr>
                <a:spcAft>
                  <a:spcPts val="600"/>
                </a:spcAft>
                <a:defRPr/>
              </a:pPr>
              <a:t>26/11/2025</a:t>
            </a:fld>
            <a:endParaRPr lang="en-GB" altLang="en-US"/>
          </a:p>
        </p:txBody>
      </p:sp>
      <p:sp>
        <p:nvSpPr>
          <p:cNvPr id="6" name="Slide Number Placeholder 5">
            <a:extLst>
              <a:ext uri="{FF2B5EF4-FFF2-40B4-BE49-F238E27FC236}">
                <a16:creationId xmlns:a16="http://schemas.microsoft.com/office/drawing/2014/main" id="{4C179332-9BF5-0248-D3DB-772EC8690336}"/>
              </a:ext>
            </a:extLst>
          </p:cNvPr>
          <p:cNvSpPr>
            <a:spLocks noGrp="1"/>
          </p:cNvSpPr>
          <p:nvPr>
            <p:ph type="sldNum" sz="quarter" idx="12"/>
          </p:nvPr>
        </p:nvSpPr>
        <p:spPr>
          <a:xfrm>
            <a:off x="6553200" y="6243638"/>
            <a:ext cx="2133600" cy="457200"/>
          </a:xfrm>
        </p:spPr>
        <p:txBody>
          <a:bodyPr wrap="square" anchor="b">
            <a:normAutofit/>
          </a:bodyPr>
          <a:lstStyle/>
          <a:p>
            <a:pPr>
              <a:spcAft>
                <a:spcPts val="600"/>
              </a:spcAft>
            </a:pPr>
            <a:fld id="{5A3E51FB-8307-48C6-ACA7-599F9CF806CA}" type="slidenum">
              <a:rPr lang="en-GB" altLang="en-US" smtClean="0"/>
              <a:pPr>
                <a:spcAft>
                  <a:spcPts val="600"/>
                </a:spcAft>
              </a:pPr>
              <a:t>59</a:t>
            </a:fld>
            <a:endParaRPr lang="en-GB" altLang="en-US"/>
          </a:p>
        </p:txBody>
      </p:sp>
    </p:spTree>
    <p:extLst>
      <p:ext uri="{BB962C8B-B14F-4D97-AF65-F5344CB8AC3E}">
        <p14:creationId xmlns:p14="http://schemas.microsoft.com/office/powerpoint/2010/main" val="12790059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00" name="Picture 24580" descr="A group of multi coloured wooden stick figures">
            <a:extLst>
              <a:ext uri="{FF2B5EF4-FFF2-40B4-BE49-F238E27FC236}">
                <a16:creationId xmlns:a16="http://schemas.microsoft.com/office/drawing/2014/main" id="{6DA4EB77-2FD9-4CDE-45F5-B1518E0CF58C}"/>
              </a:ext>
            </a:extLst>
          </p:cNvPr>
          <p:cNvPicPr>
            <a:picLocks noChangeAspect="1"/>
          </p:cNvPicPr>
          <p:nvPr/>
        </p:nvPicPr>
        <p:blipFill rotWithShape="1">
          <a:blip r:embed="rId3"/>
          <a:srcRect l="12192" r="26323"/>
          <a:stretch/>
        </p:blipFill>
        <p:spPr>
          <a:xfrm>
            <a:off x="4577271" y="857257"/>
            <a:ext cx="4566728" cy="5143493"/>
          </a:xfrm>
          <a:prstGeom prst="rect">
            <a:avLst/>
          </a:prstGeom>
        </p:spPr>
      </p:pic>
      <p:sp>
        <p:nvSpPr>
          <p:cNvPr id="24578" name="Rectangle 2">
            <a:extLst>
              <a:ext uri="{FF2B5EF4-FFF2-40B4-BE49-F238E27FC236}">
                <a16:creationId xmlns:a16="http://schemas.microsoft.com/office/drawing/2014/main" id="{6D7E1018-1D4B-FD4E-8815-A82E2AE389BF}"/>
              </a:ext>
            </a:extLst>
          </p:cNvPr>
          <p:cNvSpPr>
            <a:spLocks noGrp="1" noChangeArrowheads="1"/>
          </p:cNvSpPr>
          <p:nvPr>
            <p:ph type="title"/>
          </p:nvPr>
        </p:nvSpPr>
        <p:spPr>
          <a:xfrm>
            <a:off x="571351" y="1103634"/>
            <a:ext cx="3583790" cy="606354"/>
          </a:xfrm>
        </p:spPr>
        <p:txBody>
          <a:bodyPr anchor="ctr">
            <a:normAutofit fontScale="90000"/>
          </a:bodyPr>
          <a:lstStyle/>
          <a:p>
            <a:pPr eaLnBrk="1" hangingPunct="1">
              <a:defRPr/>
            </a:pPr>
            <a:r>
              <a:rPr lang="fr-BE" sz="3000" dirty="0"/>
              <a:t>EQUAL TREATMENT</a:t>
            </a:r>
            <a:endParaRPr lang="en-GB" sz="3000" dirty="0"/>
          </a:p>
        </p:txBody>
      </p:sp>
      <p:sp>
        <p:nvSpPr>
          <p:cNvPr id="24579" name="Rectangle 3">
            <a:extLst>
              <a:ext uri="{FF2B5EF4-FFF2-40B4-BE49-F238E27FC236}">
                <a16:creationId xmlns:a16="http://schemas.microsoft.com/office/drawing/2014/main" id="{A66A584C-F2A9-494D-B47B-78B1228F1876}"/>
              </a:ext>
            </a:extLst>
          </p:cNvPr>
          <p:cNvSpPr>
            <a:spLocks noGrp="1" noChangeArrowheads="1"/>
          </p:cNvSpPr>
          <p:nvPr>
            <p:ph type="body" idx="1"/>
          </p:nvPr>
        </p:nvSpPr>
        <p:spPr>
          <a:xfrm>
            <a:off x="571351" y="1709989"/>
            <a:ext cx="3958539" cy="3841562"/>
          </a:xfrm>
        </p:spPr>
        <p:txBody>
          <a:bodyPr anchor="ctr">
            <a:normAutofit fontScale="70000" lnSpcReduction="20000"/>
          </a:bodyPr>
          <a:lstStyle/>
          <a:p>
            <a:pPr eaLnBrk="1" hangingPunct="1">
              <a:defRPr/>
            </a:pPr>
            <a:r>
              <a:rPr lang="en-GB" altLang="en-US" sz="2400" b="1" dirty="0"/>
              <a:t>BAN ON </a:t>
            </a:r>
            <a:r>
              <a:rPr lang="ja-JP" altLang="en-GB" sz="2400" b="1"/>
              <a:t>“</a:t>
            </a:r>
            <a:r>
              <a:rPr lang="en-GB" altLang="ja-JP" sz="2400" b="1" dirty="0"/>
              <a:t>DIRECT</a:t>
            </a:r>
            <a:r>
              <a:rPr lang="ja-JP" altLang="en-GB" sz="2400" b="1"/>
              <a:t>”</a:t>
            </a:r>
            <a:r>
              <a:rPr lang="en-GB" altLang="ja-JP" sz="2400" b="1" dirty="0"/>
              <a:t> DISCRIMINATIONS  </a:t>
            </a:r>
          </a:p>
          <a:p>
            <a:pPr eaLnBrk="1" hangingPunct="1">
              <a:buFont typeface="Wingdings" pitchFamily="2" charset="2"/>
              <a:buNone/>
              <a:defRPr/>
            </a:pPr>
            <a:r>
              <a:rPr lang="en-GB" altLang="en-US" sz="2400" dirty="0"/>
              <a:t>	Art. 18 TFEU on the basis of nationality</a:t>
            </a:r>
          </a:p>
          <a:p>
            <a:pPr eaLnBrk="1" hangingPunct="1">
              <a:buFont typeface="Wingdings" pitchFamily="2" charset="2"/>
              <a:buNone/>
              <a:defRPr/>
            </a:pPr>
            <a:r>
              <a:rPr lang="en-GB" altLang="en-US" sz="2400" dirty="0"/>
              <a:t>	Art. 45 TFEU:…</a:t>
            </a:r>
          </a:p>
          <a:p>
            <a:pPr lvl="1" eaLnBrk="1" hangingPunct="1">
              <a:defRPr/>
            </a:pPr>
            <a:r>
              <a:rPr lang="en-GB" altLang="en-US" sz="2400" dirty="0"/>
              <a:t>Access to employment</a:t>
            </a:r>
          </a:p>
          <a:p>
            <a:pPr lvl="1" eaLnBrk="1" hangingPunct="1">
              <a:defRPr/>
            </a:pPr>
            <a:r>
              <a:rPr lang="en-GB" altLang="en-US" sz="2400" dirty="0"/>
              <a:t>Pay</a:t>
            </a:r>
          </a:p>
          <a:p>
            <a:pPr lvl="1" eaLnBrk="1" hangingPunct="1">
              <a:defRPr/>
            </a:pPr>
            <a:r>
              <a:rPr lang="en-GB" altLang="en-US" sz="2400" dirty="0"/>
              <a:t>Employment conditions	</a:t>
            </a:r>
          </a:p>
          <a:p>
            <a:pPr lvl="1" eaLnBrk="1" hangingPunct="1">
              <a:defRPr/>
            </a:pPr>
            <a:r>
              <a:rPr lang="en-GB" altLang="en-US" sz="2400" b="1" dirty="0"/>
              <a:t>BAN ON </a:t>
            </a:r>
            <a:r>
              <a:rPr lang="ja-JP" altLang="en-GB" sz="2400" b="1"/>
              <a:t>“</a:t>
            </a:r>
            <a:r>
              <a:rPr lang="nl-BE" altLang="ja-JP" sz="2400" b="1" dirty="0"/>
              <a:t>IN</a:t>
            </a:r>
            <a:r>
              <a:rPr lang="en-GB" altLang="ja-JP" sz="2400" b="1" dirty="0"/>
              <a:t>DIRECT</a:t>
            </a:r>
            <a:r>
              <a:rPr lang="ja-JP" altLang="en-GB" sz="2400" b="1"/>
              <a:t>”</a:t>
            </a:r>
            <a:r>
              <a:rPr lang="en-GB" altLang="ja-JP" sz="2400" b="1" dirty="0"/>
              <a:t> DISCRIMINATIONS  (UEFA Home Grown Player Rule ?)</a:t>
            </a:r>
          </a:p>
          <a:p>
            <a:pPr lvl="1" eaLnBrk="1" hangingPunct="1">
              <a:defRPr/>
            </a:pPr>
            <a:r>
              <a:rPr lang="en-GB" altLang="ja-JP" sz="2400" b="1" dirty="0"/>
              <a:t> NO INDIRECT DISCRIMINATION : based on criteria other than nationality but leading to the same result</a:t>
            </a:r>
            <a:endParaRPr lang="en-GB" altLang="en-US" sz="2400" dirty="0"/>
          </a:p>
          <a:p>
            <a:pPr eaLnBrk="1" hangingPunct="1">
              <a:buFont typeface="Wingdings" pitchFamily="2" charset="2"/>
              <a:buNone/>
              <a:defRPr/>
            </a:pPr>
            <a:endParaRPr lang="en-GB" altLang="en-US" sz="1200" dirty="0"/>
          </a:p>
        </p:txBody>
      </p:sp>
      <p:sp>
        <p:nvSpPr>
          <p:cNvPr id="6" name="Slide Number Placeholder 5">
            <a:extLst>
              <a:ext uri="{FF2B5EF4-FFF2-40B4-BE49-F238E27FC236}">
                <a16:creationId xmlns:a16="http://schemas.microsoft.com/office/drawing/2014/main" id="{85BF8E28-BA4A-C641-BB8F-10F4AD5F8621}"/>
              </a:ext>
            </a:extLst>
          </p:cNvPr>
          <p:cNvSpPr>
            <a:spLocks noGrp="1"/>
          </p:cNvSpPr>
          <p:nvPr>
            <p:ph type="sldNum" sz="quarter" idx="12"/>
          </p:nvPr>
        </p:nvSpPr>
        <p:spPr>
          <a:xfrm>
            <a:off x="7886700" y="5624513"/>
            <a:ext cx="1097119" cy="273844"/>
          </a:xfrm>
        </p:spPr>
        <p:txBody>
          <a:bodyPr>
            <a:normAutofit lnSpcReduction="10000"/>
          </a:bodyPr>
          <a:lstStyle>
            <a:lvl1pPr>
              <a:spcBef>
                <a:spcPct val="20000"/>
              </a:spcBef>
              <a:buClr>
                <a:schemeClr val="hlink"/>
              </a:buClr>
              <a:buSzPct val="90000"/>
              <a:buFont typeface="Wingdings" pitchFamily="2" charset="2"/>
              <a:buBlip>
                <a:blip r:embed="rId4"/>
              </a:buBlip>
              <a:defRPr sz="2400">
                <a:solidFill>
                  <a:schemeClr val="tx1"/>
                </a:solidFill>
                <a:latin typeface="Arial" panose="020B0604020202020204" pitchFamily="34" charset="0"/>
                <a:ea typeface="ＭＳ Ｐゴシック" panose="020B0600070205080204" pitchFamily="34" charset="-128"/>
              </a:defRPr>
            </a:lvl1pPr>
            <a:lvl2pPr marL="557213" indent="-214313">
              <a:spcBef>
                <a:spcPct val="20000"/>
              </a:spcBef>
              <a:buChar char="–"/>
              <a:defRPr sz="21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lr>
                <a:schemeClr val="accent2"/>
              </a:buClr>
              <a:buSzPct val="90000"/>
              <a:buFont typeface="Wingdings" pitchFamily="2" charset="2"/>
              <a:buBlip>
                <a:blip r:embed="rId5"/>
              </a:buBlip>
              <a:defRPr sz="18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lr>
                <a:schemeClr val="folHlink"/>
              </a:buClr>
              <a:buSzPct val="90000"/>
              <a:buFont typeface="Wingdings" pitchFamily="2" charset="2"/>
              <a:buBlip>
                <a:blip r:embed="rId6"/>
              </a:buBlip>
              <a:defRPr sz="15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20000"/>
              </a:spcBef>
              <a:spcAft>
                <a:spcPct val="0"/>
              </a:spcAft>
              <a:buClr>
                <a:schemeClr val="folHlink"/>
              </a:buClr>
              <a:buSzPct val="90000"/>
              <a:buFont typeface="Wingdings" pitchFamily="2" charset="2"/>
              <a:buBlip>
                <a:blip r:embed="rId6"/>
              </a:buBlip>
              <a:defRPr sz="15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20000"/>
              </a:spcBef>
              <a:spcAft>
                <a:spcPct val="0"/>
              </a:spcAft>
              <a:buClr>
                <a:schemeClr val="folHlink"/>
              </a:buClr>
              <a:buSzPct val="90000"/>
              <a:buFont typeface="Wingdings" pitchFamily="2" charset="2"/>
              <a:buBlip>
                <a:blip r:embed="rId6"/>
              </a:buBlip>
              <a:defRPr sz="15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20000"/>
              </a:spcBef>
              <a:spcAft>
                <a:spcPct val="0"/>
              </a:spcAft>
              <a:buClr>
                <a:schemeClr val="folHlink"/>
              </a:buClr>
              <a:buSzPct val="90000"/>
              <a:buFont typeface="Wingdings" pitchFamily="2" charset="2"/>
              <a:buBlip>
                <a:blip r:embed="rId6"/>
              </a:buBlip>
              <a:defRPr sz="15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20000"/>
              </a:spcBef>
              <a:spcAft>
                <a:spcPct val="0"/>
              </a:spcAft>
              <a:buClr>
                <a:schemeClr val="folHlink"/>
              </a:buClr>
              <a:buSzPct val="90000"/>
              <a:buFont typeface="Wingdings" pitchFamily="2" charset="2"/>
              <a:buBlip>
                <a:blip r:embed="rId6"/>
              </a:buBlip>
              <a:defRPr sz="15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spcAft>
                <a:spcPts val="450"/>
              </a:spcAft>
              <a:buClrTx/>
              <a:buSzTx/>
              <a:buNone/>
            </a:pPr>
            <a:fld id="{0771DBC3-026D-9942-AAB8-BF115889D1F3}" type="slidenum">
              <a:rPr lang="en-GB" altLang="en-US" sz="1350">
                <a:solidFill>
                  <a:srgbClr val="FFFFFF"/>
                </a:solidFill>
              </a:rPr>
              <a:pPr>
                <a:lnSpc>
                  <a:spcPct val="90000"/>
                </a:lnSpc>
                <a:spcBef>
                  <a:spcPct val="0"/>
                </a:spcBef>
                <a:spcAft>
                  <a:spcPts val="450"/>
                </a:spcAft>
                <a:buClrTx/>
                <a:buSzTx/>
                <a:buNone/>
              </a:pPr>
              <a:t>6</a:t>
            </a:fld>
            <a:endParaRPr lang="en-GB" altLang="en-US" sz="135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76AE5-322B-FC92-03D8-669267C75F1A}"/>
              </a:ext>
            </a:extLst>
          </p:cNvPr>
          <p:cNvSpPr>
            <a:spLocks noGrp="1"/>
          </p:cNvSpPr>
          <p:nvPr>
            <p:ph type="title"/>
          </p:nvPr>
        </p:nvSpPr>
        <p:spPr/>
        <p:txBody>
          <a:bodyPr/>
          <a:lstStyle/>
          <a:p>
            <a:r>
              <a:rPr lang="en-BE" dirty="0"/>
              <a:t>KEY FACTS AND DATES</a:t>
            </a:r>
          </a:p>
        </p:txBody>
      </p:sp>
      <p:sp>
        <p:nvSpPr>
          <p:cNvPr id="3" name="Content Placeholder 2">
            <a:extLst>
              <a:ext uri="{FF2B5EF4-FFF2-40B4-BE49-F238E27FC236}">
                <a16:creationId xmlns:a16="http://schemas.microsoft.com/office/drawing/2014/main" id="{518BB68D-EAD6-9F96-8242-DA303ADF4DA8}"/>
              </a:ext>
            </a:extLst>
          </p:cNvPr>
          <p:cNvSpPr>
            <a:spLocks noGrp="1"/>
          </p:cNvSpPr>
          <p:nvPr>
            <p:ph idx="1"/>
          </p:nvPr>
        </p:nvSpPr>
        <p:spPr>
          <a:xfrm>
            <a:off x="457200" y="1712913"/>
            <a:ext cx="8229600" cy="4530725"/>
          </a:xfrm>
        </p:spPr>
        <p:txBody>
          <a:bodyPr/>
          <a:lstStyle/>
          <a:p>
            <a:r>
              <a:rPr lang="en-GB" sz="2400" dirty="0">
                <a:effectLst/>
              </a:rPr>
              <a:t>11 January 2024: Contract signed between </a:t>
            </a:r>
            <a:r>
              <a:rPr lang="en-GB" sz="2400" dirty="0">
                <a:solidFill>
                  <a:srgbClr val="FF0000"/>
                </a:solidFill>
                <a:effectLst/>
              </a:rPr>
              <a:t>player</a:t>
            </a:r>
            <a:r>
              <a:rPr lang="en-GB" sz="2400" dirty="0">
                <a:effectLst/>
              </a:rPr>
              <a:t> and Al-</a:t>
            </a:r>
            <a:r>
              <a:rPr lang="en-GB" sz="2400" dirty="0" err="1">
                <a:effectLst/>
              </a:rPr>
              <a:t>Jonob</a:t>
            </a:r>
            <a:r>
              <a:rPr lang="en-GB" sz="2400" dirty="0">
                <a:effectLst/>
              </a:rPr>
              <a:t> for 4.5 months</a:t>
            </a:r>
          </a:p>
          <a:p>
            <a:r>
              <a:rPr lang="en-GB" sz="2400" dirty="0">
                <a:effectLst/>
              </a:rPr>
              <a:t>15 January 2024: Contract signed between </a:t>
            </a:r>
            <a:r>
              <a:rPr lang="en-GB" sz="2400" dirty="0">
                <a:solidFill>
                  <a:srgbClr val="FF0000"/>
                </a:solidFill>
                <a:effectLst/>
              </a:rPr>
              <a:t>player</a:t>
            </a:r>
            <a:r>
              <a:rPr lang="en-GB" sz="2400" dirty="0">
                <a:effectLst/>
              </a:rPr>
              <a:t> and FC Bul for 1.5 years</a:t>
            </a:r>
          </a:p>
          <a:p>
            <a:r>
              <a:rPr lang="en-GB" sz="2400" dirty="0">
                <a:effectLst/>
              </a:rPr>
              <a:t>4 February 2024: Al-</a:t>
            </a:r>
            <a:r>
              <a:rPr lang="en-GB" sz="2400" dirty="0" err="1">
                <a:effectLst/>
              </a:rPr>
              <a:t>Jonob</a:t>
            </a:r>
            <a:r>
              <a:rPr lang="en-GB" sz="2400" dirty="0">
                <a:effectLst/>
              </a:rPr>
              <a:t> notifies the Player of a breach of contract</a:t>
            </a:r>
          </a:p>
          <a:p>
            <a:r>
              <a:rPr lang="en-GB" sz="2400" dirty="0">
                <a:effectLst/>
              </a:rPr>
              <a:t>14 February 2024: Player informs Al-</a:t>
            </a:r>
            <a:r>
              <a:rPr lang="en-GB" sz="2400" dirty="0" err="1">
                <a:effectLst/>
              </a:rPr>
              <a:t>Jonob</a:t>
            </a:r>
            <a:r>
              <a:rPr lang="en-GB" sz="2400" dirty="0">
                <a:effectLst/>
              </a:rPr>
              <a:t> that he terminated the contract for ‘personal reasons’ </a:t>
            </a:r>
            <a:r>
              <a:rPr lang="en-GB" sz="2400" dirty="0">
                <a:solidFill>
                  <a:srgbClr val="FF0000"/>
                </a:solidFill>
                <a:effectLst/>
              </a:rPr>
              <a:t>(sic!)</a:t>
            </a:r>
          </a:p>
          <a:p>
            <a:endParaRPr lang="en-BE" dirty="0"/>
          </a:p>
        </p:txBody>
      </p:sp>
      <p:sp>
        <p:nvSpPr>
          <p:cNvPr id="4" name="Date Placeholder 3">
            <a:extLst>
              <a:ext uri="{FF2B5EF4-FFF2-40B4-BE49-F238E27FC236}">
                <a16:creationId xmlns:a16="http://schemas.microsoft.com/office/drawing/2014/main" id="{07AA065E-9AA5-3588-4FB2-A4DDE578EE96}"/>
              </a:ext>
            </a:extLst>
          </p:cNvPr>
          <p:cNvSpPr>
            <a:spLocks noGrp="1"/>
          </p:cNvSpPr>
          <p:nvPr>
            <p:ph type="dt" sz="half" idx="10"/>
          </p:nvPr>
        </p:nvSpPr>
        <p:spPr/>
        <p:txBody>
          <a:bodyPr/>
          <a:lstStyle/>
          <a:p>
            <a:pPr>
              <a:defRPr/>
            </a:pPr>
            <a:fld id="{E6943BE6-D5E4-4F8B-A2CB-B479ABCF7EC1}" type="datetime1">
              <a:rPr lang="en-GB" altLang="en-US" smtClean="0"/>
              <a:pPr>
                <a:defRPr/>
              </a:pPr>
              <a:t>26/11/2025</a:t>
            </a:fld>
            <a:endParaRPr lang="en-GB" altLang="en-US"/>
          </a:p>
        </p:txBody>
      </p:sp>
      <p:sp>
        <p:nvSpPr>
          <p:cNvPr id="5" name="Slide Number Placeholder 4">
            <a:extLst>
              <a:ext uri="{FF2B5EF4-FFF2-40B4-BE49-F238E27FC236}">
                <a16:creationId xmlns:a16="http://schemas.microsoft.com/office/drawing/2014/main" id="{C2B84FBE-EAC4-0731-0E3A-1B85B6DAB4A3}"/>
              </a:ext>
            </a:extLst>
          </p:cNvPr>
          <p:cNvSpPr>
            <a:spLocks noGrp="1"/>
          </p:cNvSpPr>
          <p:nvPr>
            <p:ph type="sldNum" sz="quarter" idx="12"/>
          </p:nvPr>
        </p:nvSpPr>
        <p:spPr/>
        <p:txBody>
          <a:bodyPr/>
          <a:lstStyle/>
          <a:p>
            <a:fld id="{71CA4EB5-D191-44E0-BDDD-BE88B9C108A4}" type="slidenum">
              <a:rPr lang="en-GB" altLang="en-US" smtClean="0"/>
              <a:pPr/>
              <a:t>60</a:t>
            </a:fld>
            <a:endParaRPr lang="en-GB" altLang="en-US"/>
          </a:p>
        </p:txBody>
      </p:sp>
    </p:spTree>
    <p:extLst>
      <p:ext uri="{BB962C8B-B14F-4D97-AF65-F5344CB8AC3E}">
        <p14:creationId xmlns:p14="http://schemas.microsoft.com/office/powerpoint/2010/main" val="7852188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82D07-DDAE-3601-E46F-888B3CA6968B}"/>
              </a:ext>
            </a:extLst>
          </p:cNvPr>
          <p:cNvSpPr>
            <a:spLocks noGrp="1"/>
          </p:cNvSpPr>
          <p:nvPr>
            <p:ph type="title"/>
          </p:nvPr>
        </p:nvSpPr>
        <p:spPr/>
        <p:txBody>
          <a:bodyPr/>
          <a:lstStyle/>
          <a:p>
            <a:r>
              <a:rPr lang="en-BE" dirty="0"/>
              <a:t>DRC D</a:t>
            </a:r>
            <a:r>
              <a:rPr lang="en-GB" dirty="0"/>
              <a:t>e</a:t>
            </a:r>
            <a:r>
              <a:rPr lang="en-BE" dirty="0"/>
              <a:t>cision: Just Cause </a:t>
            </a:r>
          </a:p>
        </p:txBody>
      </p:sp>
      <p:sp>
        <p:nvSpPr>
          <p:cNvPr id="3" name="Content Placeholder 2">
            <a:extLst>
              <a:ext uri="{FF2B5EF4-FFF2-40B4-BE49-F238E27FC236}">
                <a16:creationId xmlns:a16="http://schemas.microsoft.com/office/drawing/2014/main" id="{222279F7-5077-4A85-6441-BB9D14F8FBD4}"/>
              </a:ext>
            </a:extLst>
          </p:cNvPr>
          <p:cNvSpPr>
            <a:spLocks noGrp="1"/>
          </p:cNvSpPr>
          <p:nvPr>
            <p:ph idx="1"/>
          </p:nvPr>
        </p:nvSpPr>
        <p:spPr/>
        <p:txBody>
          <a:bodyPr/>
          <a:lstStyle/>
          <a:p>
            <a:r>
              <a:rPr lang="en-GB" dirty="0">
                <a:effectLst/>
              </a:rPr>
              <a:t>Art. 18, para. 5 , FIFA RSTP: a player cannot sign two contracts covering the same period of time.</a:t>
            </a:r>
          </a:p>
          <a:p>
            <a:r>
              <a:rPr lang="en-GB" dirty="0">
                <a:effectLst/>
              </a:rPr>
              <a:t>Contract already terminated when player signed with FC Bul.</a:t>
            </a:r>
          </a:p>
          <a:p>
            <a:r>
              <a:rPr lang="en-GB" dirty="0">
                <a:effectLst/>
              </a:rPr>
              <a:t>Player clearly terminated the contract without just cause and compensation is due.</a:t>
            </a:r>
          </a:p>
          <a:p>
            <a:pPr marL="0" indent="0">
              <a:buNone/>
            </a:pPr>
            <a:endParaRPr lang="en-BE" dirty="0"/>
          </a:p>
        </p:txBody>
      </p:sp>
      <p:sp>
        <p:nvSpPr>
          <p:cNvPr id="4" name="Date Placeholder 3">
            <a:extLst>
              <a:ext uri="{FF2B5EF4-FFF2-40B4-BE49-F238E27FC236}">
                <a16:creationId xmlns:a16="http://schemas.microsoft.com/office/drawing/2014/main" id="{FA0D6AD9-9681-DED0-34AC-7A6754D9AEAA}"/>
              </a:ext>
            </a:extLst>
          </p:cNvPr>
          <p:cNvSpPr>
            <a:spLocks noGrp="1"/>
          </p:cNvSpPr>
          <p:nvPr>
            <p:ph type="dt" sz="half" idx="10"/>
          </p:nvPr>
        </p:nvSpPr>
        <p:spPr/>
        <p:txBody>
          <a:bodyPr/>
          <a:lstStyle/>
          <a:p>
            <a:pPr>
              <a:defRPr/>
            </a:pPr>
            <a:fld id="{E6943BE6-D5E4-4F8B-A2CB-B479ABCF7EC1}" type="datetime1">
              <a:rPr lang="en-GB" altLang="en-US" smtClean="0"/>
              <a:pPr>
                <a:defRPr/>
              </a:pPr>
              <a:t>26/11/2025</a:t>
            </a:fld>
            <a:endParaRPr lang="en-GB" altLang="en-US"/>
          </a:p>
        </p:txBody>
      </p:sp>
      <p:sp>
        <p:nvSpPr>
          <p:cNvPr id="5" name="Slide Number Placeholder 4">
            <a:extLst>
              <a:ext uri="{FF2B5EF4-FFF2-40B4-BE49-F238E27FC236}">
                <a16:creationId xmlns:a16="http://schemas.microsoft.com/office/drawing/2014/main" id="{96C87572-D059-0D88-F25B-F2453A650EEB}"/>
              </a:ext>
            </a:extLst>
          </p:cNvPr>
          <p:cNvSpPr>
            <a:spLocks noGrp="1"/>
          </p:cNvSpPr>
          <p:nvPr>
            <p:ph type="sldNum" sz="quarter" idx="12"/>
          </p:nvPr>
        </p:nvSpPr>
        <p:spPr/>
        <p:txBody>
          <a:bodyPr/>
          <a:lstStyle/>
          <a:p>
            <a:fld id="{71CA4EB5-D191-44E0-BDDD-BE88B9C108A4}" type="slidenum">
              <a:rPr lang="en-GB" altLang="en-US" smtClean="0"/>
              <a:pPr/>
              <a:t>61</a:t>
            </a:fld>
            <a:endParaRPr lang="en-GB" altLang="en-US"/>
          </a:p>
        </p:txBody>
      </p:sp>
    </p:spTree>
    <p:extLst>
      <p:ext uri="{BB962C8B-B14F-4D97-AF65-F5344CB8AC3E}">
        <p14:creationId xmlns:p14="http://schemas.microsoft.com/office/powerpoint/2010/main" val="12688945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06A7-DD80-81C9-248A-A3B34DBBA8F2}"/>
              </a:ext>
            </a:extLst>
          </p:cNvPr>
          <p:cNvSpPr>
            <a:spLocks noGrp="1"/>
          </p:cNvSpPr>
          <p:nvPr>
            <p:ph type="title"/>
          </p:nvPr>
        </p:nvSpPr>
        <p:spPr/>
        <p:txBody>
          <a:bodyPr/>
          <a:lstStyle/>
          <a:p>
            <a:r>
              <a:rPr lang="en-BE" sz="3600" dirty="0"/>
              <a:t>DRC Decision: </a:t>
            </a:r>
            <a:br>
              <a:rPr lang="en-BE" sz="3600" dirty="0"/>
            </a:br>
            <a:r>
              <a:rPr lang="en-BE" sz="3600" dirty="0">
                <a:solidFill>
                  <a:srgbClr val="92D050"/>
                </a:solidFill>
              </a:rPr>
              <a:t>claims</a:t>
            </a:r>
            <a:r>
              <a:rPr lang="en-BE" sz="3600" dirty="0"/>
              <a:t> and awarded compensation</a:t>
            </a:r>
          </a:p>
        </p:txBody>
      </p:sp>
      <p:sp>
        <p:nvSpPr>
          <p:cNvPr id="3" name="Content Placeholder 2">
            <a:extLst>
              <a:ext uri="{FF2B5EF4-FFF2-40B4-BE49-F238E27FC236}">
                <a16:creationId xmlns:a16="http://schemas.microsoft.com/office/drawing/2014/main" id="{B2FBA921-9FA6-A016-F743-B62B92A0EF86}"/>
              </a:ext>
            </a:extLst>
          </p:cNvPr>
          <p:cNvSpPr>
            <a:spLocks noGrp="1"/>
          </p:cNvSpPr>
          <p:nvPr>
            <p:ph idx="1"/>
          </p:nvPr>
        </p:nvSpPr>
        <p:spPr/>
        <p:txBody>
          <a:bodyPr/>
          <a:lstStyle/>
          <a:p>
            <a:r>
              <a:rPr lang="en-GB" sz="2000" dirty="0">
                <a:solidFill>
                  <a:srgbClr val="92D050"/>
                </a:solidFill>
                <a:effectLst/>
              </a:rPr>
              <a:t>USD 13,500 </a:t>
            </a:r>
            <a:r>
              <a:rPr lang="en-GB" sz="2000" dirty="0">
                <a:effectLst/>
              </a:rPr>
              <a:t>as the </a:t>
            </a:r>
            <a:r>
              <a:rPr lang="en-GB" sz="2000" dirty="0">
                <a:solidFill>
                  <a:srgbClr val="FF0000"/>
                </a:solidFill>
                <a:effectLst/>
              </a:rPr>
              <a:t>rest value of the contract </a:t>
            </a:r>
            <a:r>
              <a:rPr lang="en-GB" sz="2000" dirty="0">
                <a:effectLst/>
              </a:rPr>
              <a:t>– </a:t>
            </a:r>
            <a:r>
              <a:rPr lang="en-GB" sz="2000" dirty="0">
                <a:solidFill>
                  <a:srgbClr val="FFFF00"/>
                </a:solidFill>
                <a:effectLst/>
              </a:rPr>
              <a:t>an appropriate starting point for the calculation (majority)</a:t>
            </a:r>
          </a:p>
          <a:p>
            <a:r>
              <a:rPr lang="en-GB" sz="2000" dirty="0">
                <a:effectLst/>
              </a:rPr>
              <a:t>- </a:t>
            </a:r>
            <a:r>
              <a:rPr lang="en-GB" sz="2000" dirty="0">
                <a:solidFill>
                  <a:srgbClr val="92D050"/>
                </a:solidFill>
                <a:effectLst/>
              </a:rPr>
              <a:t>USD 700 </a:t>
            </a:r>
            <a:r>
              <a:rPr lang="en-GB" sz="2000" dirty="0">
                <a:effectLst/>
              </a:rPr>
              <a:t>as the costs for a flight ticket – potentially a damage to be reimbursed but not in this case</a:t>
            </a:r>
          </a:p>
          <a:p>
            <a:r>
              <a:rPr lang="en-GB" sz="2000" dirty="0">
                <a:effectLst/>
              </a:rPr>
              <a:t>- </a:t>
            </a:r>
            <a:r>
              <a:rPr lang="en-GB" sz="2000" dirty="0">
                <a:solidFill>
                  <a:srgbClr val="92D050"/>
                </a:solidFill>
                <a:effectLst/>
              </a:rPr>
              <a:t>USD 405 </a:t>
            </a:r>
            <a:r>
              <a:rPr lang="en-GB" sz="2000" dirty="0">
                <a:effectLst/>
              </a:rPr>
              <a:t>as a registration fee – rejected as not proven</a:t>
            </a:r>
          </a:p>
          <a:p>
            <a:r>
              <a:rPr lang="en-GB" sz="2000" dirty="0">
                <a:effectLst/>
              </a:rPr>
              <a:t>- </a:t>
            </a:r>
            <a:r>
              <a:rPr lang="en-GB" sz="2000" dirty="0">
                <a:solidFill>
                  <a:srgbClr val="92D050"/>
                </a:solidFill>
                <a:effectLst/>
              </a:rPr>
              <a:t>USD 21,000 </a:t>
            </a:r>
            <a:r>
              <a:rPr lang="en-GB" sz="2000" dirty="0">
                <a:effectLst/>
              </a:rPr>
              <a:t>for the specificity of sport – rejected as no longer an element included in art. 17 FIFA RSTP</a:t>
            </a:r>
          </a:p>
          <a:p>
            <a:r>
              <a:rPr lang="en-GB" sz="2000" dirty="0">
                <a:effectLst/>
              </a:rPr>
              <a:t>- </a:t>
            </a:r>
            <a:r>
              <a:rPr lang="en-GB" sz="2000" dirty="0">
                <a:solidFill>
                  <a:srgbClr val="92D050"/>
                </a:solidFill>
                <a:effectLst/>
              </a:rPr>
              <a:t>USD 15,000 </a:t>
            </a:r>
            <a:r>
              <a:rPr lang="en-GB" sz="2000" dirty="0">
                <a:effectLst/>
              </a:rPr>
              <a:t>as the replacement costs of the player – rejected as in this case no logical nexus</a:t>
            </a:r>
          </a:p>
          <a:p>
            <a:r>
              <a:rPr lang="en-GB" sz="2000" dirty="0">
                <a:effectLst/>
              </a:rPr>
              <a:t>- </a:t>
            </a:r>
            <a:r>
              <a:rPr lang="en-GB" sz="2000" dirty="0">
                <a:solidFill>
                  <a:srgbClr val="92D050"/>
                </a:solidFill>
                <a:effectLst/>
              </a:rPr>
              <a:t>USD 2,000 </a:t>
            </a:r>
            <a:r>
              <a:rPr lang="en-GB" sz="2000" dirty="0">
                <a:effectLst/>
              </a:rPr>
              <a:t>for losing the opportunity to utilise the player’s image rights – rejected as not proven</a:t>
            </a:r>
          </a:p>
          <a:p>
            <a:r>
              <a:rPr lang="en-GB" sz="2000" dirty="0">
                <a:solidFill>
                  <a:srgbClr val="92D050"/>
                </a:solidFill>
                <a:effectLst/>
              </a:rPr>
              <a:t>Compensation: </a:t>
            </a:r>
            <a:r>
              <a:rPr lang="en-GB" sz="2000" dirty="0">
                <a:effectLst/>
              </a:rPr>
              <a:t>USD 13,500 (by majority)</a:t>
            </a:r>
          </a:p>
          <a:p>
            <a:r>
              <a:rPr lang="en-GB" sz="2000" dirty="0">
                <a:solidFill>
                  <a:srgbClr val="92D050"/>
                </a:solidFill>
                <a:effectLst/>
              </a:rPr>
              <a:t>Sporting sanctions</a:t>
            </a:r>
            <a:r>
              <a:rPr lang="en-GB" sz="2000" dirty="0">
                <a:effectLst/>
              </a:rPr>
              <a:t>: No sanctions (by majority)</a:t>
            </a:r>
          </a:p>
          <a:p>
            <a:pPr marL="0" indent="0">
              <a:buNone/>
            </a:pPr>
            <a:endParaRPr lang="en-BE" dirty="0"/>
          </a:p>
        </p:txBody>
      </p:sp>
      <p:sp>
        <p:nvSpPr>
          <p:cNvPr id="4" name="Date Placeholder 3">
            <a:extLst>
              <a:ext uri="{FF2B5EF4-FFF2-40B4-BE49-F238E27FC236}">
                <a16:creationId xmlns:a16="http://schemas.microsoft.com/office/drawing/2014/main" id="{8AE73F15-B2B1-BFC7-A76E-CFD8F7AD6503}"/>
              </a:ext>
            </a:extLst>
          </p:cNvPr>
          <p:cNvSpPr>
            <a:spLocks noGrp="1"/>
          </p:cNvSpPr>
          <p:nvPr>
            <p:ph type="dt" sz="half" idx="10"/>
          </p:nvPr>
        </p:nvSpPr>
        <p:spPr/>
        <p:txBody>
          <a:bodyPr/>
          <a:lstStyle/>
          <a:p>
            <a:pPr>
              <a:defRPr/>
            </a:pPr>
            <a:fld id="{E6943BE6-D5E4-4F8B-A2CB-B479ABCF7EC1}" type="datetime1">
              <a:rPr lang="en-GB" altLang="en-US" smtClean="0"/>
              <a:pPr>
                <a:defRPr/>
              </a:pPr>
              <a:t>26/11/2025</a:t>
            </a:fld>
            <a:endParaRPr lang="en-GB" altLang="en-US"/>
          </a:p>
        </p:txBody>
      </p:sp>
      <p:sp>
        <p:nvSpPr>
          <p:cNvPr id="5" name="Slide Number Placeholder 4">
            <a:extLst>
              <a:ext uri="{FF2B5EF4-FFF2-40B4-BE49-F238E27FC236}">
                <a16:creationId xmlns:a16="http://schemas.microsoft.com/office/drawing/2014/main" id="{A369CA58-4873-2470-0BF4-0FD8322ADA37}"/>
              </a:ext>
            </a:extLst>
          </p:cNvPr>
          <p:cNvSpPr>
            <a:spLocks noGrp="1"/>
          </p:cNvSpPr>
          <p:nvPr>
            <p:ph type="sldNum" sz="quarter" idx="12"/>
          </p:nvPr>
        </p:nvSpPr>
        <p:spPr/>
        <p:txBody>
          <a:bodyPr/>
          <a:lstStyle/>
          <a:p>
            <a:fld id="{71CA4EB5-D191-44E0-BDDD-BE88B9C108A4}" type="slidenum">
              <a:rPr lang="en-GB" altLang="en-US" smtClean="0"/>
              <a:pPr/>
              <a:t>62</a:t>
            </a:fld>
            <a:endParaRPr lang="en-GB" altLang="en-US"/>
          </a:p>
        </p:txBody>
      </p:sp>
    </p:spTree>
    <p:extLst>
      <p:ext uri="{BB962C8B-B14F-4D97-AF65-F5344CB8AC3E}">
        <p14:creationId xmlns:p14="http://schemas.microsoft.com/office/powerpoint/2010/main" val="31704926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F8ABB-A75C-8EE5-532B-8244AAF2F7A7}"/>
              </a:ext>
            </a:extLst>
          </p:cNvPr>
          <p:cNvSpPr>
            <a:spLocks noGrp="1"/>
          </p:cNvSpPr>
          <p:nvPr>
            <p:ph type="title"/>
          </p:nvPr>
        </p:nvSpPr>
        <p:spPr/>
        <p:txBody>
          <a:bodyPr/>
          <a:lstStyle/>
          <a:p>
            <a:r>
              <a:rPr lang="en-BE" dirty="0"/>
              <a:t>DRC:</a:t>
            </a:r>
            <a:br>
              <a:rPr lang="en-BE" dirty="0"/>
            </a:br>
            <a:r>
              <a:rPr lang="en-BE" dirty="0"/>
              <a:t>JOINT LIABILITY</a:t>
            </a:r>
          </a:p>
        </p:txBody>
      </p:sp>
      <p:sp>
        <p:nvSpPr>
          <p:cNvPr id="3" name="Content Placeholder 2">
            <a:extLst>
              <a:ext uri="{FF2B5EF4-FFF2-40B4-BE49-F238E27FC236}">
                <a16:creationId xmlns:a16="http://schemas.microsoft.com/office/drawing/2014/main" id="{827BFC5A-E6EC-419C-8B5F-6BA8FC5303F2}"/>
              </a:ext>
            </a:extLst>
          </p:cNvPr>
          <p:cNvSpPr>
            <a:spLocks noGrp="1"/>
          </p:cNvSpPr>
          <p:nvPr>
            <p:ph idx="1"/>
          </p:nvPr>
        </p:nvSpPr>
        <p:spPr/>
        <p:txBody>
          <a:bodyPr/>
          <a:lstStyle/>
          <a:p>
            <a:r>
              <a:rPr lang="en-GB" sz="2400" dirty="0">
                <a:effectLst/>
              </a:rPr>
              <a:t>Art. 17 par. 2 FIFA RSTP: joint liability only applicable if Al-</a:t>
            </a:r>
            <a:r>
              <a:rPr lang="en-GB" sz="2400" dirty="0" err="1">
                <a:effectLst/>
              </a:rPr>
              <a:t>Jonob</a:t>
            </a:r>
            <a:r>
              <a:rPr lang="en-GB" sz="2400" dirty="0">
                <a:effectLst/>
              </a:rPr>
              <a:t> can prove that</a:t>
            </a:r>
          </a:p>
          <a:p>
            <a:r>
              <a:rPr lang="en-GB" sz="2400">
                <a:effectLst/>
              </a:rPr>
              <a:t>There </a:t>
            </a:r>
            <a:r>
              <a:rPr lang="en-GB" sz="2400" dirty="0">
                <a:effectLst/>
              </a:rPr>
              <a:t>was no evidence to indicate that FC Bul induced the player to breach his contract with Al-</a:t>
            </a:r>
            <a:r>
              <a:rPr lang="en-GB" sz="2400" dirty="0" err="1">
                <a:effectLst/>
              </a:rPr>
              <a:t>Jonob</a:t>
            </a:r>
            <a:r>
              <a:rPr lang="en-GB" sz="2400" dirty="0">
                <a:effectLst/>
              </a:rPr>
              <a:t>.</a:t>
            </a:r>
          </a:p>
          <a:p>
            <a:r>
              <a:rPr lang="en-GB" sz="2400" dirty="0">
                <a:effectLst/>
              </a:rPr>
              <a:t>FC Bul could not have known that the player was registered with Al-</a:t>
            </a:r>
            <a:r>
              <a:rPr lang="en-GB" sz="2400" dirty="0" err="1">
                <a:effectLst/>
              </a:rPr>
              <a:t>Jonob</a:t>
            </a:r>
            <a:endParaRPr lang="en-GB" sz="2400" dirty="0">
              <a:effectLst/>
            </a:endParaRPr>
          </a:p>
          <a:p>
            <a:r>
              <a:rPr lang="en-GB" sz="2400" dirty="0">
                <a:effectLst/>
              </a:rPr>
              <a:t>given that the ITC had not yet been confirmed in FIFA TMS.</a:t>
            </a:r>
          </a:p>
          <a:p>
            <a:r>
              <a:rPr lang="en-GB" sz="2400" dirty="0">
                <a:effectLst/>
              </a:rPr>
              <a:t>- No joint liability</a:t>
            </a:r>
          </a:p>
          <a:p>
            <a:pPr marL="0" indent="0">
              <a:buNone/>
            </a:pPr>
            <a:endParaRPr lang="en-BE" dirty="0"/>
          </a:p>
        </p:txBody>
      </p:sp>
      <p:sp>
        <p:nvSpPr>
          <p:cNvPr id="4" name="Date Placeholder 3">
            <a:extLst>
              <a:ext uri="{FF2B5EF4-FFF2-40B4-BE49-F238E27FC236}">
                <a16:creationId xmlns:a16="http://schemas.microsoft.com/office/drawing/2014/main" id="{40923613-ED17-BC53-FB13-37F6CBB97B9E}"/>
              </a:ext>
            </a:extLst>
          </p:cNvPr>
          <p:cNvSpPr>
            <a:spLocks noGrp="1"/>
          </p:cNvSpPr>
          <p:nvPr>
            <p:ph type="dt" sz="half" idx="10"/>
          </p:nvPr>
        </p:nvSpPr>
        <p:spPr/>
        <p:txBody>
          <a:bodyPr/>
          <a:lstStyle/>
          <a:p>
            <a:pPr>
              <a:defRPr/>
            </a:pPr>
            <a:fld id="{E6943BE6-D5E4-4F8B-A2CB-B479ABCF7EC1}" type="datetime1">
              <a:rPr lang="en-GB" altLang="en-US" smtClean="0"/>
              <a:pPr>
                <a:defRPr/>
              </a:pPr>
              <a:t>26/11/2025</a:t>
            </a:fld>
            <a:endParaRPr lang="en-GB" altLang="en-US"/>
          </a:p>
        </p:txBody>
      </p:sp>
      <p:sp>
        <p:nvSpPr>
          <p:cNvPr id="5" name="Slide Number Placeholder 4">
            <a:extLst>
              <a:ext uri="{FF2B5EF4-FFF2-40B4-BE49-F238E27FC236}">
                <a16:creationId xmlns:a16="http://schemas.microsoft.com/office/drawing/2014/main" id="{B2A42CFF-AAAA-30C0-24B4-461719EC157B}"/>
              </a:ext>
            </a:extLst>
          </p:cNvPr>
          <p:cNvSpPr>
            <a:spLocks noGrp="1"/>
          </p:cNvSpPr>
          <p:nvPr>
            <p:ph type="sldNum" sz="quarter" idx="12"/>
          </p:nvPr>
        </p:nvSpPr>
        <p:spPr/>
        <p:txBody>
          <a:bodyPr/>
          <a:lstStyle/>
          <a:p>
            <a:fld id="{71CA4EB5-D191-44E0-BDDD-BE88B9C108A4}" type="slidenum">
              <a:rPr lang="en-GB" altLang="en-US" smtClean="0"/>
              <a:pPr/>
              <a:t>63</a:t>
            </a:fld>
            <a:endParaRPr lang="en-GB" altLang="en-US"/>
          </a:p>
        </p:txBody>
      </p:sp>
    </p:spTree>
    <p:extLst>
      <p:ext uri="{BB962C8B-B14F-4D97-AF65-F5344CB8AC3E}">
        <p14:creationId xmlns:p14="http://schemas.microsoft.com/office/powerpoint/2010/main" val="20513350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419A7-9048-C5E2-F880-580F500D90DF}"/>
              </a:ext>
            </a:extLst>
          </p:cNvPr>
          <p:cNvSpPr>
            <a:spLocks noGrp="1"/>
          </p:cNvSpPr>
          <p:nvPr>
            <p:ph type="title"/>
          </p:nvPr>
        </p:nvSpPr>
        <p:spPr/>
        <p:txBody>
          <a:bodyPr/>
          <a:lstStyle/>
          <a:p>
            <a:r>
              <a:rPr lang="en-BE" dirty="0"/>
              <a:t>What is next?</a:t>
            </a:r>
          </a:p>
        </p:txBody>
      </p:sp>
      <p:sp>
        <p:nvSpPr>
          <p:cNvPr id="3" name="Content Placeholder 2">
            <a:extLst>
              <a:ext uri="{FF2B5EF4-FFF2-40B4-BE49-F238E27FC236}">
                <a16:creationId xmlns:a16="http://schemas.microsoft.com/office/drawing/2014/main" id="{FE9D5278-7A0F-B4F7-C85D-A9159C5ED99E}"/>
              </a:ext>
            </a:extLst>
          </p:cNvPr>
          <p:cNvSpPr>
            <a:spLocks noGrp="1"/>
          </p:cNvSpPr>
          <p:nvPr>
            <p:ph idx="1"/>
          </p:nvPr>
        </p:nvSpPr>
        <p:spPr/>
        <p:txBody>
          <a:bodyPr/>
          <a:lstStyle/>
          <a:p>
            <a:r>
              <a:rPr lang="en-BE" dirty="0"/>
              <a:t>On-Going Reform of Art. 17 RSTP</a:t>
            </a:r>
          </a:p>
          <a:p>
            <a:r>
              <a:rPr lang="en-BE" dirty="0"/>
              <a:t>Review of the calculation of compensation</a:t>
            </a:r>
          </a:p>
          <a:p>
            <a:r>
              <a:rPr lang="en-BE" dirty="0"/>
              <a:t>More consideration of National Law?</a:t>
            </a:r>
          </a:p>
          <a:p>
            <a:r>
              <a:rPr lang="en-BE" dirty="0"/>
              <a:t>From Regulation to Collective Barganining Agreement ?</a:t>
            </a:r>
          </a:p>
        </p:txBody>
      </p:sp>
      <p:sp>
        <p:nvSpPr>
          <p:cNvPr id="4" name="Date Placeholder 3">
            <a:extLst>
              <a:ext uri="{FF2B5EF4-FFF2-40B4-BE49-F238E27FC236}">
                <a16:creationId xmlns:a16="http://schemas.microsoft.com/office/drawing/2014/main" id="{F87473FB-ACC2-8567-89C9-DC19746F4B34}"/>
              </a:ext>
            </a:extLst>
          </p:cNvPr>
          <p:cNvSpPr>
            <a:spLocks noGrp="1"/>
          </p:cNvSpPr>
          <p:nvPr>
            <p:ph type="dt" sz="half" idx="10"/>
          </p:nvPr>
        </p:nvSpPr>
        <p:spPr/>
        <p:txBody>
          <a:bodyPr/>
          <a:lstStyle/>
          <a:p>
            <a:pPr>
              <a:defRPr/>
            </a:pPr>
            <a:fld id="{E6943BE6-D5E4-4F8B-A2CB-B479ABCF7EC1}" type="datetime1">
              <a:rPr lang="en-GB" altLang="en-US" smtClean="0"/>
              <a:pPr>
                <a:defRPr/>
              </a:pPr>
              <a:t>26/11/2025</a:t>
            </a:fld>
            <a:endParaRPr lang="en-GB" altLang="en-US"/>
          </a:p>
        </p:txBody>
      </p:sp>
      <p:sp>
        <p:nvSpPr>
          <p:cNvPr id="5" name="Slide Number Placeholder 4">
            <a:extLst>
              <a:ext uri="{FF2B5EF4-FFF2-40B4-BE49-F238E27FC236}">
                <a16:creationId xmlns:a16="http://schemas.microsoft.com/office/drawing/2014/main" id="{D684881D-B971-6750-455F-A735AE72E758}"/>
              </a:ext>
            </a:extLst>
          </p:cNvPr>
          <p:cNvSpPr>
            <a:spLocks noGrp="1"/>
          </p:cNvSpPr>
          <p:nvPr>
            <p:ph type="sldNum" sz="quarter" idx="12"/>
          </p:nvPr>
        </p:nvSpPr>
        <p:spPr/>
        <p:txBody>
          <a:bodyPr/>
          <a:lstStyle/>
          <a:p>
            <a:fld id="{71CA4EB5-D191-44E0-BDDD-BE88B9C108A4}" type="slidenum">
              <a:rPr lang="en-GB" altLang="en-US" smtClean="0"/>
              <a:pPr/>
              <a:t>64</a:t>
            </a:fld>
            <a:endParaRPr lang="en-GB" altLang="en-US"/>
          </a:p>
        </p:txBody>
      </p:sp>
    </p:spTree>
    <p:extLst>
      <p:ext uri="{BB962C8B-B14F-4D97-AF65-F5344CB8AC3E}">
        <p14:creationId xmlns:p14="http://schemas.microsoft.com/office/powerpoint/2010/main" val="3985441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495C5EE8-33F5-B14B-A94C-ED377023AEE1}"/>
              </a:ext>
            </a:extLst>
          </p:cNvPr>
          <p:cNvSpPr>
            <a:spLocks noGrp="1" noRot="1" noChangeArrowheads="1"/>
          </p:cNvSpPr>
          <p:nvPr>
            <p:ph type="title"/>
          </p:nvPr>
        </p:nvSpPr>
        <p:spPr>
          <a:xfrm>
            <a:off x="571351" y="548680"/>
            <a:ext cx="7943999" cy="864096"/>
          </a:xfrm>
        </p:spPr>
        <p:txBody>
          <a:bodyPr>
            <a:normAutofit/>
          </a:bodyPr>
          <a:lstStyle/>
          <a:p>
            <a:pPr eaLnBrk="1" hangingPunct="1">
              <a:defRPr/>
            </a:pPr>
            <a:r>
              <a:rPr lang="nl-BE" sz="2400" b="1" dirty="0">
                <a:solidFill>
                  <a:schemeClr val="tx1"/>
                </a:solidFill>
              </a:rPr>
              <a:t>SPORT AND EU COMPETITION LAW : Art. 101 (1)</a:t>
            </a:r>
            <a:endParaRPr lang="nl-NL" sz="2400" b="1" dirty="0">
              <a:solidFill>
                <a:schemeClr val="tx1"/>
              </a:solidFill>
            </a:endParaRPr>
          </a:p>
        </p:txBody>
      </p:sp>
      <p:sp>
        <p:nvSpPr>
          <p:cNvPr id="14356" name="Rectangle 3">
            <a:extLst>
              <a:ext uri="{FF2B5EF4-FFF2-40B4-BE49-F238E27FC236}">
                <a16:creationId xmlns:a16="http://schemas.microsoft.com/office/drawing/2014/main" id="{2936677F-AD01-2D48-85BA-A637F2552210}"/>
              </a:ext>
            </a:extLst>
          </p:cNvPr>
          <p:cNvSpPr>
            <a:spLocks noGrp="1" noChangeArrowheads="1"/>
          </p:cNvSpPr>
          <p:nvPr>
            <p:ph type="body" idx="1"/>
          </p:nvPr>
        </p:nvSpPr>
        <p:spPr>
          <a:xfrm>
            <a:off x="179512" y="2154087"/>
            <a:ext cx="8964487" cy="3443215"/>
          </a:xfrm>
        </p:spPr>
        <p:txBody>
          <a:bodyPr anchor="ctr">
            <a:noAutofit/>
          </a:bodyPr>
          <a:lstStyle/>
          <a:p>
            <a:pPr eaLnBrk="1" hangingPunct="1">
              <a:buFontTx/>
              <a:buChar char="-"/>
              <a:defRPr/>
            </a:pPr>
            <a:r>
              <a:rPr lang="nl-NL" sz="2400" dirty="0"/>
              <a:t>Are </a:t>
            </a:r>
            <a:r>
              <a:rPr lang="nl-NL" sz="2400" dirty="0" err="1"/>
              <a:t>prohibited</a:t>
            </a:r>
            <a:r>
              <a:rPr lang="nl-NL" sz="2400" dirty="0"/>
              <a:t> </a:t>
            </a:r>
            <a:r>
              <a:rPr lang="nl-NL" sz="2400" dirty="0" err="1"/>
              <a:t>and</a:t>
            </a:r>
            <a:r>
              <a:rPr lang="nl-NL" sz="2400" dirty="0"/>
              <a:t> </a:t>
            </a:r>
            <a:r>
              <a:rPr lang="nl-NL" sz="2400" dirty="0" err="1"/>
              <a:t>automatically</a:t>
            </a:r>
            <a:r>
              <a:rPr lang="nl-NL" sz="2400" dirty="0"/>
              <a:t> </a:t>
            </a:r>
            <a:r>
              <a:rPr lang="nl-NL" sz="2400" dirty="0" err="1"/>
              <a:t>void</a:t>
            </a:r>
            <a:r>
              <a:rPr lang="nl-NL" sz="2400" dirty="0"/>
              <a:t> :</a:t>
            </a:r>
          </a:p>
          <a:p>
            <a:pPr eaLnBrk="1" hangingPunct="1">
              <a:buFontTx/>
              <a:buChar char="-"/>
              <a:defRPr/>
            </a:pPr>
            <a:r>
              <a:rPr lang="nl-NL" sz="2400" dirty="0" err="1"/>
              <a:t>Decisions</a:t>
            </a:r>
            <a:r>
              <a:rPr lang="nl-NL" sz="2400" dirty="0"/>
              <a:t>, </a:t>
            </a:r>
            <a:r>
              <a:rPr lang="nl-NL" sz="2400" dirty="0" err="1"/>
              <a:t>Agreements</a:t>
            </a:r>
            <a:r>
              <a:rPr lang="nl-NL" sz="2400" dirty="0"/>
              <a:t>, </a:t>
            </a:r>
            <a:r>
              <a:rPr lang="nl-NL" sz="2400" dirty="0" err="1"/>
              <a:t>Concerted</a:t>
            </a:r>
            <a:r>
              <a:rPr lang="nl-NL" sz="2400" dirty="0"/>
              <a:t> </a:t>
            </a:r>
            <a:r>
              <a:rPr lang="nl-NL" sz="2400" dirty="0" err="1"/>
              <a:t>Practices</a:t>
            </a:r>
            <a:r>
              <a:rPr lang="nl-NL" sz="2400" dirty="0"/>
              <a:t> </a:t>
            </a:r>
          </a:p>
          <a:p>
            <a:pPr eaLnBrk="1" hangingPunct="1">
              <a:buFontTx/>
              <a:buChar char="-"/>
              <a:defRPr/>
            </a:pPr>
            <a:r>
              <a:rPr lang="nl-NL" sz="2400" dirty="0" err="1"/>
              <a:t>Undertakings</a:t>
            </a:r>
            <a:r>
              <a:rPr lang="nl-NL" sz="2400" dirty="0"/>
              <a:t> or </a:t>
            </a:r>
            <a:r>
              <a:rPr lang="nl-NL" sz="2400" dirty="0" err="1"/>
              <a:t>associations</a:t>
            </a:r>
            <a:r>
              <a:rPr lang="nl-NL" sz="2400" dirty="0"/>
              <a:t> of </a:t>
            </a:r>
            <a:r>
              <a:rPr lang="nl-NL" sz="2400" dirty="0" err="1"/>
              <a:t>undertaking</a:t>
            </a:r>
            <a:r>
              <a:rPr lang="nl-NL" sz="2400" dirty="0"/>
              <a:t> </a:t>
            </a:r>
          </a:p>
          <a:p>
            <a:pPr>
              <a:buFontTx/>
              <a:buChar char="-"/>
              <a:defRPr/>
            </a:pPr>
            <a:r>
              <a:rPr lang="nl-NL" sz="2400" dirty="0"/>
              <a:t>Affecting </a:t>
            </a:r>
            <a:r>
              <a:rPr lang="nl-NL" sz="2400" dirty="0" err="1"/>
              <a:t>trade</a:t>
            </a:r>
            <a:r>
              <a:rPr lang="nl-NL" sz="2400" dirty="0"/>
              <a:t> </a:t>
            </a:r>
            <a:r>
              <a:rPr lang="nl-NL" sz="2400" dirty="0" err="1"/>
              <a:t>between</a:t>
            </a:r>
            <a:r>
              <a:rPr lang="nl-NL" sz="2400" dirty="0"/>
              <a:t> Member </a:t>
            </a:r>
            <a:r>
              <a:rPr lang="nl-NL" sz="2400" dirty="0" err="1"/>
              <a:t>States</a:t>
            </a:r>
            <a:endParaRPr lang="nl-NL" sz="2400" dirty="0"/>
          </a:p>
          <a:p>
            <a:pPr>
              <a:buFontTx/>
              <a:buChar char="-"/>
              <a:defRPr/>
            </a:pPr>
            <a:r>
              <a:rPr lang="nl-NL" sz="2400" dirty="0" err="1"/>
              <a:t>By</a:t>
            </a:r>
            <a:r>
              <a:rPr lang="nl-NL" sz="2400" dirty="0"/>
              <a:t> Object or </a:t>
            </a:r>
            <a:r>
              <a:rPr lang="nl-NL" sz="2400" dirty="0" err="1"/>
              <a:t>by</a:t>
            </a:r>
            <a:r>
              <a:rPr lang="nl-NL" sz="2400" dirty="0"/>
              <a:t> Effect</a:t>
            </a:r>
          </a:p>
          <a:p>
            <a:pPr eaLnBrk="1" hangingPunct="1">
              <a:buFontTx/>
              <a:buChar char="-"/>
              <a:defRPr/>
            </a:pPr>
            <a:r>
              <a:rPr lang="nl-NL" sz="2400" u="sng" dirty="0"/>
              <a:t>Prevention, </a:t>
            </a:r>
            <a:r>
              <a:rPr lang="nl-NL" sz="2400" u="sng" dirty="0" err="1"/>
              <a:t>Restriction</a:t>
            </a:r>
            <a:r>
              <a:rPr lang="nl-NL" sz="2400" u="sng" dirty="0"/>
              <a:t> or </a:t>
            </a:r>
            <a:r>
              <a:rPr lang="nl-NL" sz="2400" u="sng" dirty="0" err="1"/>
              <a:t>Distortion</a:t>
            </a:r>
            <a:r>
              <a:rPr lang="nl-NL" sz="2400" u="sng" dirty="0"/>
              <a:t> of </a:t>
            </a:r>
            <a:r>
              <a:rPr lang="nl-NL" sz="2400" u="sng" dirty="0" err="1"/>
              <a:t>Competition</a:t>
            </a:r>
            <a:r>
              <a:rPr lang="nl-NL" sz="2400" u="sng" dirty="0"/>
              <a:t> </a:t>
            </a:r>
          </a:p>
        </p:txBody>
      </p:sp>
      <p:sp>
        <p:nvSpPr>
          <p:cNvPr id="5" name="Slide Number Placeholder 4">
            <a:extLst>
              <a:ext uri="{FF2B5EF4-FFF2-40B4-BE49-F238E27FC236}">
                <a16:creationId xmlns:a16="http://schemas.microsoft.com/office/drawing/2014/main" id="{CF1008AA-E483-4B4F-8802-7B33272DB429}"/>
              </a:ext>
            </a:extLst>
          </p:cNvPr>
          <p:cNvSpPr>
            <a:spLocks noGrp="1"/>
          </p:cNvSpPr>
          <p:nvPr>
            <p:ph type="sldNum" sz="quarter" idx="12"/>
          </p:nvPr>
        </p:nvSpPr>
        <p:spPr>
          <a:xfrm>
            <a:off x="7656181" y="5624513"/>
            <a:ext cx="1293509" cy="273844"/>
          </a:xfrm>
        </p:spPr>
        <p:txBody>
          <a:bodyPr>
            <a:normAutofit lnSpcReduction="10000"/>
          </a:bodyPr>
          <a:lstStyle>
            <a:lvl1pPr>
              <a:spcBef>
                <a:spcPct val="20000"/>
              </a:spcBef>
              <a:buClr>
                <a:schemeClr val="hlink"/>
              </a:buClr>
              <a:buSzPct val="90000"/>
              <a:buFont typeface="Wingdings" pitchFamily="2" charset="2"/>
              <a:buBlip>
                <a:blip r:embed="rId2"/>
              </a:buBlip>
              <a:defRPr sz="2400">
                <a:solidFill>
                  <a:schemeClr val="tx1"/>
                </a:solidFill>
                <a:latin typeface="Arial" panose="020B0604020202020204" pitchFamily="34" charset="0"/>
                <a:ea typeface="ＭＳ Ｐゴシック" panose="020B0600070205080204" pitchFamily="34" charset="-128"/>
              </a:defRPr>
            </a:lvl1pPr>
            <a:lvl2pPr marL="557213" indent="-214313">
              <a:spcBef>
                <a:spcPct val="20000"/>
              </a:spcBef>
              <a:buChar char="–"/>
              <a:defRPr sz="21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lr>
                <a:schemeClr val="accent2"/>
              </a:buClr>
              <a:buSzPct val="90000"/>
              <a:buFont typeface="Wingdings" pitchFamily="2" charset="2"/>
              <a:buBlip>
                <a:blip r:embed="rId3"/>
              </a:buBlip>
              <a:defRPr sz="18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lr>
                <a:schemeClr val="folHlink"/>
              </a:buClr>
              <a:buSzPct val="90000"/>
              <a:buFont typeface="Wingdings" pitchFamily="2" charset="2"/>
              <a:buBlip>
                <a:blip r:embed="rId4"/>
              </a:buBlip>
              <a:defRPr sz="15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20000"/>
              </a:spcBef>
              <a:spcAft>
                <a:spcPct val="0"/>
              </a:spcAft>
              <a:buClr>
                <a:schemeClr val="folHlink"/>
              </a:buClr>
              <a:buSzPct val="90000"/>
              <a:buFont typeface="Wingdings" pitchFamily="2" charset="2"/>
              <a:buBlip>
                <a:blip r:embed="rId4"/>
              </a:buBlip>
              <a:defRPr sz="15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20000"/>
              </a:spcBef>
              <a:spcAft>
                <a:spcPct val="0"/>
              </a:spcAft>
              <a:buClr>
                <a:schemeClr val="folHlink"/>
              </a:buClr>
              <a:buSzPct val="90000"/>
              <a:buFont typeface="Wingdings" pitchFamily="2" charset="2"/>
              <a:buBlip>
                <a:blip r:embed="rId4"/>
              </a:buBlip>
              <a:defRPr sz="15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20000"/>
              </a:spcBef>
              <a:spcAft>
                <a:spcPct val="0"/>
              </a:spcAft>
              <a:buClr>
                <a:schemeClr val="folHlink"/>
              </a:buClr>
              <a:buSzPct val="90000"/>
              <a:buFont typeface="Wingdings" pitchFamily="2" charset="2"/>
              <a:buBlip>
                <a:blip r:embed="rId4"/>
              </a:buBlip>
              <a:defRPr sz="15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20000"/>
              </a:spcBef>
              <a:spcAft>
                <a:spcPct val="0"/>
              </a:spcAft>
              <a:buClr>
                <a:schemeClr val="folHlink"/>
              </a:buClr>
              <a:buSzPct val="90000"/>
              <a:buFont typeface="Wingdings" pitchFamily="2" charset="2"/>
              <a:buBlip>
                <a:blip r:embed="rId4"/>
              </a:buBlip>
              <a:defRPr sz="15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spcAft>
                <a:spcPts val="450"/>
              </a:spcAft>
              <a:buClrTx/>
              <a:buSzTx/>
              <a:buNone/>
            </a:pPr>
            <a:fld id="{FA4654FF-B05F-4B46-9DE0-9E4AA42229B8}" type="slidenum">
              <a:rPr lang="nl-NL" altLang="en-US" sz="1350"/>
              <a:pPr>
                <a:lnSpc>
                  <a:spcPct val="90000"/>
                </a:lnSpc>
                <a:spcBef>
                  <a:spcPct val="0"/>
                </a:spcBef>
                <a:spcAft>
                  <a:spcPts val="450"/>
                </a:spcAft>
                <a:buClrTx/>
                <a:buSzTx/>
                <a:buNone/>
              </a:pPr>
              <a:t>7</a:t>
            </a:fld>
            <a:endParaRPr lang="nl-NL" altLang="en-US" sz="1350"/>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495C5EE8-33F5-B14B-A94C-ED377023AEE1}"/>
              </a:ext>
            </a:extLst>
          </p:cNvPr>
          <p:cNvSpPr>
            <a:spLocks noGrp="1" noRot="1" noChangeArrowheads="1"/>
          </p:cNvSpPr>
          <p:nvPr>
            <p:ph type="title"/>
          </p:nvPr>
        </p:nvSpPr>
        <p:spPr>
          <a:xfrm>
            <a:off x="571351" y="1121825"/>
            <a:ext cx="7943999" cy="767688"/>
          </a:xfrm>
        </p:spPr>
        <p:txBody>
          <a:bodyPr>
            <a:normAutofit fontScale="90000"/>
          </a:bodyPr>
          <a:lstStyle/>
          <a:p>
            <a:pPr eaLnBrk="1" hangingPunct="1">
              <a:defRPr/>
            </a:pPr>
            <a:r>
              <a:rPr lang="nl-BE" sz="3000" b="1" dirty="0">
                <a:solidFill>
                  <a:schemeClr val="tx1"/>
                </a:solidFill>
              </a:rPr>
              <a:t>SPORT AND EU COMPETITION LAW: </a:t>
            </a:r>
            <a:br>
              <a:rPr lang="nl-BE" sz="3000" b="1" dirty="0">
                <a:solidFill>
                  <a:schemeClr val="tx1"/>
                </a:solidFill>
              </a:rPr>
            </a:br>
            <a:r>
              <a:rPr lang="nl-BE" sz="3000" b="1" dirty="0">
                <a:solidFill>
                  <a:schemeClr val="tx1"/>
                </a:solidFill>
              </a:rPr>
              <a:t>Art. 101 (3) The  four </a:t>
            </a:r>
            <a:r>
              <a:rPr lang="nl-BE" sz="3000" b="1" u="sng" dirty="0">
                <a:solidFill>
                  <a:schemeClr val="tx1"/>
                </a:solidFill>
              </a:rPr>
              <a:t>cumulative </a:t>
            </a:r>
            <a:r>
              <a:rPr lang="nl-BE" sz="3000" b="1" dirty="0">
                <a:solidFill>
                  <a:schemeClr val="tx1"/>
                </a:solidFill>
              </a:rPr>
              <a:t>exceptions</a:t>
            </a:r>
            <a:endParaRPr lang="nl-NL" sz="3000" b="1" dirty="0">
              <a:solidFill>
                <a:schemeClr val="tx1"/>
              </a:solidFill>
            </a:endParaRPr>
          </a:p>
        </p:txBody>
      </p:sp>
      <p:sp>
        <p:nvSpPr>
          <p:cNvPr id="14356" name="Rectangle 3">
            <a:extLst>
              <a:ext uri="{FF2B5EF4-FFF2-40B4-BE49-F238E27FC236}">
                <a16:creationId xmlns:a16="http://schemas.microsoft.com/office/drawing/2014/main" id="{2936677F-AD01-2D48-85BA-A637F2552210}"/>
              </a:ext>
            </a:extLst>
          </p:cNvPr>
          <p:cNvSpPr>
            <a:spLocks noGrp="1" noChangeArrowheads="1"/>
          </p:cNvSpPr>
          <p:nvPr>
            <p:ph type="body" idx="1"/>
          </p:nvPr>
        </p:nvSpPr>
        <p:spPr>
          <a:xfrm>
            <a:off x="251521" y="2544575"/>
            <a:ext cx="8263830" cy="3052727"/>
          </a:xfrm>
        </p:spPr>
        <p:txBody>
          <a:bodyPr anchor="ctr">
            <a:noAutofit/>
          </a:bodyPr>
          <a:lstStyle/>
          <a:p>
            <a:pPr eaLnBrk="1" hangingPunct="1">
              <a:buFontTx/>
              <a:buChar char="-"/>
              <a:defRPr/>
            </a:pPr>
            <a:r>
              <a:rPr lang="en-US" dirty="0"/>
              <a:t>The Agreement results in efficiency gains</a:t>
            </a:r>
          </a:p>
          <a:p>
            <a:pPr eaLnBrk="1" hangingPunct="1">
              <a:buFontTx/>
              <a:buChar char="-"/>
              <a:defRPr/>
            </a:pPr>
            <a:r>
              <a:rPr lang="en-US" dirty="0"/>
              <a:t>Consumers receive a fair share of the benefits</a:t>
            </a:r>
          </a:p>
          <a:p>
            <a:pPr eaLnBrk="1" hangingPunct="1">
              <a:buFontTx/>
              <a:buChar char="-"/>
              <a:defRPr/>
            </a:pPr>
            <a:r>
              <a:rPr lang="en-US" dirty="0"/>
              <a:t>The restrictions are indispensable of achieving those benefits</a:t>
            </a:r>
          </a:p>
          <a:p>
            <a:pPr eaLnBrk="1" hangingPunct="1">
              <a:buFontTx/>
              <a:buChar char="-"/>
              <a:defRPr/>
            </a:pPr>
            <a:r>
              <a:rPr lang="en-US" dirty="0"/>
              <a:t>There is no substantial elimination of competition</a:t>
            </a:r>
          </a:p>
        </p:txBody>
      </p:sp>
      <p:sp>
        <p:nvSpPr>
          <p:cNvPr id="5" name="Slide Number Placeholder 4">
            <a:extLst>
              <a:ext uri="{FF2B5EF4-FFF2-40B4-BE49-F238E27FC236}">
                <a16:creationId xmlns:a16="http://schemas.microsoft.com/office/drawing/2014/main" id="{CF1008AA-E483-4B4F-8802-7B33272DB429}"/>
              </a:ext>
            </a:extLst>
          </p:cNvPr>
          <p:cNvSpPr>
            <a:spLocks noGrp="1"/>
          </p:cNvSpPr>
          <p:nvPr>
            <p:ph type="sldNum" sz="quarter" idx="12"/>
          </p:nvPr>
        </p:nvSpPr>
        <p:spPr>
          <a:xfrm>
            <a:off x="7656181" y="5624513"/>
            <a:ext cx="1293509" cy="273844"/>
          </a:xfrm>
        </p:spPr>
        <p:txBody>
          <a:bodyPr>
            <a:normAutofit lnSpcReduction="10000"/>
          </a:bodyPr>
          <a:lstStyle>
            <a:lvl1pPr>
              <a:spcBef>
                <a:spcPct val="20000"/>
              </a:spcBef>
              <a:buClr>
                <a:schemeClr val="hlink"/>
              </a:buClr>
              <a:buSzPct val="90000"/>
              <a:buFont typeface="Wingdings" pitchFamily="2" charset="2"/>
              <a:buBlip>
                <a:blip r:embed="rId2"/>
              </a:buBlip>
              <a:defRPr sz="2400">
                <a:solidFill>
                  <a:schemeClr val="tx1"/>
                </a:solidFill>
                <a:latin typeface="Arial" panose="020B0604020202020204" pitchFamily="34" charset="0"/>
                <a:ea typeface="ＭＳ Ｐゴシック" panose="020B0600070205080204" pitchFamily="34" charset="-128"/>
              </a:defRPr>
            </a:lvl1pPr>
            <a:lvl2pPr marL="557213" indent="-214313">
              <a:spcBef>
                <a:spcPct val="20000"/>
              </a:spcBef>
              <a:buChar char="–"/>
              <a:defRPr sz="21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lr>
                <a:schemeClr val="accent2"/>
              </a:buClr>
              <a:buSzPct val="90000"/>
              <a:buFont typeface="Wingdings" pitchFamily="2" charset="2"/>
              <a:buBlip>
                <a:blip r:embed="rId3"/>
              </a:buBlip>
              <a:defRPr sz="18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lr>
                <a:schemeClr val="folHlink"/>
              </a:buClr>
              <a:buSzPct val="90000"/>
              <a:buFont typeface="Wingdings" pitchFamily="2" charset="2"/>
              <a:buBlip>
                <a:blip r:embed="rId4"/>
              </a:buBlip>
              <a:defRPr sz="15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20000"/>
              </a:spcBef>
              <a:spcAft>
                <a:spcPct val="0"/>
              </a:spcAft>
              <a:buClr>
                <a:schemeClr val="folHlink"/>
              </a:buClr>
              <a:buSzPct val="90000"/>
              <a:buFont typeface="Wingdings" pitchFamily="2" charset="2"/>
              <a:buBlip>
                <a:blip r:embed="rId4"/>
              </a:buBlip>
              <a:defRPr sz="15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20000"/>
              </a:spcBef>
              <a:spcAft>
                <a:spcPct val="0"/>
              </a:spcAft>
              <a:buClr>
                <a:schemeClr val="folHlink"/>
              </a:buClr>
              <a:buSzPct val="90000"/>
              <a:buFont typeface="Wingdings" pitchFamily="2" charset="2"/>
              <a:buBlip>
                <a:blip r:embed="rId4"/>
              </a:buBlip>
              <a:defRPr sz="15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20000"/>
              </a:spcBef>
              <a:spcAft>
                <a:spcPct val="0"/>
              </a:spcAft>
              <a:buClr>
                <a:schemeClr val="folHlink"/>
              </a:buClr>
              <a:buSzPct val="90000"/>
              <a:buFont typeface="Wingdings" pitchFamily="2" charset="2"/>
              <a:buBlip>
                <a:blip r:embed="rId4"/>
              </a:buBlip>
              <a:defRPr sz="15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20000"/>
              </a:spcBef>
              <a:spcAft>
                <a:spcPct val="0"/>
              </a:spcAft>
              <a:buClr>
                <a:schemeClr val="folHlink"/>
              </a:buClr>
              <a:buSzPct val="90000"/>
              <a:buFont typeface="Wingdings" pitchFamily="2" charset="2"/>
              <a:buBlip>
                <a:blip r:embed="rId4"/>
              </a:buBlip>
              <a:defRPr sz="15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spcAft>
                <a:spcPts val="450"/>
              </a:spcAft>
              <a:buClrTx/>
              <a:buSzTx/>
              <a:buNone/>
            </a:pPr>
            <a:fld id="{FA4654FF-B05F-4B46-9DE0-9E4AA42229B8}" type="slidenum">
              <a:rPr lang="nl-NL" altLang="en-US" sz="1350"/>
              <a:pPr>
                <a:lnSpc>
                  <a:spcPct val="90000"/>
                </a:lnSpc>
                <a:spcBef>
                  <a:spcPct val="0"/>
                </a:spcBef>
                <a:spcAft>
                  <a:spcPts val="450"/>
                </a:spcAft>
                <a:buClrTx/>
                <a:buSzTx/>
                <a:buNone/>
              </a:pPr>
              <a:t>8</a:t>
            </a:fld>
            <a:endParaRPr lang="nl-NL" altLang="en-US" sz="1350"/>
          </a:p>
        </p:txBody>
      </p:sp>
    </p:spTree>
    <p:extLst>
      <p:ext uri="{BB962C8B-B14F-4D97-AF65-F5344CB8AC3E}">
        <p14:creationId xmlns:p14="http://schemas.microsoft.com/office/powerpoint/2010/main" val="1504337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1">
            <a:extLst>
              <a:ext uri="{FF2B5EF4-FFF2-40B4-BE49-F238E27FC236}">
                <a16:creationId xmlns:a16="http://schemas.microsoft.com/office/drawing/2014/main" id="{2D1B66BE-F088-07F3-C222-A51E4C9CEE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723" b="-1"/>
          <a:stretch/>
        </p:blipFill>
        <p:spPr bwMode="auto">
          <a:xfrm>
            <a:off x="16" y="2107176"/>
            <a:ext cx="3117668" cy="38935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2">
            <a:extLst>
              <a:ext uri="{FF2B5EF4-FFF2-40B4-BE49-F238E27FC236}">
                <a16:creationId xmlns:a16="http://schemas.microsoft.com/office/drawing/2014/main" id="{97DC152D-B4ED-1C4D-815B-3F998B78B97D}"/>
              </a:ext>
            </a:extLst>
          </p:cNvPr>
          <p:cNvSpPr>
            <a:spLocks noGrp="1" noRot="1" noChangeArrowheads="1"/>
          </p:cNvSpPr>
          <p:nvPr>
            <p:ph type="title"/>
          </p:nvPr>
        </p:nvSpPr>
        <p:spPr>
          <a:xfrm>
            <a:off x="94749" y="1121825"/>
            <a:ext cx="8888329" cy="767688"/>
          </a:xfrm>
        </p:spPr>
        <p:txBody>
          <a:bodyPr>
            <a:noAutofit/>
          </a:bodyPr>
          <a:lstStyle/>
          <a:p>
            <a:pPr>
              <a:defRPr/>
            </a:pPr>
            <a:r>
              <a:rPr lang="nl-BE" sz="3200" b="1" dirty="0">
                <a:solidFill>
                  <a:schemeClr val="tx1"/>
                </a:solidFill>
              </a:rPr>
              <a:t>SPORT AND EU COMPETITION LAW: Art.102 (TFEU)</a:t>
            </a:r>
            <a:endParaRPr lang="nl-NL" sz="3200" dirty="0">
              <a:solidFill>
                <a:schemeClr val="tx1"/>
              </a:solidFill>
            </a:endParaRPr>
          </a:p>
        </p:txBody>
      </p:sp>
      <p:sp>
        <p:nvSpPr>
          <p:cNvPr id="16387" name="Rectangle 3">
            <a:extLst>
              <a:ext uri="{FF2B5EF4-FFF2-40B4-BE49-F238E27FC236}">
                <a16:creationId xmlns:a16="http://schemas.microsoft.com/office/drawing/2014/main" id="{1BBC6054-66F3-7C4D-890E-9E576F8E4555}"/>
              </a:ext>
            </a:extLst>
          </p:cNvPr>
          <p:cNvSpPr>
            <a:spLocks noGrp="1" noChangeArrowheads="1"/>
          </p:cNvSpPr>
          <p:nvPr>
            <p:ph type="body" idx="1"/>
          </p:nvPr>
        </p:nvSpPr>
        <p:spPr>
          <a:xfrm>
            <a:off x="3171825" y="2544575"/>
            <a:ext cx="5915025" cy="3052727"/>
          </a:xfrm>
        </p:spPr>
        <p:txBody>
          <a:bodyPr anchor="ctr">
            <a:normAutofit/>
          </a:bodyPr>
          <a:lstStyle/>
          <a:p>
            <a:pPr eaLnBrk="1" hangingPunct="1">
              <a:buFont typeface="Wingdings" charset="0"/>
              <a:buNone/>
              <a:defRPr/>
            </a:pPr>
            <a:r>
              <a:rPr lang="nl-NL" sz="3000" dirty="0">
                <a:effectLst/>
              </a:rPr>
              <a:t>No </a:t>
            </a:r>
            <a:r>
              <a:rPr lang="nl-NL" sz="3000" dirty="0" err="1">
                <a:effectLst/>
              </a:rPr>
              <a:t>to</a:t>
            </a:r>
            <a:r>
              <a:rPr lang="nl-NL" sz="3000" dirty="0">
                <a:effectLst/>
              </a:rPr>
              <a:t> </a:t>
            </a:r>
            <a:r>
              <a:rPr lang="nl-NL" sz="3000" dirty="0" err="1">
                <a:effectLst/>
              </a:rPr>
              <a:t>any</a:t>
            </a:r>
            <a:r>
              <a:rPr lang="nl-NL" sz="3000" dirty="0">
                <a:effectLst/>
              </a:rPr>
              <a:t> </a:t>
            </a:r>
            <a:r>
              <a:rPr lang="nl-NL" sz="3000" dirty="0" err="1">
                <a:effectLst/>
              </a:rPr>
              <a:t>abuse</a:t>
            </a:r>
            <a:r>
              <a:rPr lang="nl-NL" sz="3000" dirty="0">
                <a:effectLst/>
              </a:rPr>
              <a:t> of dominant </a:t>
            </a:r>
            <a:r>
              <a:rPr lang="nl-NL" sz="3000" dirty="0" err="1">
                <a:effectLst/>
              </a:rPr>
              <a:t>position</a:t>
            </a:r>
            <a:r>
              <a:rPr lang="nl-NL" sz="3000" dirty="0">
                <a:effectLst/>
              </a:rPr>
              <a:t> </a:t>
            </a:r>
            <a:r>
              <a:rPr lang="nl-NL" sz="3000" dirty="0" err="1">
                <a:effectLst/>
              </a:rPr>
              <a:t>by</a:t>
            </a:r>
            <a:r>
              <a:rPr lang="nl-NL" sz="3000" dirty="0">
                <a:effectLst/>
              </a:rPr>
              <a:t> </a:t>
            </a:r>
            <a:r>
              <a:rPr lang="nl-NL" sz="3000" dirty="0" err="1">
                <a:effectLst/>
              </a:rPr>
              <a:t>one</a:t>
            </a:r>
            <a:r>
              <a:rPr lang="nl-NL" sz="3000" dirty="0">
                <a:effectLst/>
              </a:rPr>
              <a:t> or more </a:t>
            </a:r>
            <a:r>
              <a:rPr lang="nl-NL" sz="3000" dirty="0" err="1">
                <a:effectLst/>
              </a:rPr>
              <a:t>undertakings</a:t>
            </a:r>
            <a:endParaRPr lang="nl-NL" sz="3000" dirty="0">
              <a:effectLst/>
            </a:endParaRPr>
          </a:p>
          <a:p>
            <a:pPr eaLnBrk="1" hangingPunct="1">
              <a:buFont typeface="Wingdings" charset="0"/>
              <a:buNone/>
              <a:defRPr/>
            </a:pPr>
            <a:endParaRPr lang="nl-NL" sz="3000" dirty="0">
              <a:solidFill>
                <a:srgbClr val="0070C0"/>
              </a:solidFill>
              <a:effectLst/>
            </a:endParaRPr>
          </a:p>
          <a:p>
            <a:pPr eaLnBrk="1" hangingPunct="1">
              <a:buFont typeface="Wingdings" charset="0"/>
              <a:buNone/>
              <a:defRPr/>
            </a:pPr>
            <a:endParaRPr lang="nl-NL" sz="1500" dirty="0">
              <a:effectLst/>
            </a:endParaRPr>
          </a:p>
          <a:p>
            <a:pPr eaLnBrk="1" hangingPunct="1">
              <a:buFont typeface="Wingdings" charset="0"/>
              <a:buNone/>
              <a:defRPr/>
            </a:pPr>
            <a:endParaRPr lang="nl-NL" sz="1500" dirty="0"/>
          </a:p>
        </p:txBody>
      </p:sp>
      <p:sp>
        <p:nvSpPr>
          <p:cNvPr id="5" name="Slide Number Placeholder 4">
            <a:extLst>
              <a:ext uri="{FF2B5EF4-FFF2-40B4-BE49-F238E27FC236}">
                <a16:creationId xmlns:a16="http://schemas.microsoft.com/office/drawing/2014/main" id="{5607ECEA-230D-4142-93D2-DB1499E51321}"/>
              </a:ext>
            </a:extLst>
          </p:cNvPr>
          <p:cNvSpPr>
            <a:spLocks noGrp="1"/>
          </p:cNvSpPr>
          <p:nvPr>
            <p:ph type="sldNum" sz="quarter" idx="12"/>
          </p:nvPr>
        </p:nvSpPr>
        <p:spPr>
          <a:xfrm>
            <a:off x="7656181" y="5624513"/>
            <a:ext cx="1293509" cy="273844"/>
          </a:xfrm>
        </p:spPr>
        <p:txBody>
          <a:bodyPr>
            <a:normAutofit lnSpcReduction="10000"/>
          </a:bodyPr>
          <a:lstStyle>
            <a:lvl1pPr>
              <a:spcBef>
                <a:spcPct val="20000"/>
              </a:spcBef>
              <a:buClr>
                <a:schemeClr val="hlink"/>
              </a:buClr>
              <a:buSzPct val="90000"/>
              <a:buFont typeface="Wingdings"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1pPr>
            <a:lvl2pPr marL="557213" indent="-214313">
              <a:spcBef>
                <a:spcPct val="20000"/>
              </a:spcBef>
              <a:buChar char="–"/>
              <a:defRPr sz="21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lr>
                <a:schemeClr val="accent2"/>
              </a:buClr>
              <a:buSzPct val="90000"/>
              <a:buFont typeface="Wingdings" pitchFamily="2" charset="2"/>
              <a:buBlip>
                <a:blip r:embed="rId4"/>
              </a:buBlip>
              <a:defRPr sz="18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lr>
                <a:schemeClr val="folHlink"/>
              </a:buClr>
              <a:buSzPct val="90000"/>
              <a:buFont typeface="Wingdings" pitchFamily="2" charset="2"/>
              <a:buBlip>
                <a:blip r:embed="rId5"/>
              </a:buBlip>
              <a:defRPr sz="15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20000"/>
              </a:spcBef>
              <a:spcAft>
                <a:spcPct val="0"/>
              </a:spcAft>
              <a:buClr>
                <a:schemeClr val="folHlink"/>
              </a:buClr>
              <a:buSzPct val="90000"/>
              <a:buFont typeface="Wingdings" pitchFamily="2" charset="2"/>
              <a:buBlip>
                <a:blip r:embed="rId5"/>
              </a:buBlip>
              <a:defRPr sz="15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20000"/>
              </a:spcBef>
              <a:spcAft>
                <a:spcPct val="0"/>
              </a:spcAft>
              <a:buClr>
                <a:schemeClr val="folHlink"/>
              </a:buClr>
              <a:buSzPct val="90000"/>
              <a:buFont typeface="Wingdings" pitchFamily="2" charset="2"/>
              <a:buBlip>
                <a:blip r:embed="rId5"/>
              </a:buBlip>
              <a:defRPr sz="15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20000"/>
              </a:spcBef>
              <a:spcAft>
                <a:spcPct val="0"/>
              </a:spcAft>
              <a:buClr>
                <a:schemeClr val="folHlink"/>
              </a:buClr>
              <a:buSzPct val="90000"/>
              <a:buFont typeface="Wingdings" pitchFamily="2" charset="2"/>
              <a:buBlip>
                <a:blip r:embed="rId5"/>
              </a:buBlip>
              <a:defRPr sz="15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20000"/>
              </a:spcBef>
              <a:spcAft>
                <a:spcPct val="0"/>
              </a:spcAft>
              <a:buClr>
                <a:schemeClr val="folHlink"/>
              </a:buClr>
              <a:buSzPct val="90000"/>
              <a:buFont typeface="Wingdings" pitchFamily="2" charset="2"/>
              <a:buBlip>
                <a:blip r:embed="rId5"/>
              </a:buBlip>
              <a:defRPr sz="15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spcAft>
                <a:spcPts val="450"/>
              </a:spcAft>
              <a:buClrTx/>
              <a:buSzTx/>
              <a:buNone/>
            </a:pPr>
            <a:fld id="{52EEA8EF-1FC0-E64A-8B25-C1C2B82C4964}" type="slidenum">
              <a:rPr lang="nl-NL" altLang="en-US" sz="1350"/>
              <a:pPr>
                <a:lnSpc>
                  <a:spcPct val="90000"/>
                </a:lnSpc>
                <a:spcBef>
                  <a:spcPct val="0"/>
                </a:spcBef>
                <a:spcAft>
                  <a:spcPts val="450"/>
                </a:spcAft>
                <a:buClrTx/>
                <a:buSzTx/>
                <a:buNone/>
              </a:pPr>
              <a:t>9</a:t>
            </a:fld>
            <a:endParaRPr lang="nl-NL" altLang="en-US" sz="1350"/>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12DB243-66B6-4C4A-BBA8-BC36A08747C6}">
  <we:reference id="wa200005566" version="3.0.0.2" store="en-GB" storeType="OMEX"/>
  <we:alternateReferences>
    <we:reference id="wa200005566" version="3.0.0.2"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Beam</Template>
  <TotalTime>38250</TotalTime>
  <Words>3723</Words>
  <Application>Microsoft Macintosh PowerPoint</Application>
  <PresentationFormat>On-screen Show (4:3)</PresentationFormat>
  <Paragraphs>483</Paragraphs>
  <Slides>64</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64</vt:i4>
      </vt:variant>
    </vt:vector>
  </HeadingPairs>
  <TitlesOfParts>
    <vt:vector size="71" baseType="lpstr">
      <vt:lpstr>Aptos</vt:lpstr>
      <vt:lpstr>Arial</vt:lpstr>
      <vt:lpstr>Calibri</vt:lpstr>
      <vt:lpstr>Frutiger LT Com 45 Light</vt:lpstr>
      <vt:lpstr>OpenSans</vt:lpstr>
      <vt:lpstr>Wingdings</vt:lpstr>
      <vt:lpstr>Beam</vt:lpstr>
      <vt:lpstr>TRANSFER OF PLAYERS AND TERMINATION OF CONTRACT WITHOUT JUST CAUSE</vt:lpstr>
      <vt:lpstr>Recent and Pending International Sports Cases before the EU Judges  </vt:lpstr>
      <vt:lpstr>SPORT AND THE  EUROPEAN UNION </vt:lpstr>
      <vt:lpstr>EU FUNDAMENTAL FREEDOMS</vt:lpstr>
      <vt:lpstr>EU INTERNAL MARKET: FREE MOVEMENT OF WORKERS</vt:lpstr>
      <vt:lpstr>EQUAL TREATMENT</vt:lpstr>
      <vt:lpstr>SPORT AND EU COMPETITION LAW : Art. 101 (1)</vt:lpstr>
      <vt:lpstr>SPORT AND EU COMPETITION LAW:  Art. 101 (3) The  four cumulative exceptions</vt:lpstr>
      <vt:lpstr>SPORT AND EU COMPETITION LAW: Art.102 (TFEU)</vt:lpstr>
      <vt:lpstr>THE GENESIS: Bosman v. URSBFA - UEFA -  FIFA DAVID v. GOLIATH</vt:lpstr>
      <vt:lpstr> Salary :120.000 BEF= 3000 euros Offer for a renewal of 750 euros Transfer Fee (after the exspiration of contract (11.570.000 BEF = 200.000 euros)</vt:lpstr>
      <vt:lpstr>TRANSFER FEE</vt:lpstr>
      <vt:lpstr>.</vt:lpstr>
      <vt:lpstr> CONTRACTUAL STABILITY “PACTA SUNT SERVANDA”  </vt:lpstr>
      <vt:lpstr>Respect of the Contract (Art. 13)</vt:lpstr>
      <vt:lpstr>Termination for Just Cause</vt:lpstr>
      <vt:lpstr>JUST CAUSE</vt:lpstr>
      <vt:lpstr>Just causes invoked</vt:lpstr>
      <vt:lpstr>Just causes invoked</vt:lpstr>
      <vt:lpstr>Abusive conduct </vt:lpstr>
      <vt:lpstr>Outstanding salaries (Art. 14 bis)</vt:lpstr>
      <vt:lpstr>Sporting Just Cause (Art.15)</vt:lpstr>
      <vt:lpstr> No termination during the contract (Art.16)</vt:lpstr>
      <vt:lpstr> Art. 17 RSTP Consequences for Termination without just cause </vt:lpstr>
      <vt:lpstr>Calculating compensation: “UNLESS PROVIDED IN THE CONTRACT…”</vt:lpstr>
      <vt:lpstr>Art. 17 (1) Criteria to follow in case compensation is not provided in the contract…</vt:lpstr>
      <vt:lpstr>Art. 17(2) Joint Liability</vt:lpstr>
      <vt:lpstr> COMPENSATION TO THE PLAYER </vt:lpstr>
      <vt:lpstr> DRC COMPENSATION TO THE CLUB </vt:lpstr>
      <vt:lpstr>CAS: calculation of compensation</vt:lpstr>
      <vt:lpstr>“PROTECTED PERIOD”  </vt:lpstr>
      <vt:lpstr>Art. 17(4) Sporting Sanctions</vt:lpstr>
      <vt:lpstr>THE DIARRA CASE</vt:lpstr>
      <vt:lpstr>The DIARRA Case</vt:lpstr>
      <vt:lpstr>THE FIFA TRANSFER RULES AT STAKE </vt:lpstr>
      <vt:lpstr>Preliminary Questions to the Court of Justice</vt:lpstr>
      <vt:lpstr>Are FIFA rules an obstacle to Freedom of Movement?</vt:lpstr>
      <vt:lpstr>Are they justified? FIFA claimed Legitimate Objectives</vt:lpstr>
      <vt:lpstr>ARE THEY PROPORTIONATE?NO !!!</vt:lpstr>
      <vt:lpstr>Art. 17 (1) RSTP</vt:lpstr>
      <vt:lpstr>Art. 17 (1) RSTP</vt:lpstr>
      <vt:lpstr>Art. 17 (2) Joint Liability: disproportionate!</vt:lpstr>
      <vt:lpstr>Art. 17 (4) Sporting Sanctions</vt:lpstr>
      <vt:lpstr>ITC  Article 8.2.7 of Annex 3 RSTP</vt:lpstr>
      <vt:lpstr>Conclusions on the basis of Art. 45 TFEU</vt:lpstr>
      <vt:lpstr>Art. 101 TFEU: Freedom of competition</vt:lpstr>
      <vt:lpstr>Applied to Football</vt:lpstr>
      <vt:lpstr>Legal Context: Criteria in the Art. 17 (1)</vt:lpstr>
      <vt:lpstr>Legal Context: ITC and Joint Liability</vt:lpstr>
      <vt:lpstr>What are Sports Associations allowed to do?</vt:lpstr>
      <vt:lpstr>What is prohibited to Football Clubs to do ?</vt:lpstr>
      <vt:lpstr>THUS FIFA RULES</vt:lpstr>
      <vt:lpstr>FIFA RSTP</vt:lpstr>
      <vt:lpstr>Art. 17.1</vt:lpstr>
      <vt:lpstr>Art. 17.1</vt:lpstr>
      <vt:lpstr>Art. 17.2</vt:lpstr>
      <vt:lpstr>Art. 17.4</vt:lpstr>
      <vt:lpstr>FIFA RSTP</vt:lpstr>
      <vt:lpstr>FIFA - DRC JURISPRUDENCE</vt:lpstr>
      <vt:lpstr>KEY FACTS AND DATES</vt:lpstr>
      <vt:lpstr>DRC Decision: Just Cause </vt:lpstr>
      <vt:lpstr>DRC Decision:  claims and awarded compensation</vt:lpstr>
      <vt:lpstr>DRC: JOINT LIABILITY</vt:lpstr>
      <vt:lpstr>What is next?</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FIFA REGULATIONS FOR THE STATUS AND TRANSFER OF PLAYERS</dc:title>
  <dc:creator>renniva</dc:creator>
  <cp:lastModifiedBy>michele colucci</cp:lastModifiedBy>
  <cp:revision>165</cp:revision>
  <dcterms:created xsi:type="dcterms:W3CDTF">2006-04-20T13:07:10Z</dcterms:created>
  <dcterms:modified xsi:type="dcterms:W3CDTF">2025-11-26T15:08:34Z</dcterms:modified>
</cp:coreProperties>
</file>